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309" r:id="rId6"/>
    <p:sldId id="310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13" r:id="rId16"/>
    <p:sldId id="312" r:id="rId17"/>
    <p:sldId id="311" r:id="rId18"/>
    <p:sldId id="314" r:id="rId19"/>
    <p:sldId id="315" r:id="rId20"/>
    <p:sldId id="318" r:id="rId21"/>
    <p:sldId id="316" r:id="rId22"/>
    <p:sldId id="317" r:id="rId23"/>
    <p:sldId id="319" r:id="rId24"/>
    <p:sldId id="323" r:id="rId25"/>
    <p:sldId id="324" r:id="rId26"/>
    <p:sldId id="287" r:id="rId27"/>
    <p:sldId id="288" r:id="rId28"/>
    <p:sldId id="289" r:id="rId29"/>
    <p:sldId id="291" r:id="rId30"/>
    <p:sldId id="320" r:id="rId31"/>
    <p:sldId id="293" r:id="rId32"/>
    <p:sldId id="294" r:id="rId33"/>
    <p:sldId id="295" r:id="rId34"/>
    <p:sldId id="296" r:id="rId35"/>
    <p:sldId id="297" r:id="rId36"/>
    <p:sldId id="321" r:id="rId37"/>
    <p:sldId id="298" r:id="rId38"/>
    <p:sldId id="308" r:id="rId39"/>
    <p:sldId id="299" r:id="rId40"/>
    <p:sldId id="322" r:id="rId41"/>
    <p:sldId id="300" r:id="rId42"/>
    <p:sldId id="301" r:id="rId43"/>
    <p:sldId id="334" r:id="rId44"/>
    <p:sldId id="303" r:id="rId45"/>
    <p:sldId id="304" r:id="rId46"/>
    <p:sldId id="305" r:id="rId47"/>
    <p:sldId id="306" r:id="rId48"/>
    <p:sldId id="307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Roney" initials="KR" lastIdx="1" clrIdx="0">
    <p:extLst>
      <p:ext uri="{19B8F6BF-5375-455C-9EA6-DF929625EA0E}">
        <p15:presenceInfo xmlns:p15="http://schemas.microsoft.com/office/powerpoint/2012/main" userId="S::karen.roney@longmontcolorado.gov::e974d853-9934-416a-9581-d01846fe1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131"/>
    <a:srgbClr val="326295"/>
    <a:srgbClr val="003057"/>
    <a:srgbClr val="FF9D6E"/>
    <a:srgbClr val="6787B7"/>
    <a:srgbClr val="404545"/>
    <a:srgbClr val="005B82"/>
    <a:srgbClr val="65CFE9"/>
    <a:srgbClr val="69BE28"/>
    <a:srgbClr val="006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8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66" y="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ke Unger" userId="S::marijke.unger@longmontcolorado.gov::a5c26e8e-a29f-47a4-ab9f-cbb618387562" providerId="AD" clId="Web-{DC7DE228-CC7D-4E02-B37B-1C5EC7F21D24}"/>
    <pc:docChg chg="modSld">
      <pc:chgData name="Marijke Unger" userId="S::marijke.unger@longmontcolorado.gov::a5c26e8e-a29f-47a4-ab9f-cbb618387562" providerId="AD" clId="Web-{DC7DE228-CC7D-4E02-B37B-1C5EC7F21D24}" dt="2019-09-05T00:29:18.886" v="5" actId="20577"/>
      <pc:docMkLst>
        <pc:docMk/>
      </pc:docMkLst>
      <pc:sldChg chg="modSp">
        <pc:chgData name="Marijke Unger" userId="S::marijke.unger@longmontcolorado.gov::a5c26e8e-a29f-47a4-ab9f-cbb618387562" providerId="AD" clId="Web-{DC7DE228-CC7D-4E02-B37B-1C5EC7F21D24}" dt="2019-09-05T00:29:18.871" v="4" actId="20577"/>
        <pc:sldMkLst>
          <pc:docMk/>
          <pc:sldMk cId="13999862" sldId="257"/>
        </pc:sldMkLst>
        <pc:spChg chg="mod">
          <ac:chgData name="Marijke Unger" userId="S::marijke.unger@longmontcolorado.gov::a5c26e8e-a29f-47a4-ab9f-cbb618387562" providerId="AD" clId="Web-{DC7DE228-CC7D-4E02-B37B-1C5EC7F21D24}" dt="2019-09-05T00:29:18.871" v="4" actId="20577"/>
          <ac:spMkLst>
            <pc:docMk/>
            <pc:sldMk cId="13999862" sldId="257"/>
            <ac:spMk id="3" creationId="{00000000-0000-0000-0000-000000000000}"/>
          </ac:spMkLst>
        </pc:spChg>
      </pc:sldChg>
    </pc:docChg>
  </pc:docChgLst>
  <pc:docChgLst>
    <pc:chgData name="Teresa Tate" userId="S::teresa.tate@longmontcolorado.gov::7cddadb2-2300-4fad-876d-7d5f7aee401b" providerId="AD" clId="Web-{5661B901-1F85-458D-A66E-7AB2DCB732DE}"/>
    <pc:docChg chg="addSld delSld modSld">
      <pc:chgData name="Teresa Tate" userId="S::teresa.tate@longmontcolorado.gov::7cddadb2-2300-4fad-876d-7d5f7aee401b" providerId="AD" clId="Web-{5661B901-1F85-458D-A66E-7AB2DCB732DE}" dt="2019-09-09T14:10:59.240" v="276" actId="20577"/>
      <pc:docMkLst>
        <pc:docMk/>
      </pc:docMkLst>
      <pc:sldChg chg="modSp">
        <pc:chgData name="Teresa Tate" userId="S::teresa.tate@longmontcolorado.gov::7cddadb2-2300-4fad-876d-7d5f7aee401b" providerId="AD" clId="Web-{5661B901-1F85-458D-A66E-7AB2DCB732DE}" dt="2019-09-09T14:02:01.858" v="125" actId="20577"/>
        <pc:sldMkLst>
          <pc:docMk/>
          <pc:sldMk cId="2338712205" sldId="258"/>
        </pc:sldMkLst>
        <pc:spChg chg="mod">
          <ac:chgData name="Teresa Tate" userId="S::teresa.tate@longmontcolorado.gov::7cddadb2-2300-4fad-876d-7d5f7aee401b" providerId="AD" clId="Web-{5661B901-1F85-458D-A66E-7AB2DCB732DE}" dt="2019-09-09T14:02:01.858" v="125" actId="20577"/>
          <ac:spMkLst>
            <pc:docMk/>
            <pc:sldMk cId="2338712205" sldId="258"/>
            <ac:spMk id="7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3:49:31.333" v="39" actId="14100"/>
        <pc:sldMkLst>
          <pc:docMk/>
          <pc:sldMk cId="1766705631" sldId="267"/>
        </pc:sldMkLst>
        <pc:spChg chg="mod">
          <ac:chgData name="Teresa Tate" userId="S::teresa.tate@longmontcolorado.gov::7cddadb2-2300-4fad-876d-7d5f7aee401b" providerId="AD" clId="Web-{5661B901-1F85-458D-A66E-7AB2DCB732DE}" dt="2019-09-09T13:49:31.333" v="39" actId="14100"/>
          <ac:spMkLst>
            <pc:docMk/>
            <pc:sldMk cId="1766705631" sldId="267"/>
            <ac:spMk id="2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4:10:59.240" v="275" actId="20577"/>
        <pc:sldMkLst>
          <pc:docMk/>
          <pc:sldMk cId="1677863918" sldId="268"/>
        </pc:sldMkLst>
        <pc:spChg chg="mod">
          <ac:chgData name="Teresa Tate" userId="S::teresa.tate@longmontcolorado.gov::7cddadb2-2300-4fad-876d-7d5f7aee401b" providerId="AD" clId="Web-{5661B901-1F85-458D-A66E-7AB2DCB732DE}" dt="2019-09-09T14:10:59.240" v="275" actId="20577"/>
          <ac:spMkLst>
            <pc:docMk/>
            <pc:sldMk cId="1677863918" sldId="268"/>
            <ac:spMk id="3" creationId="{00000000-0000-0000-0000-000000000000}"/>
          </ac:spMkLst>
        </pc:spChg>
        <pc:spChg chg="mod">
          <ac:chgData name="Teresa Tate" userId="S::teresa.tate@longmontcolorado.gov::7cddadb2-2300-4fad-876d-7d5f7aee401b" providerId="AD" clId="Web-{5661B901-1F85-458D-A66E-7AB2DCB732DE}" dt="2019-09-09T14:00:35.763" v="120" actId="14100"/>
          <ac:spMkLst>
            <pc:docMk/>
            <pc:sldMk cId="1677863918" sldId="268"/>
            <ac:spMk id="6" creationId="{00000000-0000-0000-0000-000000000000}"/>
          </ac:spMkLst>
        </pc:spChg>
        <pc:spChg chg="mod">
          <ac:chgData name="Teresa Tate" userId="S::teresa.tate@longmontcolorado.gov::7cddadb2-2300-4fad-876d-7d5f7aee401b" providerId="AD" clId="Web-{5661B901-1F85-458D-A66E-7AB2DCB732DE}" dt="2019-09-09T13:55:17.056" v="89" actId="1076"/>
          <ac:spMkLst>
            <pc:docMk/>
            <pc:sldMk cId="1677863918" sldId="268"/>
            <ac:spMk id="7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3:35:02.400" v="2" actId="20577"/>
        <pc:sldMkLst>
          <pc:docMk/>
          <pc:sldMk cId="1087836892" sldId="269"/>
        </pc:sldMkLst>
        <pc:spChg chg="mod">
          <ac:chgData name="Teresa Tate" userId="S::teresa.tate@longmontcolorado.gov::7cddadb2-2300-4fad-876d-7d5f7aee401b" providerId="AD" clId="Web-{5661B901-1F85-458D-A66E-7AB2DCB732DE}" dt="2019-09-09T13:35:02.400" v="2" actId="20577"/>
          <ac:spMkLst>
            <pc:docMk/>
            <pc:sldMk cId="1087836892" sldId="269"/>
            <ac:spMk id="3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4:07:50.378" v="233" actId="20577"/>
        <pc:sldMkLst>
          <pc:docMk/>
          <pc:sldMk cId="204910600" sldId="272"/>
        </pc:sldMkLst>
        <pc:spChg chg="mod">
          <ac:chgData name="Teresa Tate" userId="S::teresa.tate@longmontcolorado.gov::7cddadb2-2300-4fad-876d-7d5f7aee401b" providerId="AD" clId="Web-{5661B901-1F85-458D-A66E-7AB2DCB732DE}" dt="2019-09-09T14:04:25.922" v="129" actId="14100"/>
          <ac:spMkLst>
            <pc:docMk/>
            <pc:sldMk cId="204910600" sldId="272"/>
            <ac:spMk id="3" creationId="{00000000-0000-0000-0000-000000000000}"/>
          </ac:spMkLst>
        </pc:spChg>
        <pc:spChg chg="mod">
          <ac:chgData name="Teresa Tate" userId="S::teresa.tate@longmontcolorado.gov::7cddadb2-2300-4fad-876d-7d5f7aee401b" providerId="AD" clId="Web-{5661B901-1F85-458D-A66E-7AB2DCB732DE}" dt="2019-09-09T14:07:50.378" v="233" actId="20577"/>
          <ac:spMkLst>
            <pc:docMk/>
            <pc:sldMk cId="204910600" sldId="272"/>
            <ac:spMk id="6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4:02:53.421" v="127" actId="14100"/>
        <pc:sldMkLst>
          <pc:docMk/>
          <pc:sldMk cId="3422298682" sldId="275"/>
        </pc:sldMkLst>
        <pc:spChg chg="mod">
          <ac:chgData name="Teresa Tate" userId="S::teresa.tate@longmontcolorado.gov::7cddadb2-2300-4fad-876d-7d5f7aee401b" providerId="AD" clId="Web-{5661B901-1F85-458D-A66E-7AB2DCB732DE}" dt="2019-09-09T14:02:53.421" v="127" actId="14100"/>
          <ac:spMkLst>
            <pc:docMk/>
            <pc:sldMk cId="3422298682" sldId="275"/>
            <ac:spMk id="3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3:34:46.509" v="1" actId="20577"/>
        <pc:sldMkLst>
          <pc:docMk/>
          <pc:sldMk cId="3200838744" sldId="277"/>
        </pc:sldMkLst>
        <pc:spChg chg="mod">
          <ac:chgData name="Teresa Tate" userId="S::teresa.tate@longmontcolorado.gov::7cddadb2-2300-4fad-876d-7d5f7aee401b" providerId="AD" clId="Web-{5661B901-1F85-458D-A66E-7AB2DCB732DE}" dt="2019-09-09T13:34:46.509" v="1" actId="20577"/>
          <ac:spMkLst>
            <pc:docMk/>
            <pc:sldMk cId="3200838744" sldId="277"/>
            <ac:spMk id="3" creationId="{00000000-0000-0000-0000-000000000000}"/>
          </ac:spMkLst>
        </pc:spChg>
      </pc:sldChg>
      <pc:sldChg chg="new del">
        <pc:chgData name="Teresa Tate" userId="S::teresa.tate@longmontcolorado.gov::7cddadb2-2300-4fad-876d-7d5f7aee401b" providerId="AD" clId="Web-{5661B901-1F85-458D-A66E-7AB2DCB732DE}" dt="2019-09-09T14:08:52.754" v="236"/>
        <pc:sldMkLst>
          <pc:docMk/>
          <pc:sldMk cId="2147006859" sldId="279"/>
        </pc:sldMkLst>
      </pc:sldChg>
    </pc:docChg>
  </pc:docChgLst>
  <pc:docChgLst>
    <pc:chgData name="Karen Roney" userId="S::karen.roney@longmontcolorado.gov::e974d853-9934-416a-9581-d01846fe1718" providerId="AD" clId="Web-{F26F5BCF-407F-4E01-963E-E9C2917246B7}"/>
    <pc:docChg chg="">
      <pc:chgData name="Karen Roney" userId="S::karen.roney@longmontcolorado.gov::e974d853-9934-416a-9581-d01846fe1718" providerId="AD" clId="Web-{F26F5BCF-407F-4E01-963E-E9C2917246B7}" dt="2019-08-31T23:48:11.103" v="0"/>
      <pc:docMkLst>
        <pc:docMk/>
      </pc:docMkLst>
      <pc:sldChg chg="addCm">
        <pc:chgData name="Karen Roney" userId="S::karen.roney@longmontcolorado.gov::e974d853-9934-416a-9581-d01846fe1718" providerId="AD" clId="Web-{F26F5BCF-407F-4E01-963E-E9C2917246B7}" dt="2019-08-31T23:48:11.103" v="0"/>
        <pc:sldMkLst>
          <pc:docMk/>
          <pc:sldMk cId="2139808413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0592-A921-CD43-97AB-A3DC4ADC3342}" type="datetime1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42747-B43D-BA45-A6C4-CD23D035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7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B1D90-ECBF-4C48-BFA1-4722882C8327}" type="datetime1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DC75C-4099-B745-95AF-BE3F3ECF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05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0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2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68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9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8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71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9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73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3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3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2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CITY OF LONGMONT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 44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608" y="281184"/>
            <a:ext cx="8398192" cy="599083"/>
          </a:xfrm>
        </p:spPr>
        <p:txBody>
          <a:bodyPr anchor="b">
            <a:normAutofit/>
          </a:bodyPr>
          <a:lstStyle>
            <a:lvl1pPr algn="l">
              <a:defRPr sz="2800" b="1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1018380"/>
            <a:ext cx="6054408" cy="340121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8608" y="1018381"/>
            <a:ext cx="2485072" cy="3401219"/>
          </a:xfrm>
          <a:solidFill>
            <a:schemeClr val="accent1"/>
          </a:solidFill>
        </p:spPr>
        <p:txBody>
          <a:bodyPr lIns="457200" tIns="457200" rIns="457200" bIns="457200" anchor="ctr"/>
          <a:lstStyle>
            <a:lvl1pPr marL="0" indent="0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This is where you put your caption for your picture. Make sure your picture goes all the way to the edge of the slide.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CITY OF LONGMONT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 - GALLERY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CITY OF LONGMONT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4636"/>
            <a:ext cx="2612571" cy="340121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265714" y="1214636"/>
            <a:ext cx="2612571" cy="340121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74229" y="1214636"/>
            <a:ext cx="2612571" cy="340121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6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CITY OF LONGMONT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 44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CITY OF LONGMONT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 44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CITY OF LONGMONT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1268" r="17812"/>
          <a:stretch/>
        </p:blipFill>
        <p:spPr>
          <a:xfrm>
            <a:off x="-20320" y="1109578"/>
            <a:ext cx="9164320" cy="28608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767840"/>
            <a:ext cx="9144000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959769"/>
            <a:ext cx="7772400" cy="1021556"/>
          </a:xfrm>
        </p:spPr>
        <p:txBody>
          <a:bodyPr anchor="ctr"/>
          <a:lstStyle>
            <a:lvl1pPr algn="ctr">
              <a:defRPr sz="4000" b="0" cap="all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9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CITY OF LONGMONT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CITY OF LONGMONT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67981"/>
            <a:ext cx="8229600" cy="85725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CITY OF LONGMONT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88" y="0"/>
            <a:ext cx="3151024" cy="106798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99" y="2016125"/>
            <a:ext cx="4562669" cy="258445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84763" y="2016125"/>
            <a:ext cx="3602037" cy="25844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2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CITY OF LONGMONT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-18104" r="5845" b="-9810"/>
          <a:stretch/>
        </p:blipFill>
        <p:spPr>
          <a:xfrm>
            <a:off x="-60960" y="955040"/>
            <a:ext cx="920496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6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93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8229599" cy="1044178"/>
          </a:xfrm>
          <a:noFill/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8965"/>
            <a:ext cx="5111750" cy="334565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248965"/>
            <a:ext cx="3008313" cy="3345658"/>
          </a:xfrm>
          <a:solidFill>
            <a:schemeClr val="accent2"/>
          </a:solidFill>
        </p:spPr>
        <p:txBody>
          <a:bodyPr lIns="457200" tIns="457200" rIns="457200" bIns="457200" anchor="ctr" anchorCtr="0"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None/>
              <a:defRPr sz="1600" baseline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This is where you give your chart, etc. a caption or explanation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CITY OF LONGMONT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CITY OF LONGMONT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of 44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46071"/>
            <a:ext cx="9144000" cy="1197428"/>
          </a:xfrm>
          <a:prstGeom prst="rect">
            <a:avLst/>
          </a:prstGeom>
          <a:solidFill>
            <a:srgbClr val="C0513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992" y="103503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sz="4000" spc="400" dirty="0" smtClean="0">
                <a:solidFill>
                  <a:schemeClr val="bg1"/>
                </a:solidFill>
                <a:latin typeface="Nunito ExtraBold" panose="00000900000000000000" pitchFamily="2" charset="0"/>
                <a:cs typeface="Filson Soft Bold"/>
              </a:rPr>
              <a:t>2022 PROPOSED BUDGET</a:t>
            </a:r>
            <a:endParaRPr lang="en-US" sz="4000" spc="400" dirty="0">
              <a:solidFill>
                <a:schemeClr val="bg1"/>
              </a:solidFill>
              <a:latin typeface="Nunito ExtraBold" panose="00000900000000000000" pitchFamily="2" charset="0"/>
              <a:cs typeface="Filson Soft Bold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8133" y="4356740"/>
            <a:ext cx="4910667" cy="279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  <a:latin typeface="Nunito" panose="00000500000000000000" pitchFamily="2" charset="0"/>
                <a:cs typeface="Filson Soft Bold"/>
              </a:rPr>
              <a:t>SEPTEMBER 14, 2021</a:t>
            </a:r>
            <a:endParaRPr lang="en-US" sz="1400" dirty="0">
              <a:solidFill>
                <a:schemeClr val="bg1"/>
              </a:solidFill>
              <a:latin typeface="Nunito" panose="00000500000000000000" pitchFamily="2" charset="0"/>
              <a:cs typeface="Filson Sof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2832" r="20263" b="51818"/>
          <a:stretch/>
        </p:blipFill>
        <p:spPr>
          <a:xfrm>
            <a:off x="0" y="2894151"/>
            <a:ext cx="9143999" cy="1046746"/>
          </a:xfrm>
          <a:prstGeom prst="rect">
            <a:avLst/>
          </a:prstGeom>
        </p:spPr>
      </p:pic>
      <p:pic>
        <p:nvPicPr>
          <p:cNvPr id="10" name="Picture 9" descr="LON-Logo-whitecircle_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303469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Kaiser to continue to provide Health Care</a:t>
            </a:r>
          </a:p>
          <a:p>
            <a:pPr lvl="1"/>
            <a:r>
              <a:rPr lang="en-US" dirty="0" smtClean="0"/>
              <a:t>2022 flat rate renewal</a:t>
            </a:r>
          </a:p>
          <a:p>
            <a:pPr lvl="1"/>
            <a:r>
              <a:rPr lang="en-US" dirty="0" smtClean="0"/>
              <a:t>Rate cap for 2023 and 2024</a:t>
            </a:r>
            <a:endParaRPr lang="en-US" dirty="0"/>
          </a:p>
          <a:p>
            <a:r>
              <a:rPr lang="en-US" dirty="0" smtClean="0"/>
              <a:t>2% increase dental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ASSISTANCE PROGRAM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RFP to ensure comprehensive services</a:t>
            </a:r>
          </a:p>
          <a:p>
            <a:endParaRPr lang="en-US" dirty="0"/>
          </a:p>
          <a:p>
            <a:r>
              <a:rPr lang="en-US" dirty="0" smtClean="0"/>
              <a:t>Incorporating peer support, CLU classes, and Kaiser mental health additions</a:t>
            </a:r>
          </a:p>
          <a:p>
            <a:endParaRPr lang="en-US" dirty="0"/>
          </a:p>
          <a:p>
            <a:r>
              <a:rPr lang="en-US" dirty="0" smtClean="0"/>
              <a:t>Challenging year for all and increased need for attention to ensure comprehensive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all" dirty="0" smtClean="0"/>
              <a:t>DEFINED BENEFIT </a:t>
            </a:r>
            <a:r>
              <a:rPr lang="en-US" altLang="en-US" cap="all" dirty="0"/>
              <a:t>Pension Funds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 smtClean="0"/>
              <a:t>Three DB plans: General Employees Retirement Plan; Old </a:t>
            </a:r>
            <a:r>
              <a:rPr lang="en-US" altLang="en-US" dirty="0"/>
              <a:t>Hire Police </a:t>
            </a:r>
            <a:r>
              <a:rPr lang="en-US" altLang="en-US" dirty="0" smtClean="0"/>
              <a:t>Plan; Old Hire Fire Plan</a:t>
            </a:r>
          </a:p>
          <a:p>
            <a:pPr>
              <a:defRPr/>
            </a:pPr>
            <a:r>
              <a:rPr lang="en-US" altLang="en-US" dirty="0" smtClean="0"/>
              <a:t>Retirement Boards adopted two new assumptions: 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   -an updated mortality assumption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   - lower discount rate from 7.5% to 7.0%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all" dirty="0"/>
              <a:t>Old Hire Pension Funds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Old Hire Police Plan has </a:t>
            </a:r>
            <a:r>
              <a:rPr lang="en-US" altLang="en-US" dirty="0" smtClean="0"/>
              <a:t>a negative </a:t>
            </a:r>
            <a:r>
              <a:rPr lang="en-US" altLang="en-US" dirty="0"/>
              <a:t>unfunded </a:t>
            </a:r>
            <a:r>
              <a:rPr lang="en-US" altLang="en-US" dirty="0" smtClean="0"/>
              <a:t>liability (surplus) </a:t>
            </a:r>
            <a:r>
              <a:rPr lang="en-US" altLang="en-US" dirty="0"/>
              <a:t>of </a:t>
            </a:r>
            <a:r>
              <a:rPr lang="en-US" altLang="en-US" dirty="0" smtClean="0"/>
              <a:t>$91,052 </a:t>
            </a:r>
            <a:r>
              <a:rPr lang="en-US" altLang="en-US" dirty="0"/>
              <a:t>and is </a:t>
            </a:r>
            <a:r>
              <a:rPr lang="en-US" altLang="en-US" dirty="0" smtClean="0"/>
              <a:t>107.9% funded.</a:t>
            </a: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Old </a:t>
            </a:r>
            <a:r>
              <a:rPr lang="en-US" altLang="en-US" dirty="0"/>
              <a:t>Hire Fire Plan has </a:t>
            </a:r>
            <a:r>
              <a:rPr lang="en-US" altLang="en-US" dirty="0" smtClean="0"/>
              <a:t>a negative </a:t>
            </a:r>
            <a:r>
              <a:rPr lang="en-US" altLang="en-US" dirty="0"/>
              <a:t>unfunded liability </a:t>
            </a:r>
            <a:r>
              <a:rPr lang="en-US" altLang="en-US" dirty="0" smtClean="0"/>
              <a:t>(surplus)of $494,129 and </a:t>
            </a:r>
            <a:r>
              <a:rPr lang="en-US" altLang="en-US" dirty="0"/>
              <a:t>is </a:t>
            </a:r>
            <a:r>
              <a:rPr lang="en-US" altLang="en-US" dirty="0" smtClean="0"/>
              <a:t>119.7% funded.</a:t>
            </a:r>
          </a:p>
          <a:p>
            <a:pPr>
              <a:defRPr/>
            </a:pPr>
            <a:r>
              <a:rPr lang="en-US" altLang="en-US" dirty="0" smtClean="0"/>
              <a:t>Benefit increases are recommended in both plans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No </a:t>
            </a:r>
            <a:r>
              <a:rPr lang="en-US" altLang="en-US" dirty="0" smtClean="0"/>
              <a:t>city contribution </a:t>
            </a:r>
            <a:r>
              <a:rPr lang="en-US" altLang="en-US" dirty="0"/>
              <a:t>is required for </a:t>
            </a:r>
            <a:r>
              <a:rPr lang="en-US" altLang="en-US" dirty="0" smtClean="0"/>
              <a:t>either plan.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/>
              <a:t>General </a:t>
            </a:r>
            <a:r>
              <a:rPr lang="en-US" altLang="en-US" cap="all" dirty="0" smtClean="0"/>
              <a:t>Employees’ Retirement </a:t>
            </a:r>
            <a:r>
              <a:rPr lang="en-US" altLang="en-US" cap="all" dirty="0"/>
              <a:t>Plan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>
                <a:latin typeface="Calibri" panose="020F0502020204030204" pitchFamily="34" charset="0"/>
              </a:rPr>
              <a:t>The GERP plan had a history of being fully funded through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2008.</a:t>
            </a:r>
            <a:endParaRPr lang="en-US" altLang="en-US" sz="30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>
                <a:latin typeface="Calibri" panose="020F0502020204030204" pitchFamily="34" charset="0"/>
              </a:rPr>
              <a:t>Benefit increases are not built into the plan and cannot occur under TABOR unless the plan is fully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funded.</a:t>
            </a:r>
            <a:endParaRPr lang="en-US" altLang="en-US" sz="30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>
                <a:latin typeface="Calibri" panose="020F0502020204030204" pitchFamily="34" charset="0"/>
              </a:rPr>
              <a:t>The plan is to move more aggressively to full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funding.</a:t>
            </a:r>
            <a:endParaRPr lang="en-US" altLang="en-US" sz="3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/>
              <a:t>General </a:t>
            </a:r>
            <a:r>
              <a:rPr lang="en-US" altLang="en-US" cap="all" dirty="0" smtClean="0"/>
              <a:t>Employees’ Retirement </a:t>
            </a:r>
            <a:r>
              <a:rPr lang="en-US" altLang="en-US" cap="all" dirty="0"/>
              <a:t>Plan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>
                <a:latin typeface="Calibri" panose="020F0502020204030204" pitchFamily="34" charset="0"/>
              </a:rPr>
              <a:t>In 2016, the GERP Board proposed a change to the funding policy to amortize the unfunded liability over a closed 30-year period with subsequent gains/losses amortized over closed 20-year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period.</a:t>
            </a:r>
            <a:endParaRPr lang="en-US" altLang="en-US" sz="30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>
                <a:latin typeface="Calibri" panose="020F0502020204030204" pitchFamily="34" charset="0"/>
              </a:rPr>
              <a:t>Although this approach moves toward full funding it is still over a significant period of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time.</a:t>
            </a:r>
            <a:endParaRPr lang="en-US" altLang="en-US" sz="3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/>
              <a:t>General </a:t>
            </a:r>
            <a:r>
              <a:rPr lang="en-US" altLang="en-US" cap="all" dirty="0" smtClean="0"/>
              <a:t>Employees’ Retirement </a:t>
            </a:r>
            <a:r>
              <a:rPr lang="en-US" altLang="en-US" cap="all" dirty="0"/>
              <a:t>Plan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307659" cy="33944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 smtClean="0">
                <a:latin typeface="Calibri" panose="020F0502020204030204" pitchFamily="34" charset="0"/>
              </a:rPr>
              <a:t>Funding policy amortizes the unfunded liability over 26 years from January 1, 2019.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 smtClean="0">
                <a:latin typeface="Calibri" panose="020F0502020204030204" pitchFamily="34" charset="0"/>
              </a:rPr>
              <a:t>Gains and losses are smoothed and recognized over five years.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 smtClean="0">
                <a:latin typeface="Calibri" panose="020F0502020204030204" pitchFamily="34" charset="0"/>
              </a:rPr>
              <a:t>In 2021, GERP reached an unfunded liability of $19.7 million and 90.0% funding versus an unfunded liability of $22.6 million in 2020 and 87.9% funding.</a:t>
            </a:r>
            <a:endParaRPr lang="en-US" altLang="en-US" sz="29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/>
              <a:t>General </a:t>
            </a:r>
            <a:r>
              <a:rPr lang="en-US" altLang="en-US" cap="all" dirty="0" smtClean="0"/>
              <a:t>Employees’ Retirement </a:t>
            </a:r>
            <a:r>
              <a:rPr lang="en-US" altLang="en-US" cap="all" dirty="0"/>
              <a:t>Plan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307659" cy="243094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The change in the mortality assumption and the discount rate both increase the unfunded liability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With the new assumptions GERP unfunded liability was restated to $37.2 million and the plan moved to 82.7% funding</a:t>
            </a:r>
          </a:p>
        </p:txBody>
      </p:sp>
    </p:spTree>
    <p:extLst>
      <p:ext uri="{BB962C8B-B14F-4D97-AF65-F5344CB8AC3E}">
        <p14:creationId xmlns:p14="http://schemas.microsoft.com/office/powerpoint/2010/main" val="3781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/>
              <a:t>General </a:t>
            </a:r>
            <a:r>
              <a:rPr lang="en-US" altLang="en-US" cap="all" dirty="0" smtClean="0"/>
              <a:t>Employees’ Retirement </a:t>
            </a:r>
            <a:r>
              <a:rPr lang="en-US" altLang="en-US" cap="all" dirty="0"/>
              <a:t>Plan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5422" y="1296793"/>
            <a:ext cx="8508381" cy="33944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Contribution requirement increased from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14.2% </a:t>
            </a:r>
            <a:r>
              <a:rPr lang="en-US" altLang="en-US" sz="2900" b="0" dirty="0">
                <a:latin typeface="Calibri" panose="020F0502020204030204" pitchFamily="34" charset="0"/>
              </a:rPr>
              <a:t>to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15.85% </a:t>
            </a:r>
            <a:r>
              <a:rPr lang="en-US" altLang="en-US" sz="2900" b="0" dirty="0">
                <a:latin typeface="Calibri" panose="020F0502020204030204" pitchFamily="34" charset="0"/>
              </a:rPr>
              <a:t>of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compensation.</a:t>
            </a:r>
            <a:endParaRPr lang="en-US" altLang="en-US" sz="29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Proposed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2021 </a:t>
            </a:r>
            <a:r>
              <a:rPr lang="en-US" altLang="en-US" sz="2900" b="0" dirty="0">
                <a:latin typeface="Calibri" panose="020F0502020204030204" pitchFamily="34" charset="0"/>
              </a:rPr>
              <a:t>budget includes an increase in the city contribution requirement from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8.4% </a:t>
            </a:r>
            <a:r>
              <a:rPr lang="en-US" altLang="en-US" sz="2900" b="0" dirty="0">
                <a:latin typeface="Calibri" panose="020F0502020204030204" pitchFamily="34" charset="0"/>
              </a:rPr>
              <a:t>to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9.0%. </a:t>
            </a:r>
            <a:endParaRPr lang="en-US" altLang="en-US" sz="29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Employee contribution requirement to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increase by 0.6 to 6.6%  for </a:t>
            </a:r>
            <a:r>
              <a:rPr lang="en-US" altLang="en-US" sz="2900" b="0" dirty="0">
                <a:latin typeface="Calibri" panose="020F0502020204030204" pitchFamily="34" charset="0"/>
              </a:rPr>
              <a:t>Tier 1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employees and 5.6% for Tier </a:t>
            </a:r>
            <a:r>
              <a:rPr lang="en-US" altLang="en-US" sz="2900" b="0" dirty="0">
                <a:latin typeface="Calibri" panose="020F0502020204030204" pitchFamily="34" charset="0"/>
              </a:rPr>
              <a:t>2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employees.</a:t>
            </a:r>
          </a:p>
        </p:txBody>
      </p:sp>
    </p:spTree>
    <p:extLst>
      <p:ext uri="{BB962C8B-B14F-4D97-AF65-F5344CB8AC3E}">
        <p14:creationId xmlns:p14="http://schemas.microsoft.com/office/powerpoint/2010/main" val="2412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/>
              <a:t>General </a:t>
            </a:r>
            <a:r>
              <a:rPr lang="en-US" altLang="en-US" cap="all" dirty="0" smtClean="0"/>
              <a:t>Employees’ Retirement </a:t>
            </a:r>
            <a:r>
              <a:rPr lang="en-US" altLang="en-US" cap="all" dirty="0"/>
              <a:t>Plan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5422" y="1296793"/>
            <a:ext cx="8508381" cy="33944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80" b="0" dirty="0">
                <a:latin typeface="Calibri" panose="020F0502020204030204" pitchFamily="34" charset="0"/>
              </a:rPr>
              <a:t>As the actuary study is in arrears, GERP contributions </a:t>
            </a:r>
            <a:r>
              <a:rPr lang="en-US" altLang="en-US" sz="2880" b="0" dirty="0" smtClean="0">
                <a:latin typeface="Calibri" panose="020F0502020204030204" pitchFamily="34" charset="0"/>
              </a:rPr>
              <a:t>in the year of the study do </a:t>
            </a:r>
            <a:r>
              <a:rPr lang="en-US" altLang="en-US" sz="2880" b="0" dirty="0">
                <a:latin typeface="Calibri" panose="020F0502020204030204" pitchFamily="34" charset="0"/>
              </a:rPr>
              <a:t>not </a:t>
            </a:r>
            <a:r>
              <a:rPr lang="en-US" altLang="en-US" sz="2880" b="0" dirty="0" smtClean="0">
                <a:latin typeface="Calibri" panose="020F0502020204030204" pitchFamily="34" charset="0"/>
              </a:rPr>
              <a:t>always meet </a:t>
            </a:r>
            <a:r>
              <a:rPr lang="en-US" altLang="en-US" sz="2880" b="0" dirty="0">
                <a:latin typeface="Calibri" panose="020F0502020204030204" pitchFamily="34" charset="0"/>
              </a:rPr>
              <a:t>actuarial requirements. To avoid </a:t>
            </a:r>
            <a:r>
              <a:rPr lang="en-US" altLang="en-US" sz="2880" b="0" dirty="0" smtClean="0">
                <a:latin typeface="Calibri" panose="020F0502020204030204" pitchFamily="34" charset="0"/>
              </a:rPr>
              <a:t>losses </a:t>
            </a:r>
            <a:r>
              <a:rPr lang="en-US" altLang="en-US" sz="2880" b="0" dirty="0">
                <a:latin typeface="Calibri" panose="020F0502020204030204" pitchFamily="34" charset="0"/>
              </a:rPr>
              <a:t>a lump sum contribution of $400,000 from the Health Benefit Fund </a:t>
            </a:r>
            <a:r>
              <a:rPr lang="en-US" altLang="en-US" sz="2880" b="0" dirty="0" smtClean="0">
                <a:latin typeface="Calibri" panose="020F0502020204030204" pitchFamily="34" charset="0"/>
              </a:rPr>
              <a:t>was made for 2019 &amp; 2020 and in the 2021 budget staff </a:t>
            </a:r>
            <a:r>
              <a:rPr lang="en-US" altLang="en-US" sz="2880" b="0" dirty="0">
                <a:latin typeface="Calibri" panose="020F0502020204030204" pitchFamily="34" charset="0"/>
              </a:rPr>
              <a:t>recommended a</a:t>
            </a:r>
            <a:r>
              <a:rPr lang="en-US" altLang="en-US" sz="288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880" b="0" dirty="0">
                <a:latin typeface="Calibri" panose="020F0502020204030204" pitchFamily="34" charset="0"/>
              </a:rPr>
              <a:t>$</a:t>
            </a:r>
            <a:r>
              <a:rPr lang="en-US" altLang="en-US" sz="2880" b="0" dirty="0" smtClean="0">
                <a:latin typeface="Calibri" panose="020F0502020204030204" pitchFamily="34" charset="0"/>
              </a:rPr>
              <a:t>200,000 contribution </a:t>
            </a:r>
            <a:r>
              <a:rPr lang="en-US" altLang="en-US" sz="2880" b="0" dirty="0">
                <a:latin typeface="Calibri" panose="020F0502020204030204" pitchFamily="34" charset="0"/>
              </a:rPr>
              <a:t>in 2021</a:t>
            </a:r>
            <a:r>
              <a:rPr lang="en-US" altLang="en-US" sz="2880" b="0" dirty="0" smtClean="0">
                <a:latin typeface="Calibri" panose="020F0502020204030204" pitchFamily="34" charset="0"/>
              </a:rPr>
              <a:t>.</a:t>
            </a:r>
            <a:endParaRPr lang="en-US" altLang="en-US" sz="288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EMPLOYEE COMPENSATION &amp; BENEFITS</a:t>
            </a:r>
            <a:endParaRPr lang="en-US" sz="30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2022 Pay Plan</a:t>
            </a:r>
          </a:p>
          <a:p>
            <a:r>
              <a:rPr lang="en-US" dirty="0" smtClean="0"/>
              <a:t>Retirement Plans</a:t>
            </a:r>
          </a:p>
          <a:p>
            <a:r>
              <a:rPr lang="en-US" dirty="0" smtClean="0"/>
              <a:t>Health Benefit Fund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 smtClean="0"/>
              <a:t>POLICE &amp; FIRE Retirement Plans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5422" y="1296793"/>
            <a:ext cx="8508381" cy="33944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 smtClean="0">
                <a:latin typeface="Calibri" panose="020F0502020204030204" pitchFamily="34" charset="0"/>
              </a:rPr>
              <a:t>2022 CBA’s approved offering FPPA retirement system.</a:t>
            </a:r>
            <a:endParaRPr lang="en-US" altLang="en-US" sz="29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Proposed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2022 </a:t>
            </a:r>
            <a:r>
              <a:rPr lang="en-US" altLang="en-US" sz="2900" b="0" dirty="0">
                <a:latin typeface="Calibri" panose="020F0502020204030204" pitchFamily="34" charset="0"/>
              </a:rPr>
              <a:t>budget includes an increase in the city contribution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from 10.0% </a:t>
            </a:r>
            <a:r>
              <a:rPr lang="en-US" altLang="en-US" sz="2900" b="0" dirty="0">
                <a:latin typeface="Calibri" panose="020F0502020204030204" pitchFamily="34" charset="0"/>
              </a:rPr>
              <a:t>to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13.7%. </a:t>
            </a:r>
            <a:endParaRPr lang="en-US" altLang="en-US" sz="29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Employee contribution requirement to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increase from 10.0% to 12.0%.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 smtClean="0">
                <a:latin typeface="Calibri" panose="020F0502020204030204" pitchFamily="34" charset="0"/>
              </a:rPr>
              <a:t>Total cost increase is $721,390 from General Fund and $221,133 from Public Safety Fund.</a:t>
            </a:r>
          </a:p>
        </p:txBody>
      </p:sp>
    </p:spTree>
    <p:extLst>
      <p:ext uri="{BB962C8B-B14F-4D97-AF65-F5344CB8AC3E}">
        <p14:creationId xmlns:p14="http://schemas.microsoft.com/office/powerpoint/2010/main" val="61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 smtClean="0"/>
              <a:t>Health benefit fund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5422" y="1063229"/>
            <a:ext cx="8508381" cy="370403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>
                <a:latin typeface="Calibri" panose="020F0502020204030204" pitchFamily="34" charset="0"/>
              </a:rPr>
              <a:t>Health Benefit Fund costs include a projected $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33,000 </a:t>
            </a:r>
            <a:r>
              <a:rPr lang="en-US" altLang="en-US" sz="3000" b="0" dirty="0">
                <a:latin typeface="Calibri" panose="020F0502020204030204" pitchFamily="34" charset="0"/>
              </a:rPr>
              <a:t>for wellness incentive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costs.</a:t>
            </a:r>
            <a:endParaRPr lang="en-US" altLang="en-US" sz="30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>
                <a:latin typeface="Calibri" panose="020F0502020204030204" pitchFamily="34" charset="0"/>
              </a:rPr>
              <a:t>$50,000 for police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and </a:t>
            </a:r>
            <a:r>
              <a:rPr lang="en-US" altLang="en-US" sz="3000" b="0" dirty="0">
                <a:latin typeface="Calibri" panose="020F0502020204030204" pitchFamily="34" charset="0"/>
              </a:rPr>
              <a:t>fire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physicals.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 smtClean="0">
                <a:latin typeface="Calibri" panose="020F0502020204030204" pitchFamily="34" charset="0"/>
              </a:rPr>
              <a:t>Public Safety supplemental mental </a:t>
            </a:r>
            <a:r>
              <a:rPr lang="en-US" altLang="en-US" sz="3000" b="0" smtClean="0">
                <a:latin typeface="Calibri" panose="020F0502020204030204" pitchFamily="34" charset="0"/>
              </a:rPr>
              <a:t>health program</a:t>
            </a:r>
            <a:endParaRPr lang="en-US" altLang="en-US" sz="30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 smtClean="0">
                <a:latin typeface="Calibri" panose="020F0502020204030204" pitchFamily="34" charset="0"/>
              </a:rPr>
              <a:t>Health </a:t>
            </a:r>
            <a:r>
              <a:rPr lang="en-US" altLang="en-US" sz="3000" b="0" dirty="0">
                <a:latin typeface="Calibri" panose="020F0502020204030204" pitchFamily="34" charset="0"/>
              </a:rPr>
              <a:t>Benefit Fund </a:t>
            </a:r>
            <a:r>
              <a:rPr lang="en-US" altLang="en-US" sz="3000" b="0" dirty="0" err="1">
                <a:latin typeface="Calibri" panose="020F0502020204030204" pitchFamily="34" charset="0"/>
              </a:rPr>
              <a:t>fund</a:t>
            </a:r>
            <a:r>
              <a:rPr lang="en-US" altLang="en-US" sz="3000" b="0" dirty="0">
                <a:latin typeface="Calibri" panose="020F0502020204030204" pitchFamily="34" charset="0"/>
              </a:rPr>
              <a:t> balance projected to end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2021 </a:t>
            </a:r>
            <a:r>
              <a:rPr lang="en-US" altLang="en-US" sz="3000" b="0" dirty="0">
                <a:latin typeface="Calibri" panose="020F0502020204030204" pitchFamily="34" charset="0"/>
              </a:rPr>
              <a:t>over $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9.26 million.</a:t>
            </a:r>
            <a:endParaRPr lang="en-US" altLang="en-US" sz="30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0" dirty="0">
                <a:latin typeface="Calibri" panose="020F0502020204030204" pitchFamily="34" charset="0"/>
              </a:rPr>
              <a:t>Balance projected to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increase </a:t>
            </a:r>
            <a:r>
              <a:rPr lang="en-US" altLang="en-US" sz="3000" b="0" dirty="0">
                <a:latin typeface="Calibri" panose="020F0502020204030204" pitchFamily="34" charset="0"/>
              </a:rPr>
              <a:t>in </a:t>
            </a:r>
            <a:r>
              <a:rPr lang="en-US" altLang="en-US" sz="3000" b="0" dirty="0" smtClean="0">
                <a:latin typeface="Calibri" panose="020F0502020204030204" pitchFamily="34" charset="0"/>
              </a:rPr>
              <a:t>2022.</a:t>
            </a:r>
            <a:endParaRPr lang="en-US" altLang="en-US" sz="3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all" dirty="0" smtClean="0"/>
              <a:t>Health benefit fund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5422" y="1139687"/>
            <a:ext cx="8508381" cy="353170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 smtClean="0">
                <a:latin typeface="Calibri" panose="020F0502020204030204" pitchFamily="34" charset="0"/>
              </a:rPr>
              <a:t>2022 </a:t>
            </a:r>
            <a:r>
              <a:rPr lang="en-US" altLang="en-US" sz="2900" b="0" dirty="0">
                <a:latin typeface="Calibri" panose="020F0502020204030204" pitchFamily="34" charset="0"/>
              </a:rPr>
              <a:t>proposed budget includes health benefit cost inclusive of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no </a:t>
            </a:r>
            <a:r>
              <a:rPr lang="en-US" altLang="en-US" sz="2900" b="0" dirty="0">
                <a:latin typeface="Calibri" panose="020F0502020204030204" pitchFamily="34" charset="0"/>
              </a:rPr>
              <a:t>increase in cost from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Kaiser.</a:t>
            </a:r>
            <a:endParaRPr lang="en-US" altLang="en-US" sz="29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Kaiser costs since 2007 averaged aggregate blended premium increases are at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4.29% </a:t>
            </a:r>
            <a:r>
              <a:rPr lang="en-US" altLang="en-US" sz="2900" b="0" dirty="0">
                <a:latin typeface="Calibri" panose="020F0502020204030204" pitchFamily="34" charset="0"/>
              </a:rPr>
              <a:t>compared to industry average increases of 7-11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%.</a:t>
            </a:r>
            <a:endParaRPr lang="en-US" altLang="en-US" sz="29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900" b="0" dirty="0" smtClean="0">
                <a:latin typeface="Calibri" panose="020F0502020204030204" pitchFamily="34" charset="0"/>
              </a:rPr>
              <a:t>City </a:t>
            </a:r>
            <a:r>
              <a:rPr lang="en-US" altLang="en-US" sz="2900" b="0" dirty="0">
                <a:latin typeface="Calibri" panose="020F0502020204030204" pitchFamily="34" charset="0"/>
              </a:rPr>
              <a:t>contributions to health benefit fund as a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percentage </a:t>
            </a:r>
            <a:r>
              <a:rPr lang="en-US" altLang="en-US" sz="2900" b="0" dirty="0">
                <a:latin typeface="Calibri" panose="020F0502020204030204" pitchFamily="34" charset="0"/>
              </a:rPr>
              <a:t>of salary 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drop from </a:t>
            </a:r>
            <a:r>
              <a:rPr lang="en-US" altLang="en-US" sz="2900" b="0" dirty="0">
                <a:latin typeface="Calibri" panose="020F0502020204030204" pitchFamily="34" charset="0"/>
              </a:rPr>
              <a:t>16.5</a:t>
            </a:r>
            <a:r>
              <a:rPr lang="en-US" altLang="en-US" sz="2900" b="0" dirty="0" smtClean="0">
                <a:latin typeface="Calibri" panose="020F0502020204030204" pitchFamily="34" charset="0"/>
              </a:rPr>
              <a:t>% to 16.0%.</a:t>
            </a:r>
            <a:endParaRPr lang="en-US" altLang="en-US" sz="29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 smtClean="0"/>
              <a:t>2022 </a:t>
            </a:r>
            <a:r>
              <a:rPr lang="en-US" altLang="en-US" sz="3000" dirty="0"/>
              <a:t>OVERALL PROPOSED BUDGET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0070"/>
            <a:ext cx="8357616" cy="326825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389.55 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4.46%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16.6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more than the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budget of 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372.94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increases or decreases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individual funds are due mostly to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expenses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 projects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$84.71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to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$78.52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38155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2022 </a:t>
            </a:r>
            <a:r>
              <a:rPr lang="en-US" sz="3000" dirty="0"/>
              <a:t>CIP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0069"/>
            <a:ext cx="8229600" cy="307196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 decreases in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funds include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$17.7m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Water Construction Fund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9.8m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Water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$1.1m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Electric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CIF Fund.</a:t>
            </a:r>
            <a:endParaRPr 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increases are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$7.5m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Streets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Fund, $4.6m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PIF,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$3.6m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Park Imp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Fund,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Sewer </a:t>
            </a:r>
            <a:r>
              <a:rPr lang="en-US" sz="2800" b="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$2.1m in Sewer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Fund; $2.0m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Consv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Fund, and $1.1m in Sanitation Fund.</a:t>
            </a:r>
            <a:endParaRPr 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92" y="205979"/>
            <a:ext cx="8686800" cy="857250"/>
          </a:xfrm>
        </p:spPr>
        <p:txBody>
          <a:bodyPr>
            <a:noAutofit/>
          </a:bodyPr>
          <a:lstStyle/>
          <a:p>
            <a:r>
              <a:rPr lang="en-US" sz="2900" cap="all" dirty="0"/>
              <a:t>Sales </a:t>
            </a:r>
            <a:r>
              <a:rPr lang="en-US" sz="2900" cap="all" dirty="0" smtClean="0"/>
              <a:t>and </a:t>
            </a:r>
            <a:r>
              <a:rPr lang="en-US" sz="2900" cap="all" dirty="0"/>
              <a:t>Use Tax Revenue Projections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09713"/>
            <a:ext cx="8307659" cy="3394472"/>
          </a:xfrm>
        </p:spPr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through July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Sales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16.8%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Use Tax	0.6%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Combined	14.1%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770313" algn="r"/>
              </a:tabLs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Projections to end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Sales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8.6%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Use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8.3%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Combined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8.6%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770313" algn="r"/>
              </a:tabLs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Projections for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Sales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3.0%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Use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3.0%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Combined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3.0%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cap="all" dirty="0"/>
              <a:t>Property Tax Revenue Estimates	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7809" y="1009196"/>
            <a:ext cx="8508381" cy="3394472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proposed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budget includes $2.7 million of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property tax revenues from tax year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2021. 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assessed valuations for tax year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were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late August reducing that by $151,753.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assessed value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certifications will be received in late November.  </a:t>
            </a:r>
          </a:p>
        </p:txBody>
      </p:sp>
    </p:spTree>
    <p:extLst>
      <p:ext uri="{BB962C8B-B14F-4D97-AF65-F5344CB8AC3E}">
        <p14:creationId xmlns:p14="http://schemas.microsoft.com/office/powerpoint/2010/main" val="16111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cap="all" dirty="0"/>
              <a:t>Property Tax Revenue Estimates</a:t>
            </a:r>
            <a:r>
              <a:rPr lang="en-US" altLang="en-US" dirty="0"/>
              <a:t>	</a:t>
            </a:r>
            <a:endParaRPr lang="en-US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86029"/>
            <a:ext cx="8508381" cy="2981234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SB21-293 will reduce some assessment rates in 2022 &amp; 2023 impacting our base property tax by about $460,000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budget, we should treat at least $460,000 of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property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time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revenue. </a:t>
            </a:r>
            <a:endParaRPr lang="en-US" altLang="en-US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2022 ballot will include an initiative to reduce assessment rates even further with an estimate $2.2 million impact.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28225"/>
            <a:ext cx="8508381" cy="19043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in </a:t>
            </a:r>
            <a:r>
              <a:rPr lang="en-US" altLang="en-US" sz="2800" b="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</a:t>
            </a: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Single-family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205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dwelling units</a:t>
            </a: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Multifamily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	627</a:t>
            </a: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Accessory Dwellings    15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Combined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	847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53767"/>
            <a:ext cx="8508381" cy="2545354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General Fund budget ongoing revenues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were $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86,810,776.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General Fund budget ongoing revenues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are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$93,589,602.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proposed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ongoing revenues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are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$6,778,826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than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2022 PROPOSED BUDGET</a:t>
            </a:r>
            <a:endParaRPr lang="en-US" sz="30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udget summary by fund</a:t>
            </a:r>
          </a:p>
          <a:p>
            <a:r>
              <a:rPr lang="en-US" dirty="0" smtClean="0"/>
              <a:t>Revenue Projections</a:t>
            </a:r>
          </a:p>
          <a:p>
            <a:r>
              <a:rPr lang="en-US" dirty="0" smtClean="0"/>
              <a:t>General Fund budget summary</a:t>
            </a:r>
          </a:p>
          <a:p>
            <a:r>
              <a:rPr lang="en-US" dirty="0" smtClean="0"/>
              <a:t>General Fund reserves</a:t>
            </a:r>
          </a:p>
          <a:p>
            <a:r>
              <a:rPr lang="en-US" dirty="0" smtClean="0"/>
              <a:t>Use of General Fund </a:t>
            </a:r>
            <a:r>
              <a:rPr lang="en-US" dirty="0" err="1" smtClean="0"/>
              <a:t>fund</a:t>
            </a:r>
            <a:r>
              <a:rPr lang="en-US" dirty="0" smtClean="0"/>
              <a:t> balance</a:t>
            </a:r>
          </a:p>
          <a:p>
            <a:r>
              <a:rPr lang="en-US" dirty="0" smtClean="0"/>
              <a:t>Public Safety Fund budget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30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508381" cy="2064589"/>
          </a:xfrm>
        </p:spPr>
        <p:txBody>
          <a:bodyPr>
            <a:noAutofit/>
          </a:bodyPr>
          <a:lstStyle/>
          <a:p>
            <a:pPr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revenues	$86,810,776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	(</a:t>
            </a:r>
            <a:r>
              <a:rPr lang="en-US" altLang="en-US" sz="14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$212,631)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	</a:t>
            </a:r>
            <a:r>
              <a:rPr lang="en-US" altLang="en-US" sz="2800" b="0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$6,991,457</a:t>
            </a:r>
            <a:endParaRPr lang="en-US" altLang="en-US" sz="2800" b="0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revenues	$93,589,602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508381" cy="20645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altLang="en-US" sz="2800" b="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ongoing revenue: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5316538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review fees	$43,063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5316538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 income	$50,000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2058"/>
            <a:ext cx="8508381" cy="2441659"/>
          </a:xfrm>
        </p:spPr>
        <p:txBody>
          <a:bodyPr>
            <a:noAutofit/>
          </a:bodyPr>
          <a:lstStyle/>
          <a:p>
            <a:pPr>
              <a:tabLst>
                <a:tab pos="5316538" algn="r"/>
              </a:tabLst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altLang="en-US" sz="2800" b="0" i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ongoing revenue: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and use tax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$ 5,163,553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tax	$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225,873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Longmont Housing Authority	$    474,058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permit revenue	$    305,186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2058"/>
            <a:ext cx="8508381" cy="2441659"/>
          </a:xfrm>
        </p:spPr>
        <p:txBody>
          <a:bodyPr>
            <a:noAutofit/>
          </a:bodyPr>
          <a:lstStyle/>
          <a:p>
            <a:pPr>
              <a:tabLst>
                <a:tab pos="5316538" algn="r"/>
              </a:tabLst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altLang="en-US" sz="2800" b="0" i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ongoing revenue: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 franchise revenue	$    302,391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Recreation fees	$    120,000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Administrative transfers	$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118,837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740525" algn="r"/>
              </a:tabLst>
              <a:defRPr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2614" y="1140643"/>
            <a:ext cx="8508381" cy="1960900"/>
          </a:xfrm>
        </p:spPr>
        <p:txBody>
          <a:bodyPr>
            <a:noAutofit/>
          </a:bodyPr>
          <a:lstStyle/>
          <a:p>
            <a:pPr>
              <a:tabLst>
                <a:tab pos="6513513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	$86,810,776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513513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	$7,670,379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513513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	</a:t>
            </a:r>
            <a:r>
              <a:rPr lang="en-US" altLang="en-US" sz="2800" b="0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($891,553)</a:t>
            </a:r>
            <a:endParaRPr lang="en-US" altLang="en-US" sz="2800" b="0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513513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	$93,589,602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4107" y="1708167"/>
            <a:ext cx="8508381" cy="2969568"/>
          </a:xfrm>
        </p:spPr>
        <p:txBody>
          <a:bodyPr>
            <a:noAutofit/>
          </a:bodyPr>
          <a:lstStyle/>
          <a:p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in ongoing expenses: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400800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 billing expense/PRPA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$  383,697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400800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Workers’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$  314,062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400800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Museum Service Fund transfer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90,381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400800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services IDR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65,000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400800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services/public access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    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,000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400800" algn="r"/>
              </a:tabLst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9495"/>
            <a:ext cx="8508381" cy="3478615"/>
          </a:xfrm>
        </p:spPr>
        <p:txBody>
          <a:bodyPr>
            <a:noAutofit/>
          </a:bodyPr>
          <a:lstStyle/>
          <a:p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increases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expenses: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Level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651,719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Level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528,328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9.95 new FTE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$1,008,909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 Plan contributions	$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879,919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pay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benefits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$3,115,824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Service Agency funding	$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560,816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9495"/>
            <a:ext cx="8508381" cy="3478615"/>
          </a:xfrm>
        </p:spPr>
        <p:txBody>
          <a:bodyPr>
            <a:noAutofit/>
          </a:bodyPr>
          <a:lstStyle/>
          <a:p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increases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expenses: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LHA reimbursed positions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474,058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FPPA death &amp; disability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59,508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Fleet lease increases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275,145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assoc. w/1 time </a:t>
            </a:r>
            <a:r>
              <a:rPr lang="en-US" altLang="en-US" sz="2800" b="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 70,443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Liability insurance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$     45,710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2021 GENERAL FUND RESERVE</a:t>
            </a:r>
            <a:endParaRPr lang="en-US" sz="29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08350"/>
            <a:ext cx="8508381" cy="42327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 Policy Targets</a:t>
            </a:r>
          </a:p>
          <a:p>
            <a:pPr defTabSz="942975"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TABOR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5.66%	$4,912,013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2975"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8%	$6,944,862 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2975"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3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to 8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	$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2.6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$6.9m</a:t>
            </a:r>
          </a:p>
          <a:p>
            <a:pPr defTabSz="942975"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Total reserve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	16.7% - 21.7%	$14.5 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$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18.8m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endParaRPr lang="en-US" sz="5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 Reserves </a:t>
            </a: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TABOR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5.66%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$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4,912,013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8.0%	$6,944,862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3.58%	$3,107,028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spc="-2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Funded </a:t>
            </a:r>
            <a:r>
              <a:rPr lang="en-US" sz="2700" b="0" spc="-2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Reserves	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17.24%	$14,963,903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08350"/>
            <a:ext cx="8508381" cy="42327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 Policy Targets</a:t>
            </a: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TABOR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5.25%	$ 4,912,013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8%	$ 7,487,168 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3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	$2.8 - $7.5m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spc="-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reserve </a:t>
            </a:r>
            <a:r>
              <a:rPr lang="en-US" sz="2700" b="0" spc="-3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	</a:t>
            </a:r>
            <a:r>
              <a:rPr lang="en-US" sz="2700" b="0" spc="-2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16.3% - 21.3 %	$15.2m - $19.89m </a:t>
            </a: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endParaRPr lang="en-US" sz="5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Budget Funded Reserves </a:t>
            </a: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TABOR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5.25%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$4,912,013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reserve	8.0%	$7,487,168</a:t>
            </a:r>
          </a:p>
          <a:p>
            <a:pPr>
              <a:lnSpc>
                <a:spcPct val="80000"/>
              </a:lnSpc>
              <a:tabLst>
                <a:tab pos="5033963" algn="r"/>
                <a:tab pos="7710488" algn="r"/>
              </a:tabLst>
              <a:defRPr/>
            </a:pP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reserve	                  4.45%               $4,164,722 </a:t>
            </a:r>
          </a:p>
          <a:p>
            <a:pPr>
              <a:lnSpc>
                <a:spcPct val="80000"/>
              </a:lnSpc>
              <a:tabLst>
                <a:tab pos="5033963" algn="r"/>
                <a:tab pos="7710488" algn="r"/>
              </a:tabLst>
              <a:defRPr/>
            </a:pPr>
            <a:r>
              <a:rPr lang="en-US" sz="2700" b="0" spc="-2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Funded Reserves	                1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7.7%             $16,563,903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COMPENSATION PHILOSOPHY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428750" y="971551"/>
            <a:ext cx="6172200" cy="3394472"/>
          </a:xfrm>
        </p:spPr>
        <p:txBody>
          <a:bodyPr/>
          <a:lstStyle/>
          <a:p>
            <a:r>
              <a:rPr lang="en-US" altLang="en-US" sz="1950" dirty="0"/>
              <a:t>The City’s compensation philosophy states that </a:t>
            </a:r>
            <a:r>
              <a:rPr lang="en-US" altLang="en-US" sz="1950" b="1" i="1" dirty="0"/>
              <a:t>the City will strive to pay competitive prevailing market rates. </a:t>
            </a:r>
            <a:r>
              <a:rPr lang="en-US" altLang="en-US" sz="1950" dirty="0"/>
              <a:t> </a:t>
            </a:r>
          </a:p>
          <a:p>
            <a:r>
              <a:rPr lang="en-US" altLang="en-US" sz="1950" dirty="0"/>
              <a:t>In 2017, as previously discussed with Council, the City began to move toward a philosophy of paying at 102% of market.</a:t>
            </a:r>
            <a:endParaRPr lang="en-US" altLang="en-US" dirty="0"/>
          </a:p>
          <a:p>
            <a:r>
              <a:rPr lang="en-US" altLang="en-US" sz="1950" dirty="0"/>
              <a:t>Target required adjustment in a few years due to budget constraints and challenges in obtaining accurate market data in 2020</a:t>
            </a:r>
          </a:p>
          <a:p>
            <a:r>
              <a:rPr lang="en-US" altLang="en-US" sz="1950" dirty="0"/>
              <a:t>Mid year increase in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4718E-1E35-4ED8-8601-C2AE081A0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Sources of General </a:t>
            </a:r>
            <a:r>
              <a:rPr lang="en-US" cap="all" dirty="0"/>
              <a:t>Fund </a:t>
            </a:r>
            <a:r>
              <a:rPr lang="en-US" cap="all" dirty="0" smtClean="0"/>
              <a:t>one time expenses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19809"/>
            <a:ext cx="8401878" cy="3474813"/>
          </a:xfrm>
        </p:spPr>
        <p:txBody>
          <a:bodyPr/>
          <a:lstStyle/>
          <a:p>
            <a:r>
              <a:rPr lang="en-US" dirty="0" smtClean="0"/>
              <a:t>Operations from 2020				$ 5.60 million</a:t>
            </a:r>
          </a:p>
          <a:p>
            <a:r>
              <a:rPr lang="en-US" dirty="0" smtClean="0"/>
              <a:t>Projected Operations from 2021	$ 1.67 million</a:t>
            </a:r>
          </a:p>
          <a:p>
            <a:r>
              <a:rPr lang="en-US" dirty="0" smtClean="0"/>
              <a:t>CVRF Funding						$ 2.50 million</a:t>
            </a:r>
          </a:p>
          <a:p>
            <a:r>
              <a:rPr lang="en-US" dirty="0" smtClean="0"/>
              <a:t>New Property Tax 					$ 2.36 million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66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/>
              <a:t>General Fund </a:t>
            </a:r>
            <a:r>
              <a:rPr lang="en-US" sz="3000" cap="all" dirty="0" smtClean="0"/>
              <a:t>Use </a:t>
            </a:r>
            <a:r>
              <a:rPr lang="en-US" sz="3000" cap="all" dirty="0"/>
              <a:t>of Fund Balance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1924" y="1072656"/>
            <a:ext cx="8508381" cy="2425918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One-time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		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$8,346,258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1,600,000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$1.27 million of General Fund </a:t>
            </a:r>
            <a:r>
              <a:rPr lang="en-US" altLang="en-US" sz="2800" b="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 remaining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 smtClean="0"/>
              <a:t>2022 Public Safety Fund proposed budget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4020"/>
            <a:ext cx="8154876" cy="2545237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revenues include 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14.8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of sales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tax,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 million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grants and other intergovernmental revenues, and a projected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$102,150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Firing Range operations.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safety sales tax was approved in 2006 at 0.325%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in 2017 to 0.58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 smtClean="0"/>
              <a:t>2022 Public Safety Fund proposed budget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9335"/>
            <a:ext cx="8612077" cy="369177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750" b="0" spc="-2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expenditures </a:t>
            </a:r>
            <a:r>
              <a:rPr lang="en-US" altLang="en-US" sz="2750" b="0" spc="-2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$16.2 million include 103.38 FTE: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(13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(4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Resilience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(1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Children, Youth and Families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Graffiti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 (0.38 FTE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75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 smtClean="0"/>
              <a:t>2022 Public Safety Fund proposed budget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19752"/>
            <a:ext cx="8263285" cy="167443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733,030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one-time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in Police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 expenses of 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481,379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21%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 by projected user fee revenues from other governments and the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 smtClean="0"/>
              <a:t>Public Safety Fund future budgets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19753"/>
            <a:ext cx="8395261" cy="3305272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sales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tax as the primary revenue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source,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fund is tied to the health of the local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economy,  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82.1%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Public Safety Fund expenses in the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budget are salary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benefits.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Proforma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estimates are conservative but reflect that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consistent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tax growth this level of ongoing expenses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sustainable.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PHILOSOPHY APPLIED TO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Benchmarks have been used for 2022 position pay</a:t>
            </a:r>
          </a:p>
          <a:p>
            <a:r>
              <a:rPr lang="en-US" dirty="0" smtClean="0"/>
              <a:t>Market has continued to increase for most positions</a:t>
            </a:r>
          </a:p>
          <a:p>
            <a:r>
              <a:rPr lang="en-US" dirty="0" smtClean="0"/>
              <a:t>Continued salary increases are anticipated</a:t>
            </a:r>
          </a:p>
          <a:p>
            <a:r>
              <a:rPr lang="en-US" dirty="0" smtClean="0"/>
              <a:t>Recommendation is to continue to pay at 101% of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4718E-1E35-4ED8-8601-C2AE081A0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78392"/>
              </p:ext>
            </p:extLst>
          </p:nvPr>
        </p:nvGraphicFramePr>
        <p:xfrm>
          <a:off x="698500" y="1063229"/>
          <a:ext cx="7683499" cy="298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Job Family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Longmont range midpoints compared to market midpoints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City of Longmont actual salaries compared to market level salaries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Longmont actual salaries compared to market midpoints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Administrative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99.6%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99.57%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100.66%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Labor </a:t>
                      </a:r>
                      <a:r>
                        <a:rPr lang="en-US" sz="1400" dirty="0">
                          <a:effectLst/>
                        </a:rPr>
                        <a:t>Trades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98.69%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99.92%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Management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99.47 %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99.92%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101.78%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Professional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100.33%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101.44%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101.43%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Citywide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99.52%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100.22%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100.90%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2022 NON-BARGAINING SALARY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Employer’s Council projects 2.5% increase to pay ranges in </a:t>
            </a:r>
            <a:r>
              <a:rPr lang="en-US" dirty="0" smtClean="0"/>
              <a:t>2022</a:t>
            </a:r>
          </a:p>
          <a:p>
            <a:r>
              <a:rPr lang="en-US" dirty="0"/>
              <a:t>Pay plan proposes a 2.5% minimum increase to pay </a:t>
            </a:r>
            <a:r>
              <a:rPr lang="en-US" dirty="0" smtClean="0"/>
              <a:t>ranges</a:t>
            </a:r>
          </a:p>
          <a:p>
            <a:r>
              <a:rPr lang="en-US" dirty="0"/>
              <a:t>Pay plan adjusts market midpoint beyond 2.5% for 118 </a:t>
            </a:r>
            <a:r>
              <a:rPr lang="en-US" dirty="0" smtClean="0"/>
              <a:t>positions</a:t>
            </a:r>
          </a:p>
          <a:p>
            <a:r>
              <a:rPr lang="en-US" dirty="0" smtClean="0"/>
              <a:t>Exceptional pay budget to continue</a:t>
            </a:r>
          </a:p>
          <a:p>
            <a:r>
              <a:rPr lang="en-US" dirty="0" smtClean="0"/>
              <a:t>Implement bilingual for temporary and part time non-benefitted employees</a:t>
            </a:r>
          </a:p>
          <a:p>
            <a:pPr marL="385763" indent="-385763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POSITION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Bargaining to follow CBA contract</a:t>
            </a:r>
          </a:p>
          <a:p>
            <a:endParaRPr lang="en-US" dirty="0" smtClean="0"/>
          </a:p>
          <a:p>
            <a:r>
              <a:rPr lang="en-US" dirty="0" smtClean="0"/>
              <a:t>LPC </a:t>
            </a:r>
            <a:r>
              <a:rPr lang="en-US" dirty="0"/>
              <a:t>Step </a:t>
            </a:r>
            <a:r>
              <a:rPr lang="en-US" dirty="0" smtClean="0"/>
              <a:t>Positions</a:t>
            </a:r>
            <a:r>
              <a:rPr lang="en-US" dirty="0"/>
              <a:t> </a:t>
            </a:r>
            <a:r>
              <a:rPr lang="en-US" dirty="0" smtClean="0"/>
              <a:t>to continue on step rate to remain competitive with benchmark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102% remains the target for salaries as budget and conditions allow</a:t>
            </a:r>
          </a:p>
          <a:p>
            <a:pPr lvl="1"/>
            <a:endParaRPr lang="en-US" dirty="0"/>
          </a:p>
          <a:p>
            <a:r>
              <a:rPr lang="en-US" dirty="0" smtClean="0"/>
              <a:t>Benchmarks to continue to be refined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ty of Longmont Branding">
      <a:dk1>
        <a:srgbClr val="4D4D4D"/>
      </a:dk1>
      <a:lt1>
        <a:sysClr val="window" lastClr="FFFFFF"/>
      </a:lt1>
      <a:dk2>
        <a:srgbClr val="44546A"/>
      </a:dk2>
      <a:lt2>
        <a:srgbClr val="E7E6E6"/>
      </a:lt2>
      <a:accent1>
        <a:srgbClr val="003057"/>
      </a:accent1>
      <a:accent2>
        <a:srgbClr val="326295"/>
      </a:accent2>
      <a:accent3>
        <a:srgbClr val="6787B7"/>
      </a:accent3>
      <a:accent4>
        <a:srgbClr val="C05131"/>
      </a:accent4>
      <a:accent5>
        <a:srgbClr val="FF9D6E"/>
      </a:accent5>
      <a:accent6>
        <a:srgbClr val="EFBE7D"/>
      </a:accent6>
      <a:hlink>
        <a:srgbClr val="326295"/>
      </a:hlink>
      <a:folHlink>
        <a:srgbClr val="C05131"/>
      </a:folHlink>
    </a:clrScheme>
    <a:fontScheme name="Nunito">
      <a:majorFont>
        <a:latin typeface="Nunito ExtraBold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5173a3-b948-4720-9b44-abf8aa6921ce">
      <UserInfo>
        <DisplayName>Teresa Tate</DisplayName>
        <AccountId>28</AccountId>
        <AccountType/>
      </UserInfo>
      <UserInfo>
        <DisplayName>Marijke Unger</DisplayName>
        <AccountId>6</AccountId>
        <AccountType/>
      </UserInfo>
      <UserInfo>
        <DisplayName>Jeff Friesner</DisplayName>
        <AccountId>20</AccountId>
        <AccountType/>
      </UserInfo>
      <UserInfo>
        <DisplayName>Jim Angstadt</DisplayName>
        <AccountId>19</AccountId>
        <AccountType/>
      </UserInfo>
      <UserInfo>
        <DisplayName>Heidi Reitmeier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CF61D97E3E0D46963F4CCC52CAC10A" ma:contentTypeVersion="11" ma:contentTypeDescription="Create a new document." ma:contentTypeScope="" ma:versionID="78871cd9e886d81f0182123de7e56943">
  <xsd:schema xmlns:xsd="http://www.w3.org/2001/XMLSchema" xmlns:xs="http://www.w3.org/2001/XMLSchema" xmlns:p="http://schemas.microsoft.com/office/2006/metadata/properties" xmlns:ns3="584cc466-ec42-4de1-a361-2fd20b54460a" xmlns:ns4="375173a3-b948-4720-9b44-abf8aa6921ce" targetNamespace="http://schemas.microsoft.com/office/2006/metadata/properties" ma:root="true" ma:fieldsID="766dfba990cbf36a0463438b8c40f13e" ns3:_="" ns4:_="">
    <xsd:import namespace="584cc466-ec42-4de1-a361-2fd20b54460a"/>
    <xsd:import namespace="375173a3-b948-4720-9b44-abf8aa6921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cc466-ec42-4de1-a361-2fd20b544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173a3-b948-4720-9b44-abf8aa692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F6FC62-2108-4ADE-87A2-39CE4796F953}">
  <ds:schemaRefs>
    <ds:schemaRef ds:uri="http://purl.org/dc/terms/"/>
    <ds:schemaRef ds:uri="http://schemas.openxmlformats.org/package/2006/metadata/core-properties"/>
    <ds:schemaRef ds:uri="584cc466-ec42-4de1-a361-2fd20b54460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75173a3-b948-4720-9b44-abf8aa6921c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00A08C-2BBF-487C-B2C3-1C3A40372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4cc466-ec42-4de1-a361-2fd20b54460a"/>
    <ds:schemaRef ds:uri="375173a3-b948-4720-9b44-abf8aa6921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79AC02-507D-4677-B182-1AD5513807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30461</TotalTime>
  <Words>2206</Words>
  <Application>Microsoft Office PowerPoint</Application>
  <PresentationFormat>On-screen Show (16:9)</PresentationFormat>
  <Paragraphs>333</Paragraphs>
  <Slides>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Arial Rounded MT Bold</vt:lpstr>
      <vt:lpstr>Calibri</vt:lpstr>
      <vt:lpstr>Filson Soft Bold</vt:lpstr>
      <vt:lpstr>Nunito</vt:lpstr>
      <vt:lpstr>Nunito ExtraBold</vt:lpstr>
      <vt:lpstr>Times New Roman</vt:lpstr>
      <vt:lpstr>Wingdings</vt:lpstr>
      <vt:lpstr>Office Theme</vt:lpstr>
      <vt:lpstr>2022 PROPOSED BUDGET</vt:lpstr>
      <vt:lpstr>EMPLOYEE COMPENSATION &amp; BENEFITS</vt:lpstr>
      <vt:lpstr>2022 PROPOSED BUDGET</vt:lpstr>
      <vt:lpstr>COMPENSATION PHILOSOPHY</vt:lpstr>
      <vt:lpstr>PHILOSOPHY APPLIED TO 2022</vt:lpstr>
      <vt:lpstr>SURVEY RESULTS</vt:lpstr>
      <vt:lpstr>2022 NON-BARGAINING SALARY CHANGES </vt:lpstr>
      <vt:lpstr>SPECIAL POSITION RECOMMENDATIONS</vt:lpstr>
      <vt:lpstr>FUTURE DIRECTION</vt:lpstr>
      <vt:lpstr>BENEFITS 2022</vt:lpstr>
      <vt:lpstr>EMPLOYEE ASSISTANCE PROGRAM </vt:lpstr>
      <vt:lpstr>DEFINED BENEFIT Pension Funds</vt:lpstr>
      <vt:lpstr>Old Hire Pension Funds</vt:lpstr>
      <vt:lpstr>General Employees’ Retirement Plan</vt:lpstr>
      <vt:lpstr>General Employees’ Retirement Plan</vt:lpstr>
      <vt:lpstr>General Employees’ Retirement Plan</vt:lpstr>
      <vt:lpstr>General Employees’ Retirement Plan</vt:lpstr>
      <vt:lpstr>General Employees’ Retirement Plan</vt:lpstr>
      <vt:lpstr>General Employees’ Retirement Plan</vt:lpstr>
      <vt:lpstr>POLICE &amp; FIRE Retirement Plans</vt:lpstr>
      <vt:lpstr>Health benefit fund</vt:lpstr>
      <vt:lpstr>Health benefit fund</vt:lpstr>
      <vt:lpstr>2022 OVERALL PROPOSED BUDGET</vt:lpstr>
      <vt:lpstr>2022 CIP</vt:lpstr>
      <vt:lpstr>Sales and Use Tax Revenue Projections</vt:lpstr>
      <vt:lpstr>Property Tax Revenue Estimates </vt:lpstr>
      <vt:lpstr>Property Tax Revenue Estimates </vt:lpstr>
      <vt:lpstr>2022 General Fund Proposed Budget</vt:lpstr>
      <vt:lpstr>2022 General Fund Proposed Budget</vt:lpstr>
      <vt:lpstr>2022 General Fund Proposed Budget</vt:lpstr>
      <vt:lpstr>2022 General Fund Proposed Budget</vt:lpstr>
      <vt:lpstr>2022 General Fund Proposed Budget</vt:lpstr>
      <vt:lpstr>2022 General Fund Proposed Budget</vt:lpstr>
      <vt:lpstr>2022 General Fund Proposed Budget</vt:lpstr>
      <vt:lpstr>2022 General Fund Proposed Budget</vt:lpstr>
      <vt:lpstr>2022 General Fund Proposed Budget</vt:lpstr>
      <vt:lpstr>2022 General Fund Proposed Budget</vt:lpstr>
      <vt:lpstr>2021 GENERAL FUND RESERVE</vt:lpstr>
      <vt:lpstr>2022 General Fund Proposed Budget</vt:lpstr>
      <vt:lpstr>Sources of General Fund one time expenses</vt:lpstr>
      <vt:lpstr>General Fund Use of Fund Balance</vt:lpstr>
      <vt:lpstr>2022 Public Safety Fund proposed budget</vt:lpstr>
      <vt:lpstr>2022 Public Safety Fund proposed budget</vt:lpstr>
      <vt:lpstr>2022 Public Safety Fund proposed budget</vt:lpstr>
      <vt:lpstr>Public Safety Fund future budgets</vt:lpstr>
    </vt:vector>
  </TitlesOfParts>
  <Company>Guide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Mary Wunderle</dc:creator>
  <cp:lastModifiedBy>Teresa Molloy</cp:lastModifiedBy>
  <cp:revision>147</cp:revision>
  <dcterms:created xsi:type="dcterms:W3CDTF">2018-11-08T16:07:25Z</dcterms:created>
  <dcterms:modified xsi:type="dcterms:W3CDTF">2021-09-14T20:19:06Z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0x01010033CF61D97E3E0D46963F4CCC52CAC10A</vt:lpwstr>
  </property>
</Properties>
</file>