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317" r:id="rId6"/>
    <p:sldId id="304" r:id="rId7"/>
    <p:sldId id="318" r:id="rId8"/>
    <p:sldId id="297" r:id="rId9"/>
    <p:sldId id="309" r:id="rId10"/>
    <p:sldId id="314" r:id="rId11"/>
    <p:sldId id="305" r:id="rId12"/>
    <p:sldId id="315" r:id="rId13"/>
    <p:sldId id="298" r:id="rId14"/>
    <p:sldId id="299" r:id="rId15"/>
    <p:sldId id="319" r:id="rId16"/>
    <p:sldId id="307" r:id="rId17"/>
    <p:sldId id="312" r:id="rId18"/>
    <p:sldId id="308" r:id="rId19"/>
    <p:sldId id="320" r:id="rId20"/>
    <p:sldId id="310"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Roney" initials="KR" lastIdx="1" clrIdx="0">
    <p:extLst>
      <p:ext uri="{19B8F6BF-5375-455C-9EA6-DF929625EA0E}">
        <p15:presenceInfo xmlns:p15="http://schemas.microsoft.com/office/powerpoint/2012/main" userId="S::karen.roney@longmontcolorado.gov::e974d853-9934-416a-9581-d01846fe1718" providerId="AD"/>
      </p:ext>
    </p:extLst>
  </p:cmAuthor>
  <p:cmAuthor id="2" name="Harold Dominguez" initials="HD" lastIdx="5" clrIdx="1">
    <p:extLst>
      <p:ext uri="{19B8F6BF-5375-455C-9EA6-DF929625EA0E}">
        <p15:presenceInfo xmlns:p15="http://schemas.microsoft.com/office/powerpoint/2012/main" userId="S-1-5-21-1262450708-1795644131-4547331-12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131"/>
    <a:srgbClr val="326295"/>
    <a:srgbClr val="003057"/>
    <a:srgbClr val="FF9D6E"/>
    <a:srgbClr val="6787B7"/>
    <a:srgbClr val="404545"/>
    <a:srgbClr val="005B82"/>
    <a:srgbClr val="65CFE9"/>
    <a:srgbClr val="69BE28"/>
    <a:srgbClr val="0069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6" autoAdjust="0"/>
    <p:restoredTop sz="93405" autoAdjust="0"/>
  </p:normalViewPr>
  <p:slideViewPr>
    <p:cSldViewPr snapToGrid="0" snapToObjects="1">
      <p:cViewPr varScale="1">
        <p:scale>
          <a:sx n="98" d="100"/>
          <a:sy n="98" d="100"/>
        </p:scale>
        <p:origin x="84" y="6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ke Unger" userId="S::marijke.unger@longmontcolorado.gov::a5c26e8e-a29f-47a4-ab9f-cbb618387562" providerId="AD" clId="Web-{DC7DE228-CC7D-4E02-B37B-1C5EC7F21D24}"/>
    <pc:docChg chg="modSld">
      <pc:chgData name="Marijke Unger" userId="S::marijke.unger@longmontcolorado.gov::a5c26e8e-a29f-47a4-ab9f-cbb618387562" providerId="AD" clId="Web-{DC7DE228-CC7D-4E02-B37B-1C5EC7F21D24}" dt="2019-09-05T00:29:18.886" v="5" actId="20577"/>
      <pc:docMkLst>
        <pc:docMk/>
      </pc:docMkLst>
      <pc:sldChg chg="modSp">
        <pc:chgData name="Marijke Unger" userId="S::marijke.unger@longmontcolorado.gov::a5c26e8e-a29f-47a4-ab9f-cbb618387562" providerId="AD" clId="Web-{DC7DE228-CC7D-4E02-B37B-1C5EC7F21D24}" dt="2019-09-05T00:29:18.871" v="4" actId="20577"/>
        <pc:sldMkLst>
          <pc:docMk/>
          <pc:sldMk cId="13999862" sldId="257"/>
        </pc:sldMkLst>
        <pc:spChg chg="mod">
          <ac:chgData name="Marijke Unger" userId="S::marijke.unger@longmontcolorado.gov::a5c26e8e-a29f-47a4-ab9f-cbb618387562" providerId="AD" clId="Web-{DC7DE228-CC7D-4E02-B37B-1C5EC7F21D24}" dt="2019-09-05T00:29:18.871" v="4" actId="20577"/>
          <ac:spMkLst>
            <pc:docMk/>
            <pc:sldMk cId="13999862" sldId="257"/>
            <ac:spMk id="3" creationId="{00000000-0000-0000-0000-000000000000}"/>
          </ac:spMkLst>
        </pc:spChg>
      </pc:sldChg>
    </pc:docChg>
  </pc:docChgLst>
  <pc:docChgLst>
    <pc:chgData name="Teresa Tate" userId="S::teresa.tate@longmontcolorado.gov::7cddadb2-2300-4fad-876d-7d5f7aee401b" providerId="AD" clId="Web-{5661B901-1F85-458D-A66E-7AB2DCB732DE}"/>
    <pc:docChg chg="addSld delSld modSld">
      <pc:chgData name="Teresa Tate" userId="S::teresa.tate@longmontcolorado.gov::7cddadb2-2300-4fad-876d-7d5f7aee401b" providerId="AD" clId="Web-{5661B901-1F85-458D-A66E-7AB2DCB732DE}" dt="2019-09-09T14:10:59.240" v="276" actId="20577"/>
      <pc:docMkLst>
        <pc:docMk/>
      </pc:docMkLst>
      <pc:sldChg chg="modSp">
        <pc:chgData name="Teresa Tate" userId="S::teresa.tate@longmontcolorado.gov::7cddadb2-2300-4fad-876d-7d5f7aee401b" providerId="AD" clId="Web-{5661B901-1F85-458D-A66E-7AB2DCB732DE}" dt="2019-09-09T14:02:01.858" v="125" actId="20577"/>
        <pc:sldMkLst>
          <pc:docMk/>
          <pc:sldMk cId="2338712205" sldId="258"/>
        </pc:sldMkLst>
        <pc:spChg chg="mod">
          <ac:chgData name="Teresa Tate" userId="S::teresa.tate@longmontcolorado.gov::7cddadb2-2300-4fad-876d-7d5f7aee401b" providerId="AD" clId="Web-{5661B901-1F85-458D-A66E-7AB2DCB732DE}" dt="2019-09-09T14:02:01.858" v="125" actId="20577"/>
          <ac:spMkLst>
            <pc:docMk/>
            <pc:sldMk cId="2338712205" sldId="258"/>
            <ac:spMk id="7" creationId="{00000000-0000-0000-0000-000000000000}"/>
          </ac:spMkLst>
        </pc:spChg>
      </pc:sldChg>
      <pc:sldChg chg="modSp">
        <pc:chgData name="Teresa Tate" userId="S::teresa.tate@longmontcolorado.gov::7cddadb2-2300-4fad-876d-7d5f7aee401b" providerId="AD" clId="Web-{5661B901-1F85-458D-A66E-7AB2DCB732DE}" dt="2019-09-09T13:49:31.333" v="39" actId="14100"/>
        <pc:sldMkLst>
          <pc:docMk/>
          <pc:sldMk cId="1766705631" sldId="267"/>
        </pc:sldMkLst>
        <pc:spChg chg="mod">
          <ac:chgData name="Teresa Tate" userId="S::teresa.tate@longmontcolorado.gov::7cddadb2-2300-4fad-876d-7d5f7aee401b" providerId="AD" clId="Web-{5661B901-1F85-458D-A66E-7AB2DCB732DE}" dt="2019-09-09T13:49:31.333" v="39" actId="14100"/>
          <ac:spMkLst>
            <pc:docMk/>
            <pc:sldMk cId="1766705631" sldId="267"/>
            <ac:spMk id="2" creationId="{00000000-0000-0000-0000-000000000000}"/>
          </ac:spMkLst>
        </pc:spChg>
      </pc:sldChg>
      <pc:sldChg chg="modSp">
        <pc:chgData name="Teresa Tate" userId="S::teresa.tate@longmontcolorado.gov::7cddadb2-2300-4fad-876d-7d5f7aee401b" providerId="AD" clId="Web-{5661B901-1F85-458D-A66E-7AB2DCB732DE}" dt="2019-09-09T14:10:59.240" v="275" actId="20577"/>
        <pc:sldMkLst>
          <pc:docMk/>
          <pc:sldMk cId="1677863918" sldId="268"/>
        </pc:sldMkLst>
        <pc:spChg chg="mod">
          <ac:chgData name="Teresa Tate" userId="S::teresa.tate@longmontcolorado.gov::7cddadb2-2300-4fad-876d-7d5f7aee401b" providerId="AD" clId="Web-{5661B901-1F85-458D-A66E-7AB2DCB732DE}" dt="2019-09-09T14:10:59.240" v="275" actId="20577"/>
          <ac:spMkLst>
            <pc:docMk/>
            <pc:sldMk cId="1677863918" sldId="268"/>
            <ac:spMk id="3" creationId="{00000000-0000-0000-0000-000000000000}"/>
          </ac:spMkLst>
        </pc:spChg>
        <pc:spChg chg="mod">
          <ac:chgData name="Teresa Tate" userId="S::teresa.tate@longmontcolorado.gov::7cddadb2-2300-4fad-876d-7d5f7aee401b" providerId="AD" clId="Web-{5661B901-1F85-458D-A66E-7AB2DCB732DE}" dt="2019-09-09T14:00:35.763" v="120" actId="14100"/>
          <ac:spMkLst>
            <pc:docMk/>
            <pc:sldMk cId="1677863918" sldId="268"/>
            <ac:spMk id="6" creationId="{00000000-0000-0000-0000-000000000000}"/>
          </ac:spMkLst>
        </pc:spChg>
        <pc:spChg chg="mod">
          <ac:chgData name="Teresa Tate" userId="S::teresa.tate@longmontcolorado.gov::7cddadb2-2300-4fad-876d-7d5f7aee401b" providerId="AD" clId="Web-{5661B901-1F85-458D-A66E-7AB2DCB732DE}" dt="2019-09-09T13:55:17.056" v="89" actId="1076"/>
          <ac:spMkLst>
            <pc:docMk/>
            <pc:sldMk cId="1677863918" sldId="268"/>
            <ac:spMk id="7" creationId="{00000000-0000-0000-0000-000000000000}"/>
          </ac:spMkLst>
        </pc:spChg>
      </pc:sldChg>
      <pc:sldChg chg="modSp">
        <pc:chgData name="Teresa Tate" userId="S::teresa.tate@longmontcolorado.gov::7cddadb2-2300-4fad-876d-7d5f7aee401b" providerId="AD" clId="Web-{5661B901-1F85-458D-A66E-7AB2DCB732DE}" dt="2019-09-09T13:35:02.400" v="2" actId="20577"/>
        <pc:sldMkLst>
          <pc:docMk/>
          <pc:sldMk cId="1087836892" sldId="269"/>
        </pc:sldMkLst>
        <pc:spChg chg="mod">
          <ac:chgData name="Teresa Tate" userId="S::teresa.tate@longmontcolorado.gov::7cddadb2-2300-4fad-876d-7d5f7aee401b" providerId="AD" clId="Web-{5661B901-1F85-458D-A66E-7AB2DCB732DE}" dt="2019-09-09T13:35:02.400" v="2" actId="20577"/>
          <ac:spMkLst>
            <pc:docMk/>
            <pc:sldMk cId="1087836892" sldId="269"/>
            <ac:spMk id="3" creationId="{00000000-0000-0000-0000-000000000000}"/>
          </ac:spMkLst>
        </pc:spChg>
      </pc:sldChg>
      <pc:sldChg chg="modSp">
        <pc:chgData name="Teresa Tate" userId="S::teresa.tate@longmontcolorado.gov::7cddadb2-2300-4fad-876d-7d5f7aee401b" providerId="AD" clId="Web-{5661B901-1F85-458D-A66E-7AB2DCB732DE}" dt="2019-09-09T14:07:50.378" v="233" actId="20577"/>
        <pc:sldMkLst>
          <pc:docMk/>
          <pc:sldMk cId="204910600" sldId="272"/>
        </pc:sldMkLst>
        <pc:spChg chg="mod">
          <ac:chgData name="Teresa Tate" userId="S::teresa.tate@longmontcolorado.gov::7cddadb2-2300-4fad-876d-7d5f7aee401b" providerId="AD" clId="Web-{5661B901-1F85-458D-A66E-7AB2DCB732DE}" dt="2019-09-09T14:04:25.922" v="129" actId="14100"/>
          <ac:spMkLst>
            <pc:docMk/>
            <pc:sldMk cId="204910600" sldId="272"/>
            <ac:spMk id="3" creationId="{00000000-0000-0000-0000-000000000000}"/>
          </ac:spMkLst>
        </pc:spChg>
        <pc:spChg chg="mod">
          <ac:chgData name="Teresa Tate" userId="S::teresa.tate@longmontcolorado.gov::7cddadb2-2300-4fad-876d-7d5f7aee401b" providerId="AD" clId="Web-{5661B901-1F85-458D-A66E-7AB2DCB732DE}" dt="2019-09-09T14:07:50.378" v="233" actId="20577"/>
          <ac:spMkLst>
            <pc:docMk/>
            <pc:sldMk cId="204910600" sldId="272"/>
            <ac:spMk id="6" creationId="{00000000-0000-0000-0000-000000000000}"/>
          </ac:spMkLst>
        </pc:spChg>
      </pc:sldChg>
      <pc:sldChg chg="modSp">
        <pc:chgData name="Teresa Tate" userId="S::teresa.tate@longmontcolorado.gov::7cddadb2-2300-4fad-876d-7d5f7aee401b" providerId="AD" clId="Web-{5661B901-1F85-458D-A66E-7AB2DCB732DE}" dt="2019-09-09T14:02:53.421" v="127" actId="14100"/>
        <pc:sldMkLst>
          <pc:docMk/>
          <pc:sldMk cId="3422298682" sldId="275"/>
        </pc:sldMkLst>
        <pc:spChg chg="mod">
          <ac:chgData name="Teresa Tate" userId="S::teresa.tate@longmontcolorado.gov::7cddadb2-2300-4fad-876d-7d5f7aee401b" providerId="AD" clId="Web-{5661B901-1F85-458D-A66E-7AB2DCB732DE}" dt="2019-09-09T14:02:53.421" v="127" actId="14100"/>
          <ac:spMkLst>
            <pc:docMk/>
            <pc:sldMk cId="3422298682" sldId="275"/>
            <ac:spMk id="3" creationId="{00000000-0000-0000-0000-000000000000}"/>
          </ac:spMkLst>
        </pc:spChg>
      </pc:sldChg>
      <pc:sldChg chg="modSp">
        <pc:chgData name="Teresa Tate" userId="S::teresa.tate@longmontcolorado.gov::7cddadb2-2300-4fad-876d-7d5f7aee401b" providerId="AD" clId="Web-{5661B901-1F85-458D-A66E-7AB2DCB732DE}" dt="2019-09-09T13:34:46.509" v="1" actId="20577"/>
        <pc:sldMkLst>
          <pc:docMk/>
          <pc:sldMk cId="3200838744" sldId="277"/>
        </pc:sldMkLst>
        <pc:spChg chg="mod">
          <ac:chgData name="Teresa Tate" userId="S::teresa.tate@longmontcolorado.gov::7cddadb2-2300-4fad-876d-7d5f7aee401b" providerId="AD" clId="Web-{5661B901-1F85-458D-A66E-7AB2DCB732DE}" dt="2019-09-09T13:34:46.509" v="1" actId="20577"/>
          <ac:spMkLst>
            <pc:docMk/>
            <pc:sldMk cId="3200838744" sldId="277"/>
            <ac:spMk id="3" creationId="{00000000-0000-0000-0000-000000000000}"/>
          </ac:spMkLst>
        </pc:spChg>
      </pc:sldChg>
      <pc:sldChg chg="new del">
        <pc:chgData name="Teresa Tate" userId="S::teresa.tate@longmontcolorado.gov::7cddadb2-2300-4fad-876d-7d5f7aee401b" providerId="AD" clId="Web-{5661B901-1F85-458D-A66E-7AB2DCB732DE}" dt="2019-09-09T14:08:52.754" v="236"/>
        <pc:sldMkLst>
          <pc:docMk/>
          <pc:sldMk cId="2147006859" sldId="279"/>
        </pc:sldMkLst>
      </pc:sldChg>
    </pc:docChg>
  </pc:docChgLst>
  <pc:docChgLst>
    <pc:chgData name="Karen Roney" userId="S::karen.roney@longmontcolorado.gov::e974d853-9934-416a-9581-d01846fe1718" providerId="AD" clId="Web-{F26F5BCF-407F-4E01-963E-E9C2917246B7}"/>
    <pc:docChg chg="">
      <pc:chgData name="Karen Roney" userId="S::karen.roney@longmontcolorado.gov::e974d853-9934-416a-9581-d01846fe1718" providerId="AD" clId="Web-{F26F5BCF-407F-4E01-963E-E9C2917246B7}" dt="2019-08-31T23:48:11.103" v="0"/>
      <pc:docMkLst>
        <pc:docMk/>
      </pc:docMkLst>
      <pc:sldChg chg="addCm">
        <pc:chgData name="Karen Roney" userId="S::karen.roney@longmontcolorado.gov::e974d853-9934-416a-9581-d01846fe1718" providerId="AD" clId="Web-{F26F5BCF-407F-4E01-963E-E9C2917246B7}" dt="2019-08-31T23:48:11.103" v="0"/>
        <pc:sldMkLst>
          <pc:docMk/>
          <pc:sldMk cId="2139808413" sldId="270"/>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8-30T15:48:59.314" idx="1">
    <p:pos x="10" y="10"/>
    <p:text>Can we get a slide with positions so I can discuss them with Council and how that connects to some of their request</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8-30T15:49:53.419" idx="3">
    <p:pos x="5118" y="699"/>
    <p:text>How does this related to the funding coming from CV/ARPA</p:text>
    <p:extLst>
      <p:ext uri="{C676402C-5697-4E1C-873F-D02D1690AC5C}">
        <p15:threadingInfo xmlns:p15="http://schemas.microsoft.com/office/powerpoint/2012/main" timeZoneBias="360"/>
      </p:ext>
    </p:extLst>
  </p:cm>
  <p:cm authorId="2" dt="2021-08-30T15:50:39.436" idx="5">
    <p:pos x="5118" y="795"/>
    <p:text>Do we need and equity slide?</p:text>
    <p:extLst>
      <p:ext uri="{C676402C-5697-4E1C-873F-D02D1690AC5C}">
        <p15:threadingInfo xmlns:p15="http://schemas.microsoft.com/office/powerpoint/2012/main" timeZoneBias="360">
          <p15:parentCm authorId="2" idx="3"/>
        </p15:threadingInfo>
      </p:ext>
    </p:extLst>
  </p:cm>
  <p:cm authorId="2" dt="2021-08-30T15:50:26.927" idx="4">
    <p:pos x="10" y="1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020592-A921-CD43-97AB-A3DC4ADC3342}" type="datetime1">
              <a:rPr lang="en-US" smtClean="0"/>
              <a:t>8/30/2022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342747-B43D-BA45-A6C4-CD23D035800A}" type="slidenum">
              <a:rPr lang="en-US" smtClean="0"/>
              <a:t>‹#›</a:t>
            </a:fld>
            <a:endParaRPr lang="en-US"/>
          </a:p>
        </p:txBody>
      </p:sp>
    </p:spTree>
    <p:extLst>
      <p:ext uri="{BB962C8B-B14F-4D97-AF65-F5344CB8AC3E}">
        <p14:creationId xmlns:p14="http://schemas.microsoft.com/office/powerpoint/2010/main" val="18025278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BB1D90-ECBF-4C48-BFA1-4722882C8327}" type="datetime1">
              <a:rPr lang="en-US" smtClean="0"/>
              <a:t>8/30/2022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DC75C-4099-B745-95AF-BE3F3ECFF2B0}" type="slidenum">
              <a:rPr lang="en-US" smtClean="0"/>
              <a:t>‹#›</a:t>
            </a:fld>
            <a:endParaRPr lang="en-US"/>
          </a:p>
        </p:txBody>
      </p:sp>
    </p:spTree>
    <p:extLst>
      <p:ext uri="{BB962C8B-B14F-4D97-AF65-F5344CB8AC3E}">
        <p14:creationId xmlns:p14="http://schemas.microsoft.com/office/powerpoint/2010/main" val="30258645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2</a:t>
            </a:fld>
            <a:endParaRPr lang="en-US"/>
          </a:p>
        </p:txBody>
      </p:sp>
    </p:spTree>
    <p:extLst>
      <p:ext uri="{BB962C8B-B14F-4D97-AF65-F5344CB8AC3E}">
        <p14:creationId xmlns:p14="http://schemas.microsoft.com/office/powerpoint/2010/main" val="280605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4</a:t>
            </a:fld>
            <a:endParaRPr lang="en-US"/>
          </a:p>
        </p:txBody>
      </p:sp>
    </p:spTree>
    <p:extLst>
      <p:ext uri="{BB962C8B-B14F-4D97-AF65-F5344CB8AC3E}">
        <p14:creationId xmlns:p14="http://schemas.microsoft.com/office/powerpoint/2010/main" val="145248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5</a:t>
            </a:fld>
            <a:endParaRPr lang="en-US"/>
          </a:p>
        </p:txBody>
      </p:sp>
    </p:spTree>
    <p:extLst>
      <p:ext uri="{BB962C8B-B14F-4D97-AF65-F5344CB8AC3E}">
        <p14:creationId xmlns:p14="http://schemas.microsoft.com/office/powerpoint/2010/main" val="428406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11</a:t>
            </a:fld>
            <a:endParaRPr lang="en-US"/>
          </a:p>
        </p:txBody>
      </p:sp>
    </p:spTree>
    <p:extLst>
      <p:ext uri="{BB962C8B-B14F-4D97-AF65-F5344CB8AC3E}">
        <p14:creationId xmlns:p14="http://schemas.microsoft.com/office/powerpoint/2010/main" val="1346534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12</a:t>
            </a:fld>
            <a:endParaRPr lang="en-US"/>
          </a:p>
        </p:txBody>
      </p:sp>
    </p:spTree>
    <p:extLst>
      <p:ext uri="{BB962C8B-B14F-4D97-AF65-F5344CB8AC3E}">
        <p14:creationId xmlns:p14="http://schemas.microsoft.com/office/powerpoint/2010/main" val="171613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08629C0-9DE6-024B-BC7B-DB44FD1990DC}" type="datetime1">
              <a:rPr lang="en-US" smtClean="0"/>
              <a:t>8/30/2022</a:t>
            </a:fld>
            <a:endParaRPr lang="en-US"/>
          </a:p>
        </p:txBody>
      </p:sp>
      <p:sp>
        <p:nvSpPr>
          <p:cNvPr id="5" name="Footer Placeholder 4"/>
          <p:cNvSpPr>
            <a:spLocks noGrp="1"/>
          </p:cNvSpPr>
          <p:nvPr>
            <p:ph type="ftr" sz="quarter" idx="11"/>
          </p:nvPr>
        </p:nvSpPr>
        <p:spPr/>
        <p:txBody>
          <a:bodyPr/>
          <a:lstStyle/>
          <a:p>
            <a:r>
              <a:rPr lang="en-US"/>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28321645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8608" y="281184"/>
            <a:ext cx="8398192" cy="599083"/>
          </a:xfrm>
        </p:spPr>
        <p:txBody>
          <a:bodyPr anchor="b">
            <a:normAutofit/>
          </a:bodyPr>
          <a:lstStyle>
            <a:lvl1pPr algn="l">
              <a:defRPr sz="2800" b="1" baseline="0">
                <a:solidFill>
                  <a:schemeClr val="accent2"/>
                </a:solidFill>
                <a:latin typeface="Arial Rounded MT Bold" panose="020F0704030504030204" pitchFamily="34" charset="0"/>
              </a:defRPr>
            </a:lvl1pPr>
          </a:lstStyle>
          <a:p>
            <a:r>
              <a:rPr lang="en-US" dirty="0" smtClean="0"/>
              <a:t>TITLE IN ALL CAPS</a:t>
            </a:r>
            <a:endParaRPr lang="en-US" dirty="0"/>
          </a:p>
        </p:txBody>
      </p:sp>
      <p:sp>
        <p:nvSpPr>
          <p:cNvPr id="3" name="Picture Placeholder 2"/>
          <p:cNvSpPr>
            <a:spLocks noGrp="1"/>
          </p:cNvSpPr>
          <p:nvPr>
            <p:ph type="pic" idx="1"/>
          </p:nvPr>
        </p:nvSpPr>
        <p:spPr>
          <a:xfrm>
            <a:off x="3124200" y="1018380"/>
            <a:ext cx="6054408"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288608" y="1018381"/>
            <a:ext cx="2485072" cy="3401219"/>
          </a:xfrm>
          <a:solidFill>
            <a:schemeClr val="accent1"/>
          </a:solidFill>
        </p:spPr>
        <p:txBody>
          <a:bodyPr lIns="457200" tIns="457200" rIns="457200" bIns="457200" anchor="ctr"/>
          <a:lstStyle>
            <a:lvl1pPr marL="0" indent="0">
              <a:lnSpc>
                <a:spcPct val="150000"/>
              </a:lnSpc>
              <a:buNone/>
              <a:defRPr sz="1400" baseline="0">
                <a:solidFill>
                  <a:schemeClr val="bg1"/>
                </a:solidFill>
                <a:latin typeface="Arial Rounded MT Bold" panose="020F07040305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This is where you put your caption for your picture. Make sure your picture goes all the way to the edge of the slide.</a:t>
            </a:r>
            <a:endParaRPr lang="en-US" dirty="0"/>
          </a:p>
        </p:txBody>
      </p:sp>
      <p:sp>
        <p:nvSpPr>
          <p:cNvPr id="5" name="Date Placeholder 4"/>
          <p:cNvSpPr>
            <a:spLocks noGrp="1"/>
          </p:cNvSpPr>
          <p:nvPr>
            <p:ph type="dt" sz="half" idx="10"/>
          </p:nvPr>
        </p:nvSpPr>
        <p:spPr/>
        <p:txBody>
          <a:bodyPr/>
          <a:lstStyle>
            <a:lvl1pPr>
              <a:defRPr/>
            </a:lvl1pPr>
          </a:lstStyle>
          <a:p>
            <a:r>
              <a:rPr lang="en-US" dirty="0" smtClean="0"/>
              <a:t>CITY OF LONGMONT</a:t>
            </a:r>
            <a:endParaRPr lang="en-US" dirty="0"/>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30345039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Galle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chemeClr val="accent2"/>
                </a:solidFill>
                <a:latin typeface="Arial Rounded MT Bold" panose="020F0704030504030204" pitchFamily="34" charset="0"/>
              </a:defRPr>
            </a:lvl1pPr>
          </a:lstStyle>
          <a:p>
            <a:r>
              <a:rPr lang="en-US" dirty="0" smtClean="0"/>
              <a:t>TITLE IN ALL CAPS - GALLERY</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CITY OF LONGMONT</a:t>
            </a:r>
            <a:endParaRPr lang="en-US" dirty="0"/>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a:p>
        </p:txBody>
      </p:sp>
      <p:sp>
        <p:nvSpPr>
          <p:cNvPr id="6" name="Picture Placeholder 2"/>
          <p:cNvSpPr>
            <a:spLocks noGrp="1"/>
          </p:cNvSpPr>
          <p:nvPr>
            <p:ph type="pic" idx="1"/>
          </p:nvPr>
        </p:nvSpPr>
        <p:spPr>
          <a:xfrm>
            <a:off x="457200" y="1214636"/>
            <a:ext cx="2612571"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p:cNvSpPr>
            <a:spLocks noGrp="1"/>
          </p:cNvSpPr>
          <p:nvPr>
            <p:ph type="pic" idx="13"/>
          </p:nvPr>
        </p:nvSpPr>
        <p:spPr>
          <a:xfrm>
            <a:off x="3265714" y="1214636"/>
            <a:ext cx="2612571"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6074229" y="1214636"/>
            <a:ext cx="2612571"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2396629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panose="020F07040305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6CBA72-A7FA-2B4D-BDBC-6C7D17450868}" type="datetime1">
              <a:rPr lang="en-US" smtClean="0"/>
              <a:t>8/30/2022</a:t>
            </a:fld>
            <a:endParaRPr lang="en-US"/>
          </a:p>
        </p:txBody>
      </p:sp>
      <p:sp>
        <p:nvSpPr>
          <p:cNvPr id="5" name="Footer Placeholder 4"/>
          <p:cNvSpPr>
            <a:spLocks noGrp="1"/>
          </p:cNvSpPr>
          <p:nvPr>
            <p:ph type="ftr" sz="quarter" idx="11"/>
          </p:nvPr>
        </p:nvSpPr>
        <p:spPr/>
        <p:txBody>
          <a:bodyPr/>
          <a:lstStyle/>
          <a:p>
            <a:r>
              <a:rPr lang="en-US"/>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195415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defRPr>
                <a:latin typeface="Arial Rounded MT Bold" panose="020F07040305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700E074-729B-054C-AF59-63FDD47BD62F}" type="datetime1">
              <a:rPr lang="en-US" smtClean="0"/>
              <a:t>8/30/2022</a:t>
            </a:fld>
            <a:endParaRPr lang="en-US"/>
          </a:p>
        </p:txBody>
      </p:sp>
      <p:sp>
        <p:nvSpPr>
          <p:cNvPr id="5" name="Footer Placeholder 4"/>
          <p:cNvSpPr>
            <a:spLocks noGrp="1"/>
          </p:cNvSpPr>
          <p:nvPr>
            <p:ph type="ftr" sz="quarter" idx="11"/>
          </p:nvPr>
        </p:nvSpPr>
        <p:spPr/>
        <p:txBody>
          <a:bodyPr/>
          <a:lstStyle/>
          <a:p>
            <a:r>
              <a:rPr lang="en-US"/>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4864706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Content Placeholder 2"/>
          <p:cNvSpPr>
            <a:spLocks noGrp="1"/>
          </p:cNvSpPr>
          <p:nvPr>
            <p:ph idx="1"/>
          </p:nvPr>
        </p:nvSpPr>
        <p:spPr/>
        <p:txBody>
          <a:bodyPr/>
          <a:lstStyle>
            <a:lvl1pPr>
              <a:defRPr>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smtClean="0"/>
              <a:t>CITY OF LONGMONT</a:t>
            </a:r>
            <a:endParaRPr lang="en-US" dirty="0"/>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18380889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31268" r="17812"/>
          <a:stretch/>
        </p:blipFill>
        <p:spPr>
          <a:xfrm>
            <a:off x="-20320" y="1109578"/>
            <a:ext cx="9164320" cy="2860843"/>
          </a:xfrm>
          <a:prstGeom prst="rect">
            <a:avLst/>
          </a:prstGeom>
        </p:spPr>
      </p:pic>
      <p:sp>
        <p:nvSpPr>
          <p:cNvPr id="8" name="Rectangle 7"/>
          <p:cNvSpPr/>
          <p:nvPr userDrawn="1"/>
        </p:nvSpPr>
        <p:spPr>
          <a:xfrm>
            <a:off x="0" y="1767840"/>
            <a:ext cx="9144000" cy="1524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1959769"/>
            <a:ext cx="7772400" cy="1021556"/>
          </a:xfrm>
        </p:spPr>
        <p:txBody>
          <a:bodyPr anchor="ctr"/>
          <a:lstStyle>
            <a:lvl1pPr algn="ctr">
              <a:defRPr sz="4000" b="0" cap="all">
                <a:solidFill>
                  <a:schemeClr val="bg1"/>
                </a:solidFill>
                <a:latin typeface="Arial Rounded MT Bold" panose="020F0704030504030204"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42763926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baseline="0">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Content Placeholder 2"/>
          <p:cNvSpPr>
            <a:spLocks noGrp="1"/>
          </p:cNvSpPr>
          <p:nvPr>
            <p:ph sz="half" idx="1"/>
          </p:nvPr>
        </p:nvSpPr>
        <p:spPr>
          <a:xfrm>
            <a:off x="457200" y="1200151"/>
            <a:ext cx="4038600" cy="3394472"/>
          </a:xfrm>
        </p:spPr>
        <p:txBody>
          <a:bodyPr/>
          <a:lstStyle>
            <a:lvl1pPr marL="342900" indent="-342900">
              <a:buFont typeface="Wingdings" panose="05000000000000000000" pitchFamily="2"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marL="342900" indent="-342900">
              <a:buFont typeface="Wingdings" panose="05000000000000000000" pitchFamily="2"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smtClean="0"/>
              <a:t>CITY OF LONGMONT</a:t>
            </a:r>
            <a:endParaRPr lang="en-US" dirty="0"/>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14116896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baseline="0">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solidFill>
                  <a:schemeClr val="tx2"/>
                </a:solidFill>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marL="342900" indent="-342900">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solidFill>
                  <a:schemeClr val="tx2"/>
                </a:solidFill>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marL="342900" indent="-342900">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r>
              <a:rPr lang="en-US" dirty="0" smtClean="0"/>
              <a:t>CITY OF LONGMONT</a:t>
            </a:r>
            <a:endParaRPr lang="en-US" dirty="0"/>
          </a:p>
        </p:txBody>
      </p:sp>
      <p:sp>
        <p:nvSpPr>
          <p:cNvPr id="9" name="Slide Number Placeholder 8"/>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38197729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7981"/>
            <a:ext cx="8229600" cy="857250"/>
          </a:xfrm>
        </p:spPr>
        <p:txBody>
          <a:bodyPr>
            <a:normAutofit/>
          </a:bodyPr>
          <a:lstStyle>
            <a:lvl1pPr>
              <a:defRPr sz="2800" b="1">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CITY OF LONGMONT</a:t>
            </a:r>
            <a:endParaRPr lang="en-US" dirty="0"/>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6488" y="0"/>
            <a:ext cx="3151024" cy="1067981"/>
          </a:xfrm>
          <a:prstGeom prst="rect">
            <a:avLst/>
          </a:prstGeom>
        </p:spPr>
      </p:pic>
      <p:sp>
        <p:nvSpPr>
          <p:cNvPr id="8" name="Text Placeholder 7"/>
          <p:cNvSpPr>
            <a:spLocks noGrp="1"/>
          </p:cNvSpPr>
          <p:nvPr>
            <p:ph type="body" sz="quarter" idx="13"/>
          </p:nvPr>
        </p:nvSpPr>
        <p:spPr>
          <a:xfrm>
            <a:off x="457199" y="2016125"/>
            <a:ext cx="4562669" cy="2584450"/>
          </a:xfrm>
        </p:spPr>
        <p:txBody>
          <a:bodyPr/>
          <a:lstStyle>
            <a:lvl1pPr marL="342900" indent="-342900">
              <a:buFont typeface="Arial" panose="020B0604020202020204" pitchFamily="34" charset="0"/>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4"/>
          </p:nvPr>
        </p:nvSpPr>
        <p:spPr>
          <a:xfrm>
            <a:off x="5084763" y="2016125"/>
            <a:ext cx="3602037" cy="2584450"/>
          </a:xfrm>
        </p:spPr>
        <p:txBody>
          <a:bodyPr/>
          <a:lstStyle>
            <a:lvl1pPr>
              <a:defRPr>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5909273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b="1" baseline="0">
                <a:solidFill>
                  <a:schemeClr val="accent2"/>
                </a:solidFill>
                <a:latin typeface="Arial Rounded MT Bold" panose="020F0704030504030204" pitchFamily="34" charset="0"/>
              </a:defRPr>
            </a:lvl1pPr>
          </a:lstStyle>
          <a:p>
            <a:r>
              <a:rPr lang="en-US" dirty="0" smtClean="0"/>
              <a:t>TITLE IN ALL CAPS</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CITY OF LONGMONT</a:t>
            </a:r>
            <a:endParaRPr lang="en-US" dirty="0"/>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528" t="-18104" r="5845" b="-9810"/>
          <a:stretch/>
        </p:blipFill>
        <p:spPr>
          <a:xfrm>
            <a:off x="-60960" y="955040"/>
            <a:ext cx="9204960" cy="203200"/>
          </a:xfrm>
          <a:prstGeom prst="rect">
            <a:avLst/>
          </a:prstGeom>
        </p:spPr>
      </p:pic>
    </p:spTree>
    <p:extLst>
      <p:ext uri="{BB962C8B-B14F-4D97-AF65-F5344CB8AC3E}">
        <p14:creationId xmlns:p14="http://schemas.microsoft.com/office/powerpoint/2010/main" val="875263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9355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8229599" cy="1044178"/>
          </a:xfrm>
          <a:noFill/>
        </p:spPr>
        <p:txBody>
          <a:bodyPr anchor="ctr">
            <a:normAutofit/>
          </a:bodyPr>
          <a:lstStyle>
            <a:lvl1pPr algn="l">
              <a:defRPr sz="2800" b="1">
                <a:solidFill>
                  <a:schemeClr val="accent1"/>
                </a:solidFill>
                <a:latin typeface="Arial Rounded MT Bold" panose="020F0704030504030204" pitchFamily="34" charset="0"/>
              </a:defRPr>
            </a:lvl1pPr>
          </a:lstStyle>
          <a:p>
            <a:r>
              <a:rPr lang="en-US" dirty="0" smtClean="0"/>
              <a:t>TITLE IN ALL CAPS</a:t>
            </a:r>
            <a:endParaRPr lang="en-US" dirty="0"/>
          </a:p>
        </p:txBody>
      </p:sp>
      <p:sp>
        <p:nvSpPr>
          <p:cNvPr id="3" name="Content Placeholder 2"/>
          <p:cNvSpPr>
            <a:spLocks noGrp="1"/>
          </p:cNvSpPr>
          <p:nvPr>
            <p:ph idx="1"/>
          </p:nvPr>
        </p:nvSpPr>
        <p:spPr>
          <a:xfrm>
            <a:off x="3575050" y="1248965"/>
            <a:ext cx="5111750" cy="3345658"/>
          </a:xfrm>
        </p:spPr>
        <p:txBody>
          <a:bodyPr/>
          <a:lstStyle>
            <a:lvl1pPr marL="342900" indent="-342900">
              <a:buFont typeface="Wingdings" panose="05000000000000000000" pitchFamily="2" charset="2"/>
              <a:buChar cha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1" y="1248965"/>
            <a:ext cx="3008313" cy="3345658"/>
          </a:xfrm>
          <a:solidFill>
            <a:schemeClr val="accent2"/>
          </a:solidFill>
        </p:spPr>
        <p:txBody>
          <a:bodyPr lIns="457200" tIns="457200" rIns="457200" bIns="457200" anchor="ctr" anchorCtr="0">
            <a:normAutofit/>
          </a:bodyPr>
          <a:lstStyle>
            <a:lvl1pPr marL="0" indent="0">
              <a:lnSpc>
                <a:spcPct val="150000"/>
              </a:lnSpc>
              <a:buFont typeface="Wingdings" panose="05000000000000000000" pitchFamily="2" charset="2"/>
              <a:buNone/>
              <a:defRPr sz="1600" baseline="0">
                <a:solidFill>
                  <a:schemeClr val="bg1"/>
                </a:solidFill>
                <a:latin typeface="Arial Rounded MT Bold" panose="020F07040305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This is where you give your chart, etc. a caption or explanation</a:t>
            </a:r>
            <a:endParaRPr lang="en-US" dirty="0"/>
          </a:p>
        </p:txBody>
      </p:sp>
      <p:sp>
        <p:nvSpPr>
          <p:cNvPr id="5" name="Date Placeholder 4"/>
          <p:cNvSpPr>
            <a:spLocks noGrp="1"/>
          </p:cNvSpPr>
          <p:nvPr>
            <p:ph type="dt" sz="half" idx="10"/>
          </p:nvPr>
        </p:nvSpPr>
        <p:spPr/>
        <p:txBody>
          <a:bodyPr/>
          <a:lstStyle>
            <a:lvl1pPr>
              <a:defRPr/>
            </a:lvl1pPr>
          </a:lstStyle>
          <a:p>
            <a:r>
              <a:rPr lang="en-US" dirty="0" smtClean="0"/>
              <a:t>CITY OF LONGMONT</a:t>
            </a:r>
            <a:endParaRPr lang="en-US" dirty="0"/>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26664979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8470B5-B442-A94D-B647-DCBB22430CAF}" type="datetime1">
              <a:rPr lang="en-US" smtClean="0"/>
              <a:t>8/30/2022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CITY OF PAINESVILLE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50CD3F-EBF3-BD45-9FF4-85E5963A6685}" type="slidenum">
              <a:rPr lang="en-US" smtClean="0"/>
              <a:t>‹#›</a:t>
            </a:fld>
            <a:endParaRPr lang="en-US"/>
          </a:p>
        </p:txBody>
      </p:sp>
    </p:spTree>
    <p:extLst>
      <p:ext uri="{BB962C8B-B14F-4D97-AF65-F5344CB8AC3E}">
        <p14:creationId xmlns:p14="http://schemas.microsoft.com/office/powerpoint/2010/main" val="117305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60" r:id="rId11"/>
    <p:sldLayoutId id="2147483658" r:id="rId12"/>
    <p:sldLayoutId id="2147483659" r:id="rId13"/>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9" name="Rectangle 8"/>
          <p:cNvSpPr/>
          <p:nvPr/>
        </p:nvSpPr>
        <p:spPr>
          <a:xfrm>
            <a:off x="0" y="3946071"/>
            <a:ext cx="9144000" cy="1197428"/>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948548"/>
            <a:ext cx="9143999" cy="1102519"/>
          </a:xfrm>
        </p:spPr>
        <p:txBody>
          <a:bodyPr>
            <a:normAutofit/>
          </a:bodyPr>
          <a:lstStyle/>
          <a:p>
            <a:r>
              <a:rPr lang="en-US" dirty="0" smtClean="0">
                <a:solidFill>
                  <a:schemeClr val="bg1"/>
                </a:solidFill>
              </a:rPr>
              <a:t>2023 Proposed Budget</a:t>
            </a:r>
            <a:endParaRPr lang="en-US" sz="4000" spc="400" dirty="0">
              <a:solidFill>
                <a:schemeClr val="bg1"/>
              </a:solidFill>
              <a:latin typeface="Nunito ExtraBold" panose="00000900000000000000" pitchFamily="2" charset="0"/>
              <a:cs typeface="Filson Soft Bold"/>
            </a:endParaRPr>
          </a:p>
        </p:txBody>
      </p:sp>
      <p:sp>
        <p:nvSpPr>
          <p:cNvPr id="4" name="Subtitle 2"/>
          <p:cNvSpPr txBox="1">
            <a:spLocks/>
          </p:cNvSpPr>
          <p:nvPr/>
        </p:nvSpPr>
        <p:spPr>
          <a:xfrm>
            <a:off x="728133" y="4356740"/>
            <a:ext cx="6400800" cy="2794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smtClean="0">
                <a:solidFill>
                  <a:schemeClr val="bg1"/>
                </a:solidFill>
                <a:latin typeface="Nunito" panose="00000500000000000000" pitchFamily="2" charset="0"/>
                <a:cs typeface="Filson Soft Bold"/>
              </a:rPr>
              <a:t>August 30, 2022	</a:t>
            </a:r>
            <a:endParaRPr lang="en-US" sz="1400" dirty="0">
              <a:solidFill>
                <a:schemeClr val="bg1"/>
              </a:solidFill>
              <a:latin typeface="Nunito" panose="00000500000000000000" pitchFamily="2" charset="0"/>
              <a:cs typeface="Filson Soft Bold"/>
            </a:endParaRPr>
          </a:p>
        </p:txBody>
      </p:sp>
      <p:pic>
        <p:nvPicPr>
          <p:cNvPr id="14" name="Picture 13"/>
          <p:cNvPicPr>
            <a:picLocks noChangeAspect="1"/>
          </p:cNvPicPr>
          <p:nvPr/>
        </p:nvPicPr>
        <p:blipFill rotWithShape="1">
          <a:blip r:embed="rId2"/>
          <a:srcRect l="12832" r="20263" b="51818"/>
          <a:stretch/>
        </p:blipFill>
        <p:spPr>
          <a:xfrm>
            <a:off x="0" y="2894151"/>
            <a:ext cx="9143999" cy="1046746"/>
          </a:xfrm>
          <a:prstGeom prst="rect">
            <a:avLst/>
          </a:prstGeom>
        </p:spPr>
      </p:pic>
      <p:pic>
        <p:nvPicPr>
          <p:cNvPr id="10" name="Picture 9" descr="LON-Logo-whitecircle_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533" y="3034691"/>
            <a:ext cx="1828800" cy="1828800"/>
          </a:xfrm>
          <a:prstGeom prst="rect">
            <a:avLst/>
          </a:prstGeom>
        </p:spPr>
      </p:pic>
    </p:spTree>
    <p:extLst>
      <p:ext uri="{BB962C8B-B14F-4D97-AF65-F5344CB8AC3E}">
        <p14:creationId xmlns:p14="http://schemas.microsoft.com/office/powerpoint/2010/main" val="4233809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628"/>
            <a:ext cx="8229600" cy="857250"/>
          </a:xfrm>
        </p:spPr>
        <p:txBody>
          <a:bodyPr>
            <a:noAutofit/>
          </a:bodyPr>
          <a:lstStyle/>
          <a:p>
            <a:r>
              <a:rPr lang="en-US" sz="2500" cap="all" dirty="0"/>
              <a:t>City Council Vision for Longmont - People </a:t>
            </a:r>
          </a:p>
        </p:txBody>
      </p:sp>
      <p:sp>
        <p:nvSpPr>
          <p:cNvPr id="3" name="Content Placeholder 2"/>
          <p:cNvSpPr>
            <a:spLocks noGrp="1"/>
          </p:cNvSpPr>
          <p:nvPr>
            <p:ph idx="1"/>
          </p:nvPr>
        </p:nvSpPr>
        <p:spPr>
          <a:xfrm>
            <a:off x="416859" y="952644"/>
            <a:ext cx="8310282" cy="3836679"/>
          </a:xfrm>
        </p:spPr>
        <p:txBody>
          <a:bodyPr>
            <a:normAutofit fontScale="85000" lnSpcReduction="20000"/>
          </a:bodyPr>
          <a:lstStyle/>
          <a:p>
            <a:pPr marL="0" indent="0">
              <a:buNone/>
              <a:tabLst>
                <a:tab pos="5948363" algn="r"/>
              </a:tabLst>
            </a:pPr>
            <a:r>
              <a:rPr lang="en-US" sz="2600" dirty="0" smtClean="0"/>
              <a:t>A) </a:t>
            </a:r>
            <a:r>
              <a:rPr lang="en-US" sz="2600" b="1" dirty="0"/>
              <a:t>PEOPLE</a:t>
            </a:r>
            <a:r>
              <a:rPr lang="en-US" sz="2600" dirty="0"/>
              <a:t>: In 20 years, Longmont will be the world’s greatest village, where children are most fortunate to be born and raised, elders are supported through their entire life journey, where people will have access to food, shelter and everyone has the opportunity to thrive and feel they belong. </a:t>
            </a:r>
            <a:r>
              <a:rPr lang="en-US" sz="2600" dirty="0" smtClean="0"/>
              <a:t>We </a:t>
            </a:r>
            <a:r>
              <a:rPr lang="en-US" sz="2600" dirty="0"/>
              <a:t>will have an integrated system approach that leverages human and social capital to</a:t>
            </a:r>
            <a:r>
              <a:rPr lang="en-US" sz="2600" dirty="0" smtClean="0"/>
              <a:t>:</a:t>
            </a:r>
          </a:p>
          <a:p>
            <a:pPr marL="285750" indent="-285750">
              <a:buFont typeface="Arial" panose="020B0604020202020204" pitchFamily="34" charset="0"/>
              <a:buChar char="•"/>
            </a:pPr>
            <a:r>
              <a:rPr lang="en-US" sz="2100" dirty="0"/>
              <a:t>Goal A1: Provide high quality Pre-K learning </a:t>
            </a:r>
            <a:r>
              <a:rPr lang="en-US" sz="2100" dirty="0" smtClean="0"/>
              <a:t>opportunities </a:t>
            </a:r>
          </a:p>
          <a:p>
            <a:pPr marL="0" indent="0">
              <a:buNone/>
            </a:pPr>
            <a:r>
              <a:rPr lang="en-US" sz="2100" dirty="0"/>
              <a:t>	</a:t>
            </a:r>
            <a:r>
              <a:rPr lang="en-US" sz="2100" dirty="0" smtClean="0"/>
              <a:t>for </a:t>
            </a:r>
            <a:r>
              <a:rPr lang="en-US" sz="2100" dirty="0"/>
              <a:t>all our children so they all </a:t>
            </a:r>
            <a:r>
              <a:rPr lang="en-US" sz="2100" dirty="0" smtClean="0"/>
              <a:t>have </a:t>
            </a:r>
            <a:r>
              <a:rPr lang="en-US" sz="2100" dirty="0"/>
              <a:t>a good start in life </a:t>
            </a:r>
          </a:p>
          <a:p>
            <a:pPr marL="285750" indent="-285750">
              <a:buFont typeface="Arial" panose="020B0604020202020204" pitchFamily="34" charset="0"/>
              <a:buChar char="•"/>
            </a:pPr>
            <a:r>
              <a:rPr lang="en-US" sz="2100" dirty="0"/>
              <a:t>Goal A2: Incentivize and provide housing and support </a:t>
            </a:r>
            <a:endParaRPr lang="en-US" sz="2100" dirty="0" smtClean="0"/>
          </a:p>
          <a:p>
            <a:pPr marL="0" indent="0">
              <a:buNone/>
            </a:pPr>
            <a:r>
              <a:rPr lang="en-US" sz="2100" dirty="0" smtClean="0"/>
              <a:t>	services </a:t>
            </a:r>
            <a:r>
              <a:rPr lang="en-US" sz="2100" dirty="0"/>
              <a:t>that end the risk of homelessness in our </a:t>
            </a:r>
            <a:endParaRPr lang="en-US" sz="2100" dirty="0" smtClean="0"/>
          </a:p>
          <a:p>
            <a:pPr marL="0" indent="0">
              <a:buNone/>
            </a:pPr>
            <a:r>
              <a:rPr lang="en-US" sz="2100" dirty="0"/>
              <a:t>	</a:t>
            </a:r>
            <a:r>
              <a:rPr lang="en-US" sz="2100" dirty="0" smtClean="0"/>
              <a:t>community </a:t>
            </a:r>
            <a:endParaRPr lang="en-US" sz="2100" dirty="0"/>
          </a:p>
          <a:p>
            <a:pPr marL="285750" indent="-285750">
              <a:buFont typeface="Arial" panose="020B0604020202020204" pitchFamily="34" charset="0"/>
              <a:buChar char="•"/>
            </a:pPr>
            <a:r>
              <a:rPr lang="en-US" sz="2100" dirty="0"/>
              <a:t>Goal A3: Focus on making sure that our most vulnerable </a:t>
            </a:r>
            <a:endParaRPr lang="en-US" sz="2100" dirty="0" smtClean="0"/>
          </a:p>
          <a:p>
            <a:pPr marL="0" indent="0">
              <a:buNone/>
            </a:pPr>
            <a:r>
              <a:rPr lang="en-US" sz="2100" dirty="0" smtClean="0"/>
              <a:t>	residents </a:t>
            </a:r>
            <a:r>
              <a:rPr lang="en-US" sz="2100" dirty="0"/>
              <a:t>have the resources and opportunity to thrive</a:t>
            </a:r>
          </a:p>
          <a:p>
            <a:pPr marL="0" indent="0">
              <a:buNone/>
              <a:tabLst>
                <a:tab pos="5948363" algn="r"/>
              </a:tabLst>
            </a:pPr>
            <a:endParaRPr lang="en-US" sz="2400" dirty="0" smtClean="0"/>
          </a:p>
        </p:txBody>
      </p:sp>
      <p:sp>
        <p:nvSpPr>
          <p:cNvPr id="4" name="Slide Number Placeholder 3"/>
          <p:cNvSpPr>
            <a:spLocks noGrp="1"/>
          </p:cNvSpPr>
          <p:nvPr>
            <p:ph type="sldNum" sz="quarter" idx="12"/>
          </p:nvPr>
        </p:nvSpPr>
        <p:spPr/>
        <p:txBody>
          <a:bodyPr/>
          <a:lstStyle/>
          <a:p>
            <a:fld id="{BB50CD3F-EBF3-BD45-9FF4-85E5963A6685}" type="slidenum">
              <a:rPr lang="en-US" smtClean="0"/>
              <a:t>10</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5177" b="13324"/>
          <a:stretch/>
        </p:blipFill>
        <p:spPr>
          <a:xfrm>
            <a:off x="6293224" y="2467476"/>
            <a:ext cx="2433917" cy="2172319"/>
          </a:xfrm>
          <a:prstGeom prst="rect">
            <a:avLst/>
          </a:prstGeom>
        </p:spPr>
      </p:pic>
    </p:spTree>
    <p:extLst>
      <p:ext uri="{BB962C8B-B14F-4D97-AF65-F5344CB8AC3E}">
        <p14:creationId xmlns:p14="http://schemas.microsoft.com/office/powerpoint/2010/main" val="300095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834"/>
            <a:ext cx="8229600" cy="857250"/>
          </a:xfrm>
        </p:spPr>
        <p:txBody>
          <a:bodyPr>
            <a:noAutofit/>
          </a:bodyPr>
          <a:lstStyle/>
          <a:p>
            <a:r>
              <a:rPr lang="en-US" sz="2500" cap="all" dirty="0"/>
              <a:t>Proposed </a:t>
            </a:r>
            <a:r>
              <a:rPr lang="en-US" sz="2500" cap="all" dirty="0" smtClean="0"/>
              <a:t>2023 </a:t>
            </a:r>
            <a:r>
              <a:rPr lang="en-US" sz="2500" cap="all" dirty="0"/>
              <a:t>Budget Alignment - People</a:t>
            </a:r>
          </a:p>
        </p:txBody>
      </p:sp>
      <p:sp>
        <p:nvSpPr>
          <p:cNvPr id="3" name="Content Placeholder 2"/>
          <p:cNvSpPr>
            <a:spLocks noGrp="1"/>
          </p:cNvSpPr>
          <p:nvPr>
            <p:ph idx="1"/>
          </p:nvPr>
        </p:nvSpPr>
        <p:spPr>
          <a:xfrm>
            <a:off x="457200" y="1070084"/>
            <a:ext cx="8229600" cy="3911748"/>
          </a:xfrm>
        </p:spPr>
        <p:txBody>
          <a:bodyPr>
            <a:noAutofit/>
          </a:bodyPr>
          <a:lstStyle/>
          <a:p>
            <a:pPr marL="285750" indent="-285750">
              <a:buFont typeface="Arial" panose="020B0604020202020204" pitchFamily="34" charset="0"/>
              <a:buChar char="•"/>
            </a:pPr>
            <a:r>
              <a:rPr lang="en-US" sz="2300" dirty="0" smtClean="0"/>
              <a:t>$</a:t>
            </a:r>
            <a:r>
              <a:rPr lang="en-US" sz="2300" dirty="0"/>
              <a:t>2</a:t>
            </a:r>
            <a:r>
              <a:rPr lang="en-US" sz="2300" dirty="0" smtClean="0"/>
              <a:t>00,000 one-time </a:t>
            </a:r>
            <a:r>
              <a:rPr lang="en-US" sz="2300" dirty="0"/>
              <a:t>funding </a:t>
            </a:r>
            <a:r>
              <a:rPr lang="en-US" sz="2300" dirty="0" smtClean="0"/>
              <a:t>for </a:t>
            </a:r>
            <a:r>
              <a:rPr lang="en-US" sz="2300" dirty="0"/>
              <a:t>investment in early </a:t>
            </a:r>
            <a:r>
              <a:rPr lang="en-US" sz="2300" dirty="0" smtClean="0"/>
              <a:t>childhood</a:t>
            </a:r>
            <a:endParaRPr lang="en-US" sz="2300" dirty="0"/>
          </a:p>
          <a:p>
            <a:pPr marL="285750" indent="-285750">
              <a:buFont typeface="Arial" panose="020B0604020202020204" pitchFamily="34" charset="0"/>
              <a:buChar char="•"/>
            </a:pPr>
            <a:r>
              <a:rPr lang="en-US" sz="2300" dirty="0"/>
              <a:t>$200,000 one-time </a:t>
            </a:r>
            <a:r>
              <a:rPr lang="en-US" sz="2300" dirty="0" smtClean="0"/>
              <a:t>funding &amp; $100,000 of ongoing funding </a:t>
            </a:r>
            <a:r>
              <a:rPr lang="en-US" sz="2300" dirty="0"/>
              <a:t>for </a:t>
            </a:r>
            <a:r>
              <a:rPr lang="en-US" sz="2300" dirty="0" smtClean="0"/>
              <a:t>early childhood &amp; employee childcare</a:t>
            </a:r>
            <a:endParaRPr lang="en-US" sz="2300" dirty="0"/>
          </a:p>
          <a:p>
            <a:pPr marL="285750" indent="-285750">
              <a:buFont typeface="Arial" panose="020B0604020202020204" pitchFamily="34" charset="0"/>
              <a:buChar char="•"/>
            </a:pPr>
            <a:r>
              <a:rPr lang="en-US" sz="2300" dirty="0" smtClean="0"/>
              <a:t>$250,000 </a:t>
            </a:r>
            <a:r>
              <a:rPr lang="en-US" sz="2300" dirty="0"/>
              <a:t>of </a:t>
            </a:r>
            <a:r>
              <a:rPr lang="en-US" sz="2300" dirty="0" smtClean="0"/>
              <a:t>one-time funding for the enabling caring communities project </a:t>
            </a:r>
            <a:endParaRPr lang="en-US" sz="2300" dirty="0"/>
          </a:p>
          <a:p>
            <a:pPr marL="285750" indent="-285750">
              <a:buFont typeface="Arial" panose="020B0604020202020204" pitchFamily="34" charset="0"/>
              <a:buChar char="•"/>
            </a:pPr>
            <a:r>
              <a:rPr lang="en-US" sz="2300" dirty="0" smtClean="0"/>
              <a:t>$290,000 </a:t>
            </a:r>
            <a:r>
              <a:rPr lang="en-US" sz="2300" dirty="0"/>
              <a:t>of ongoing </a:t>
            </a:r>
            <a:r>
              <a:rPr lang="en-US" sz="2300" dirty="0" smtClean="0"/>
              <a:t>funding from the special marijuana tax for mental health &amp; addiction</a:t>
            </a:r>
            <a:endParaRPr lang="en-US" sz="2300" dirty="0"/>
          </a:p>
          <a:p>
            <a:pPr marL="285750" indent="-285750">
              <a:buFont typeface="Arial" panose="020B0604020202020204" pitchFamily="34" charset="0"/>
              <a:buChar char="•"/>
            </a:pPr>
            <a:r>
              <a:rPr lang="en-US" sz="2300" dirty="0" smtClean="0"/>
              <a:t>$750,000 </a:t>
            </a:r>
            <a:r>
              <a:rPr lang="en-US" sz="2300" dirty="0"/>
              <a:t>of </a:t>
            </a:r>
            <a:r>
              <a:rPr lang="en-US" sz="2300" dirty="0" smtClean="0"/>
              <a:t>one time funding &amp; $250,000 of ongoing funding for attainable housing  </a:t>
            </a:r>
            <a:endParaRPr lang="en-US" sz="2300" dirty="0"/>
          </a:p>
          <a:p>
            <a:pPr marL="285750" indent="-285750">
              <a:buFont typeface="Arial" panose="020B0604020202020204" pitchFamily="34" charset="0"/>
              <a:buChar char="•"/>
            </a:pPr>
            <a:r>
              <a:rPr lang="en-US" sz="2300" dirty="0" smtClean="0"/>
              <a:t>$171,527 increase</a:t>
            </a:r>
            <a:r>
              <a:rPr lang="en-US" sz="2300" dirty="0"/>
              <a:t> </a:t>
            </a:r>
            <a:r>
              <a:rPr lang="en-US" sz="2300" dirty="0" smtClean="0"/>
              <a:t>of </a:t>
            </a:r>
            <a:r>
              <a:rPr lang="en-US" sz="2300" dirty="0"/>
              <a:t>funding for human service </a:t>
            </a:r>
            <a:r>
              <a:rPr lang="en-US" sz="2300" dirty="0" smtClean="0"/>
              <a:t>needs</a:t>
            </a:r>
            <a:endParaRPr lang="en-US" sz="2300" dirty="0"/>
          </a:p>
          <a:p>
            <a:pPr marL="0" indent="0">
              <a:buNone/>
              <a:tabLst>
                <a:tab pos="5948363" algn="r"/>
              </a:tabLst>
            </a:pPr>
            <a:endParaRPr lang="en-US" sz="2200" dirty="0"/>
          </a:p>
        </p:txBody>
      </p:sp>
      <p:sp>
        <p:nvSpPr>
          <p:cNvPr id="4" name="Slide Number Placeholder 3"/>
          <p:cNvSpPr>
            <a:spLocks noGrp="1"/>
          </p:cNvSpPr>
          <p:nvPr>
            <p:ph type="sldNum" sz="quarter" idx="12"/>
          </p:nvPr>
        </p:nvSpPr>
        <p:spPr/>
        <p:txBody>
          <a:bodyPr/>
          <a:lstStyle/>
          <a:p>
            <a:fld id="{BB50CD3F-EBF3-BD45-9FF4-85E5963A6685}" type="slidenum">
              <a:rPr lang="en-US" smtClean="0"/>
              <a:t>11</a:t>
            </a:fld>
            <a:endParaRPr lang="en-US"/>
          </a:p>
        </p:txBody>
      </p:sp>
    </p:spTree>
    <p:extLst>
      <p:ext uri="{BB962C8B-B14F-4D97-AF65-F5344CB8AC3E}">
        <p14:creationId xmlns:p14="http://schemas.microsoft.com/office/powerpoint/2010/main" val="1746446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834"/>
            <a:ext cx="8229600" cy="857250"/>
          </a:xfrm>
        </p:spPr>
        <p:txBody>
          <a:bodyPr>
            <a:noAutofit/>
          </a:bodyPr>
          <a:lstStyle/>
          <a:p>
            <a:r>
              <a:rPr lang="en-US" sz="2500" cap="all" dirty="0"/>
              <a:t>Proposed </a:t>
            </a:r>
            <a:r>
              <a:rPr lang="en-US" sz="2500" cap="all" dirty="0" smtClean="0"/>
              <a:t>2023 </a:t>
            </a:r>
            <a:r>
              <a:rPr lang="en-US" sz="2500" cap="all" dirty="0"/>
              <a:t>Budget Alignment - People</a:t>
            </a:r>
          </a:p>
        </p:txBody>
      </p:sp>
      <p:sp>
        <p:nvSpPr>
          <p:cNvPr id="3" name="Content Placeholder 2"/>
          <p:cNvSpPr>
            <a:spLocks noGrp="1"/>
          </p:cNvSpPr>
          <p:nvPr>
            <p:ph idx="1"/>
          </p:nvPr>
        </p:nvSpPr>
        <p:spPr>
          <a:xfrm>
            <a:off x="457200" y="1070084"/>
            <a:ext cx="8229600" cy="3911748"/>
          </a:xfrm>
        </p:spPr>
        <p:txBody>
          <a:bodyPr>
            <a:noAutofit/>
          </a:bodyPr>
          <a:lstStyle/>
          <a:p>
            <a:pPr marL="285750" indent="-285750">
              <a:buFont typeface="Arial" panose="020B0604020202020204" pitchFamily="34" charset="0"/>
              <a:buChar char="•"/>
            </a:pPr>
            <a:r>
              <a:rPr lang="en-US" sz="2300" dirty="0" smtClean="0"/>
              <a:t>$2</a:t>
            </a:r>
            <a:r>
              <a:rPr lang="en-US" sz="2300" dirty="0"/>
              <a:t>9</a:t>
            </a:r>
            <a:r>
              <a:rPr lang="en-US" sz="2300" dirty="0" smtClean="0"/>
              <a:t>0,000 one-time </a:t>
            </a:r>
            <a:r>
              <a:rPr lang="en-US" sz="2300" dirty="0"/>
              <a:t>funding </a:t>
            </a:r>
            <a:r>
              <a:rPr lang="en-US" sz="2300" dirty="0" smtClean="0"/>
              <a:t>for ADA evaluation &amp; transition plan development</a:t>
            </a:r>
            <a:endParaRPr lang="en-US" sz="2300" dirty="0"/>
          </a:p>
          <a:p>
            <a:pPr marL="285750" indent="-285750">
              <a:buFont typeface="Arial" panose="020B0604020202020204" pitchFamily="34" charset="0"/>
              <a:buChar char="•"/>
            </a:pPr>
            <a:r>
              <a:rPr lang="en-US" sz="2300" dirty="0" smtClean="0"/>
              <a:t>$40,000 ongoing funding for social equity training internal capacity efforts</a:t>
            </a:r>
            <a:endParaRPr lang="en-US" sz="2300" dirty="0"/>
          </a:p>
          <a:p>
            <a:pPr marL="0" indent="0">
              <a:buNone/>
              <a:tabLst>
                <a:tab pos="5948363" algn="r"/>
              </a:tabLst>
            </a:pPr>
            <a:endParaRPr lang="en-US" sz="2200" dirty="0"/>
          </a:p>
        </p:txBody>
      </p:sp>
      <p:sp>
        <p:nvSpPr>
          <p:cNvPr id="4" name="Slide Number Placeholder 3"/>
          <p:cNvSpPr>
            <a:spLocks noGrp="1"/>
          </p:cNvSpPr>
          <p:nvPr>
            <p:ph type="sldNum" sz="quarter" idx="12"/>
          </p:nvPr>
        </p:nvSpPr>
        <p:spPr/>
        <p:txBody>
          <a:bodyPr/>
          <a:lstStyle/>
          <a:p>
            <a:fld id="{BB50CD3F-EBF3-BD45-9FF4-85E5963A6685}" type="slidenum">
              <a:rPr lang="en-US" smtClean="0"/>
              <a:t>12</a:t>
            </a:fld>
            <a:endParaRPr lang="en-US"/>
          </a:p>
        </p:txBody>
      </p:sp>
    </p:spTree>
    <p:extLst>
      <p:ext uri="{BB962C8B-B14F-4D97-AF65-F5344CB8AC3E}">
        <p14:creationId xmlns:p14="http://schemas.microsoft.com/office/powerpoint/2010/main" val="1534432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1"/>
            <a:ext cx="8229600" cy="857250"/>
          </a:xfrm>
        </p:spPr>
        <p:txBody>
          <a:bodyPr>
            <a:normAutofit fontScale="90000"/>
          </a:bodyPr>
          <a:lstStyle/>
          <a:p>
            <a:r>
              <a:rPr lang="en-US" cap="all" dirty="0"/>
              <a:t>City Council Vision for Longmont - </a:t>
            </a:r>
            <a:r>
              <a:rPr lang="en-US" cap="all" dirty="0" smtClean="0"/>
              <a:t>PLACES </a:t>
            </a:r>
            <a:endParaRPr lang="en-US" cap="all" dirty="0"/>
          </a:p>
        </p:txBody>
      </p:sp>
      <p:sp>
        <p:nvSpPr>
          <p:cNvPr id="3" name="Content Placeholder 2"/>
          <p:cNvSpPr>
            <a:spLocks noGrp="1"/>
          </p:cNvSpPr>
          <p:nvPr>
            <p:ph idx="1"/>
          </p:nvPr>
        </p:nvSpPr>
        <p:spPr>
          <a:xfrm>
            <a:off x="457200" y="930584"/>
            <a:ext cx="8343900" cy="3836679"/>
          </a:xfrm>
        </p:spPr>
        <p:txBody>
          <a:bodyPr>
            <a:normAutofit/>
          </a:bodyPr>
          <a:lstStyle/>
          <a:p>
            <a:pPr marL="0" indent="0">
              <a:buNone/>
              <a:tabLst>
                <a:tab pos="5948363" algn="r"/>
              </a:tabLst>
            </a:pPr>
            <a:r>
              <a:rPr lang="en-US" sz="2300" dirty="0" smtClean="0"/>
              <a:t>B) </a:t>
            </a:r>
            <a:r>
              <a:rPr lang="en-US" sz="2300" dirty="0"/>
              <a:t>PLACES: In 20 years, Longmont will have a developed Main Street from Pike Road to Highway </a:t>
            </a:r>
            <a:r>
              <a:rPr lang="en-US" sz="2300" dirty="0" smtClean="0"/>
              <a:t>66 </a:t>
            </a:r>
            <a:r>
              <a:rPr lang="en-US" sz="2300" dirty="0"/>
              <a:t>and a river corridor that stretches from the Sugar Mill to the Fairgrounds as a vibrant economic, residential, cultural and entertainment epicenter that is sustainable and respects the natural environment. </a:t>
            </a:r>
            <a:r>
              <a:rPr lang="en-US" sz="2300" dirty="0" smtClean="0"/>
              <a:t>Longmont’s </a:t>
            </a:r>
            <a:r>
              <a:rPr lang="en-US" sz="2300" dirty="0"/>
              <a:t>quality of life will sustain with 100% renewable power for life and a healthier climate over time</a:t>
            </a:r>
            <a:r>
              <a:rPr lang="en-US" sz="2300" dirty="0" smtClean="0"/>
              <a:t>.</a:t>
            </a:r>
          </a:p>
        </p:txBody>
      </p:sp>
      <p:sp>
        <p:nvSpPr>
          <p:cNvPr id="4" name="Slide Number Placeholder 3"/>
          <p:cNvSpPr>
            <a:spLocks noGrp="1"/>
          </p:cNvSpPr>
          <p:nvPr>
            <p:ph type="sldNum" sz="quarter" idx="12"/>
          </p:nvPr>
        </p:nvSpPr>
        <p:spPr/>
        <p:txBody>
          <a:bodyPr/>
          <a:lstStyle/>
          <a:p>
            <a:fld id="{BB50CD3F-EBF3-BD45-9FF4-85E5963A6685}" type="slidenum">
              <a:rPr lang="en-US" smtClean="0"/>
              <a:t>13</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5591"/>
          <a:stretch/>
        </p:blipFill>
        <p:spPr>
          <a:xfrm>
            <a:off x="2743200" y="3266164"/>
            <a:ext cx="3810000" cy="1638021"/>
          </a:xfrm>
          <a:prstGeom prst="rect">
            <a:avLst/>
          </a:prstGeom>
        </p:spPr>
      </p:pic>
    </p:spTree>
    <p:extLst>
      <p:ext uri="{BB962C8B-B14F-4D97-AF65-F5344CB8AC3E}">
        <p14:creationId xmlns:p14="http://schemas.microsoft.com/office/powerpoint/2010/main" val="58776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1"/>
            <a:ext cx="8229600" cy="857250"/>
          </a:xfrm>
        </p:spPr>
        <p:txBody>
          <a:bodyPr>
            <a:normAutofit fontScale="90000"/>
          </a:bodyPr>
          <a:lstStyle/>
          <a:p>
            <a:r>
              <a:rPr lang="en-US" cap="all" dirty="0"/>
              <a:t>City Council Vision for Longmont - </a:t>
            </a:r>
            <a:r>
              <a:rPr lang="en-US" cap="all" dirty="0" smtClean="0"/>
              <a:t>PLACES </a:t>
            </a:r>
            <a:endParaRPr lang="en-US" cap="all" dirty="0"/>
          </a:p>
        </p:txBody>
      </p:sp>
      <p:sp>
        <p:nvSpPr>
          <p:cNvPr id="3" name="Content Placeholder 2"/>
          <p:cNvSpPr>
            <a:spLocks noGrp="1"/>
          </p:cNvSpPr>
          <p:nvPr>
            <p:ph idx="1"/>
          </p:nvPr>
        </p:nvSpPr>
        <p:spPr>
          <a:xfrm>
            <a:off x="457200" y="795674"/>
            <a:ext cx="8229600" cy="3836679"/>
          </a:xfrm>
        </p:spPr>
        <p:txBody>
          <a:bodyPr>
            <a:noAutofit/>
          </a:bodyPr>
          <a:lstStyle/>
          <a:p>
            <a:pPr lvl="0"/>
            <a:r>
              <a:rPr lang="en-US" sz="1850" dirty="0"/>
              <a:t>Goal B1: Have a diverse housing stock with higher densities, access to high quality public transportation, food and jobs</a:t>
            </a:r>
          </a:p>
          <a:p>
            <a:pPr lvl="0"/>
            <a:r>
              <a:rPr lang="en-US" sz="1850" dirty="0"/>
              <a:t>Goal B2: Protect and respect our natural public amenities as part of the development process</a:t>
            </a:r>
          </a:p>
          <a:p>
            <a:pPr lvl="0"/>
            <a:r>
              <a:rPr lang="en-US" sz="1850" dirty="0"/>
              <a:t>Goal B3: Become a nationally recognized geographic center of science, technology, engineering, education, arts, and entrepreneurialism</a:t>
            </a:r>
          </a:p>
          <a:p>
            <a:pPr lvl="0"/>
            <a:r>
              <a:rPr lang="en-US" sz="1850" dirty="0"/>
              <a:t>Goal B4: Bring together private industry, local government, non-profits, institutions of higher education as well as the St. </a:t>
            </a:r>
            <a:r>
              <a:rPr lang="en-US" sz="1850" dirty="0" err="1"/>
              <a:t>Vrain</a:t>
            </a:r>
            <a:r>
              <a:rPr lang="en-US" sz="1850" dirty="0"/>
              <a:t> Valley School </a:t>
            </a:r>
            <a:r>
              <a:rPr lang="en-US" sz="1850" dirty="0" smtClean="0"/>
              <a:t>District </a:t>
            </a:r>
            <a:r>
              <a:rPr lang="en-US" sz="1850" dirty="0"/>
              <a:t>to ensure the highest quality, best prepared workforce in the western United States</a:t>
            </a:r>
          </a:p>
          <a:p>
            <a:pPr lvl="0"/>
            <a:r>
              <a:rPr lang="en-US" sz="1850" dirty="0"/>
              <a:t>Goal B5: Work with Platte River Power Authority to achieve 100% renewable power for life by 2030</a:t>
            </a:r>
          </a:p>
          <a:p>
            <a:pPr lvl="0"/>
            <a:r>
              <a:rPr lang="en-US" sz="1850" dirty="0"/>
              <a:t>Goal B6: Take actions that will, over time, create a healthier climate for future </a:t>
            </a:r>
            <a:r>
              <a:rPr lang="en-US" sz="1850" dirty="0" smtClean="0"/>
              <a:t>generations </a:t>
            </a:r>
            <a:r>
              <a:rPr lang="en-US" sz="1850" dirty="0"/>
              <a:t>and helps prepare and adapt our community for the impacts of climate change</a:t>
            </a:r>
          </a:p>
        </p:txBody>
      </p:sp>
      <p:sp>
        <p:nvSpPr>
          <p:cNvPr id="4" name="Slide Number Placeholder 3"/>
          <p:cNvSpPr>
            <a:spLocks noGrp="1"/>
          </p:cNvSpPr>
          <p:nvPr>
            <p:ph type="sldNum" sz="quarter" idx="12"/>
          </p:nvPr>
        </p:nvSpPr>
        <p:spPr/>
        <p:txBody>
          <a:bodyPr/>
          <a:lstStyle/>
          <a:p>
            <a:fld id="{BB50CD3F-EBF3-BD45-9FF4-85E5963A6685}" type="slidenum">
              <a:rPr lang="en-US" smtClean="0"/>
              <a:t>14</a:t>
            </a:fld>
            <a:endParaRPr lang="en-US"/>
          </a:p>
        </p:txBody>
      </p:sp>
    </p:spTree>
    <p:extLst>
      <p:ext uri="{BB962C8B-B14F-4D97-AF65-F5344CB8AC3E}">
        <p14:creationId xmlns:p14="http://schemas.microsoft.com/office/powerpoint/2010/main" val="2147794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1"/>
            <a:ext cx="8229600" cy="857250"/>
          </a:xfrm>
        </p:spPr>
        <p:txBody>
          <a:bodyPr>
            <a:normAutofit fontScale="90000"/>
          </a:bodyPr>
          <a:lstStyle/>
          <a:p>
            <a:r>
              <a:rPr lang="en-US" cap="all" dirty="0"/>
              <a:t>Proposed </a:t>
            </a:r>
            <a:r>
              <a:rPr lang="en-US" cap="all" dirty="0" smtClean="0"/>
              <a:t>2023 </a:t>
            </a:r>
            <a:r>
              <a:rPr lang="en-US" cap="all" dirty="0"/>
              <a:t>Budget Alignment - </a:t>
            </a:r>
            <a:r>
              <a:rPr lang="en-US" cap="all" dirty="0" smtClean="0"/>
              <a:t>PLACES</a:t>
            </a:r>
            <a:endParaRPr lang="en-US" cap="all" dirty="0"/>
          </a:p>
        </p:txBody>
      </p:sp>
      <p:sp>
        <p:nvSpPr>
          <p:cNvPr id="3" name="Content Placeholder 2"/>
          <p:cNvSpPr>
            <a:spLocks noGrp="1"/>
          </p:cNvSpPr>
          <p:nvPr>
            <p:ph idx="1"/>
          </p:nvPr>
        </p:nvSpPr>
        <p:spPr>
          <a:xfrm>
            <a:off x="457200" y="1027512"/>
            <a:ext cx="8229600" cy="3911748"/>
          </a:xfrm>
        </p:spPr>
        <p:txBody>
          <a:bodyPr>
            <a:noAutofit/>
          </a:bodyPr>
          <a:lstStyle/>
          <a:p>
            <a:pPr marL="285750" indent="-285750">
              <a:buFont typeface="Arial" panose="020B0604020202020204" pitchFamily="34" charset="0"/>
              <a:buChar char="•"/>
            </a:pPr>
            <a:r>
              <a:rPr lang="en-US" sz="2200" dirty="0" smtClean="0"/>
              <a:t>$125,593 </a:t>
            </a:r>
            <a:r>
              <a:rPr lang="en-US" sz="2200" dirty="0"/>
              <a:t>of </a:t>
            </a:r>
            <a:r>
              <a:rPr lang="en-US" sz="2200" dirty="0" smtClean="0"/>
              <a:t>ongoing funding &amp; $17,000 of one time funding for Library services</a:t>
            </a:r>
          </a:p>
          <a:p>
            <a:pPr marL="285750" indent="-285750">
              <a:buFont typeface="Arial" panose="020B0604020202020204" pitchFamily="34" charset="0"/>
              <a:buChar char="•"/>
            </a:pPr>
            <a:r>
              <a:rPr lang="en-US" sz="2200" dirty="0" smtClean="0"/>
              <a:t>$114,297 </a:t>
            </a:r>
            <a:r>
              <a:rPr lang="en-US" sz="2200" dirty="0"/>
              <a:t>of </a:t>
            </a:r>
            <a:r>
              <a:rPr lang="en-US" sz="2200" dirty="0" smtClean="0"/>
              <a:t>ongoing funding for Museum Services</a:t>
            </a:r>
          </a:p>
          <a:p>
            <a:pPr marL="285750" indent="-285750">
              <a:buFont typeface="Arial" panose="020B0604020202020204" pitchFamily="34" charset="0"/>
              <a:buChar char="•"/>
            </a:pPr>
            <a:r>
              <a:rPr lang="en-US" sz="2200" dirty="0" smtClean="0"/>
              <a:t>$60,000 </a:t>
            </a:r>
            <a:r>
              <a:rPr lang="en-US" sz="2200" dirty="0"/>
              <a:t>of one-time funding for </a:t>
            </a:r>
            <a:r>
              <a:rPr lang="en-US" sz="2200" dirty="0" smtClean="0"/>
              <a:t>plugged &amp; abandoned well investigations</a:t>
            </a:r>
          </a:p>
          <a:p>
            <a:pPr marL="285750" indent="-285750">
              <a:buFont typeface="Arial" panose="020B0604020202020204" pitchFamily="34" charset="0"/>
              <a:buChar char="•"/>
            </a:pPr>
            <a:r>
              <a:rPr lang="en-US" sz="2200" dirty="0" smtClean="0"/>
              <a:t>$38,000 of ongoing funding for Longmont Economic Development Partnership</a:t>
            </a:r>
          </a:p>
          <a:p>
            <a:pPr marL="285750" indent="-285750">
              <a:buFont typeface="Arial" panose="020B0604020202020204" pitchFamily="34" charset="0"/>
              <a:buChar char="•"/>
            </a:pPr>
            <a:r>
              <a:rPr lang="en-US" sz="2200" dirty="0" smtClean="0"/>
              <a:t>$100,000 of one-time funding for planning &amp; implementation support for urban renewal activities</a:t>
            </a:r>
          </a:p>
          <a:p>
            <a:pPr marL="0" indent="0">
              <a:buNone/>
              <a:tabLst>
                <a:tab pos="5948363" algn="r"/>
              </a:tabLst>
            </a:pPr>
            <a:endParaRPr lang="en-US" sz="2200" dirty="0"/>
          </a:p>
        </p:txBody>
      </p:sp>
      <p:sp>
        <p:nvSpPr>
          <p:cNvPr id="4" name="Slide Number Placeholder 3"/>
          <p:cNvSpPr>
            <a:spLocks noGrp="1"/>
          </p:cNvSpPr>
          <p:nvPr>
            <p:ph type="sldNum" sz="quarter" idx="12"/>
          </p:nvPr>
        </p:nvSpPr>
        <p:spPr/>
        <p:txBody>
          <a:bodyPr/>
          <a:lstStyle/>
          <a:p>
            <a:fld id="{BB50CD3F-EBF3-BD45-9FF4-85E5963A6685}" type="slidenum">
              <a:rPr lang="en-US" smtClean="0"/>
              <a:t>15</a:t>
            </a:fld>
            <a:endParaRPr lang="en-US"/>
          </a:p>
        </p:txBody>
      </p:sp>
    </p:spTree>
    <p:extLst>
      <p:ext uri="{BB962C8B-B14F-4D97-AF65-F5344CB8AC3E}">
        <p14:creationId xmlns:p14="http://schemas.microsoft.com/office/powerpoint/2010/main" val="2438177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1"/>
            <a:ext cx="8229600" cy="857250"/>
          </a:xfrm>
        </p:spPr>
        <p:txBody>
          <a:bodyPr>
            <a:normAutofit/>
          </a:bodyPr>
          <a:lstStyle/>
          <a:p>
            <a:r>
              <a:rPr lang="en-US" cap="all" dirty="0" smtClean="0"/>
              <a:t>2023 </a:t>
            </a:r>
            <a:r>
              <a:rPr lang="en-US" cap="all" dirty="0"/>
              <a:t>Budget </a:t>
            </a:r>
            <a:r>
              <a:rPr lang="en-US" cap="all" dirty="0" smtClean="0"/>
              <a:t>– OTHER COUNCIL DIRECTED</a:t>
            </a:r>
            <a:endParaRPr lang="en-US" cap="all" dirty="0"/>
          </a:p>
        </p:txBody>
      </p:sp>
      <p:sp>
        <p:nvSpPr>
          <p:cNvPr id="3" name="Content Placeholder 2"/>
          <p:cNvSpPr>
            <a:spLocks noGrp="1"/>
          </p:cNvSpPr>
          <p:nvPr>
            <p:ph idx="1"/>
          </p:nvPr>
        </p:nvSpPr>
        <p:spPr>
          <a:xfrm>
            <a:off x="457200" y="1027512"/>
            <a:ext cx="8229600" cy="3911748"/>
          </a:xfrm>
        </p:spPr>
        <p:txBody>
          <a:bodyPr>
            <a:noAutofit/>
          </a:bodyPr>
          <a:lstStyle/>
          <a:p>
            <a:pPr marL="285750" indent="-285750">
              <a:buFont typeface="Arial" panose="020B0604020202020204" pitchFamily="34" charset="0"/>
              <a:buChar char="•"/>
            </a:pPr>
            <a:r>
              <a:rPr lang="en-US" sz="2800" dirty="0" smtClean="0"/>
              <a:t>$20,000 </a:t>
            </a:r>
            <a:r>
              <a:rPr lang="en-US" sz="2800" dirty="0"/>
              <a:t>of </a:t>
            </a:r>
            <a:r>
              <a:rPr lang="en-US" sz="2800" dirty="0" smtClean="0"/>
              <a:t>ongoing funding for an intern program</a:t>
            </a:r>
          </a:p>
          <a:p>
            <a:pPr marL="285750" indent="-285750">
              <a:buFont typeface="Arial" panose="020B0604020202020204" pitchFamily="34" charset="0"/>
              <a:buChar char="•"/>
            </a:pPr>
            <a:r>
              <a:rPr lang="en-US" sz="2800" dirty="0" smtClean="0"/>
              <a:t>$15,000 </a:t>
            </a:r>
            <a:r>
              <a:rPr lang="en-US" sz="2800" dirty="0"/>
              <a:t>of </a:t>
            </a:r>
            <a:r>
              <a:rPr lang="en-US" sz="2800" dirty="0" smtClean="0"/>
              <a:t>one-time funding for equity training for City Council</a:t>
            </a:r>
          </a:p>
          <a:p>
            <a:pPr marL="285750" indent="-285750">
              <a:buFont typeface="Arial" panose="020B0604020202020204" pitchFamily="34" charset="0"/>
              <a:buChar char="•"/>
            </a:pPr>
            <a:r>
              <a:rPr lang="en-US" sz="2800" dirty="0" smtClean="0"/>
              <a:t>$25,000 </a:t>
            </a:r>
            <a:r>
              <a:rPr lang="en-US" sz="2800" dirty="0"/>
              <a:t>of </a:t>
            </a:r>
            <a:r>
              <a:rPr lang="en-US" sz="2800" dirty="0" smtClean="0"/>
              <a:t>increased ongoing </a:t>
            </a:r>
            <a:r>
              <a:rPr lang="en-US" sz="2800" dirty="0"/>
              <a:t>funding for </a:t>
            </a:r>
            <a:r>
              <a:rPr lang="en-US" sz="2800" dirty="0" smtClean="0"/>
              <a:t>sustainability</a:t>
            </a:r>
          </a:p>
          <a:p>
            <a:pPr marL="285750" indent="-285750">
              <a:buFont typeface="Arial" panose="020B0604020202020204" pitchFamily="34" charset="0"/>
              <a:buChar char="•"/>
            </a:pPr>
            <a:r>
              <a:rPr lang="en-US" sz="2800" dirty="0" smtClean="0"/>
              <a:t>$505,000 of one-time funding for the 1</a:t>
            </a:r>
            <a:r>
              <a:rPr lang="en-US" sz="2800" baseline="30000" dirty="0" smtClean="0"/>
              <a:t>st</a:t>
            </a:r>
            <a:r>
              <a:rPr lang="en-US" sz="2800" dirty="0" smtClean="0"/>
              <a:t> &amp; Main transit station project</a:t>
            </a:r>
          </a:p>
          <a:p>
            <a:pPr marL="0" indent="0">
              <a:buNone/>
              <a:tabLst>
                <a:tab pos="5948363" algn="r"/>
              </a:tabLst>
            </a:pPr>
            <a:endParaRPr lang="en-US" sz="2200" dirty="0"/>
          </a:p>
        </p:txBody>
      </p:sp>
      <p:sp>
        <p:nvSpPr>
          <p:cNvPr id="4" name="Slide Number Placeholder 3"/>
          <p:cNvSpPr>
            <a:spLocks noGrp="1"/>
          </p:cNvSpPr>
          <p:nvPr>
            <p:ph type="sldNum" sz="quarter" idx="12"/>
          </p:nvPr>
        </p:nvSpPr>
        <p:spPr/>
        <p:txBody>
          <a:bodyPr/>
          <a:lstStyle/>
          <a:p>
            <a:fld id="{BB50CD3F-EBF3-BD45-9FF4-85E5963A6685}" type="slidenum">
              <a:rPr lang="en-US" smtClean="0"/>
              <a:t>16</a:t>
            </a:fld>
            <a:endParaRPr lang="en-US"/>
          </a:p>
        </p:txBody>
      </p:sp>
    </p:spTree>
    <p:extLst>
      <p:ext uri="{BB962C8B-B14F-4D97-AF65-F5344CB8AC3E}">
        <p14:creationId xmlns:p14="http://schemas.microsoft.com/office/powerpoint/2010/main" val="2421241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1"/>
            <a:ext cx="8229600" cy="857250"/>
          </a:xfrm>
        </p:spPr>
        <p:txBody>
          <a:bodyPr>
            <a:normAutofit/>
          </a:bodyPr>
          <a:lstStyle/>
          <a:p>
            <a:pPr lvl="0"/>
            <a:r>
              <a:rPr lang="en-US" sz="2500" cap="all" dirty="0" smtClean="0"/>
              <a:t>Looking Ahead </a:t>
            </a:r>
            <a:endParaRPr lang="en-US" sz="2500" dirty="0"/>
          </a:p>
        </p:txBody>
      </p:sp>
      <p:sp>
        <p:nvSpPr>
          <p:cNvPr id="3" name="Content Placeholder 2"/>
          <p:cNvSpPr>
            <a:spLocks noGrp="1"/>
          </p:cNvSpPr>
          <p:nvPr>
            <p:ph idx="1"/>
          </p:nvPr>
        </p:nvSpPr>
        <p:spPr>
          <a:xfrm>
            <a:off x="457200" y="877861"/>
            <a:ext cx="6320118" cy="3889401"/>
          </a:xfrm>
        </p:spPr>
        <p:txBody>
          <a:bodyPr>
            <a:noAutofit/>
          </a:bodyPr>
          <a:lstStyle/>
          <a:p>
            <a:pPr marL="285750" indent="-285750">
              <a:buFont typeface="Arial" panose="020B0604020202020204" pitchFamily="34" charset="0"/>
              <a:buChar char="•"/>
            </a:pPr>
            <a:r>
              <a:rPr lang="en-US" sz="2300" dirty="0" smtClean="0"/>
              <a:t>There are still a number of economic risks:</a:t>
            </a:r>
          </a:p>
          <a:p>
            <a:pPr marL="685800" lvl="1">
              <a:buFont typeface="Arial" panose="020B0604020202020204" pitchFamily="34" charset="0"/>
              <a:buChar char="•"/>
            </a:pPr>
            <a:r>
              <a:rPr lang="en-US" sz="2300" dirty="0" smtClean="0"/>
              <a:t>Continued impacts of inflation</a:t>
            </a:r>
          </a:p>
          <a:p>
            <a:pPr marL="685800" lvl="1">
              <a:buFont typeface="Arial" panose="020B0604020202020204" pitchFamily="34" charset="0"/>
              <a:buChar char="•"/>
            </a:pPr>
            <a:r>
              <a:rPr lang="en-US" sz="2300" dirty="0" smtClean="0"/>
              <a:t>Further efforts to reduce property tax assessment rates</a:t>
            </a:r>
          </a:p>
          <a:p>
            <a:pPr marL="685800" lvl="1">
              <a:buFont typeface="Arial" panose="020B0604020202020204" pitchFamily="34" charset="0"/>
              <a:buChar char="•"/>
            </a:pPr>
            <a:r>
              <a:rPr lang="en-US" sz="2300" dirty="0" smtClean="0"/>
              <a:t>Reductions to the sales tax base</a:t>
            </a:r>
          </a:p>
          <a:p>
            <a:pPr marL="685800" lvl="1">
              <a:buFont typeface="Arial" panose="020B0604020202020204" pitchFamily="34" charset="0"/>
              <a:buChar char="•"/>
            </a:pPr>
            <a:r>
              <a:rPr lang="en-US" sz="2300" dirty="0" smtClean="0"/>
              <a:t>Potential of a recession</a:t>
            </a:r>
          </a:p>
          <a:p>
            <a:pPr marL="457200" lvl="1" indent="0">
              <a:buNone/>
            </a:pPr>
            <a:r>
              <a:rPr lang="en-US" sz="2100" dirty="0" smtClean="0"/>
              <a:t> </a:t>
            </a:r>
            <a:endParaRPr lang="en-US" sz="2100" dirty="0"/>
          </a:p>
        </p:txBody>
      </p:sp>
      <p:sp>
        <p:nvSpPr>
          <p:cNvPr id="4" name="Slide Number Placeholder 3"/>
          <p:cNvSpPr>
            <a:spLocks noGrp="1"/>
          </p:cNvSpPr>
          <p:nvPr>
            <p:ph type="sldNum" sz="quarter" idx="12"/>
          </p:nvPr>
        </p:nvSpPr>
        <p:spPr/>
        <p:txBody>
          <a:bodyPr/>
          <a:lstStyle/>
          <a:p>
            <a:fld id="{BB50CD3F-EBF3-BD45-9FF4-85E5963A6685}" type="slidenum">
              <a:rPr lang="en-US" smtClean="0"/>
              <a:t>17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241" y="1408572"/>
            <a:ext cx="1833559" cy="1488814"/>
          </a:xfrm>
          <a:prstGeom prst="rect">
            <a:avLst/>
          </a:prstGeom>
        </p:spPr>
      </p:pic>
    </p:spTree>
    <p:extLst>
      <p:ext uri="{BB962C8B-B14F-4D97-AF65-F5344CB8AC3E}">
        <p14:creationId xmlns:p14="http://schemas.microsoft.com/office/powerpoint/2010/main" val="222239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57"/>
            <a:ext cx="8229600" cy="857250"/>
          </a:xfrm>
        </p:spPr>
        <p:txBody>
          <a:bodyPr>
            <a:normAutofit/>
          </a:bodyPr>
          <a:lstStyle/>
          <a:p>
            <a:r>
              <a:rPr lang="en-US" sz="2500" cap="all" dirty="0" smtClean="0"/>
              <a:t>2023 </a:t>
            </a:r>
            <a:r>
              <a:rPr lang="en-US" sz="2500" cap="all" dirty="0"/>
              <a:t>Proposed Budget </a:t>
            </a:r>
            <a:r>
              <a:rPr lang="en-US" sz="2500" cap="all" dirty="0" smtClean="0"/>
              <a:t>challenges</a:t>
            </a:r>
            <a:endParaRPr lang="en-US" sz="2500" dirty="0"/>
          </a:p>
        </p:txBody>
      </p:sp>
      <p:sp>
        <p:nvSpPr>
          <p:cNvPr id="4" name="Slide Number Placeholder 3"/>
          <p:cNvSpPr>
            <a:spLocks noGrp="1"/>
          </p:cNvSpPr>
          <p:nvPr>
            <p:ph type="sldNum" sz="quarter" idx="12"/>
          </p:nvPr>
        </p:nvSpPr>
        <p:spPr/>
        <p:txBody>
          <a:bodyPr/>
          <a:lstStyle/>
          <a:p>
            <a:fld id="{BB50CD3F-EBF3-BD45-9FF4-85E5963A6685}" type="slidenum">
              <a:rPr lang="en-US" smtClean="0"/>
              <a:t>2</a:t>
            </a:fld>
            <a:endParaRPr lang="en-US"/>
          </a:p>
        </p:txBody>
      </p:sp>
      <p:sp>
        <p:nvSpPr>
          <p:cNvPr id="5" name="Content Placeholder 2"/>
          <p:cNvSpPr txBox="1">
            <a:spLocks/>
          </p:cNvSpPr>
          <p:nvPr/>
        </p:nvSpPr>
        <p:spPr>
          <a:xfrm>
            <a:off x="457200" y="818314"/>
            <a:ext cx="8514413" cy="42227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3000" dirty="0" smtClean="0"/>
              <a:t>Employment</a:t>
            </a:r>
          </a:p>
          <a:p>
            <a:pPr marL="0" indent="0">
              <a:buNone/>
            </a:pPr>
            <a:r>
              <a:rPr lang="en-US" sz="3000" dirty="0"/>
              <a:t>	</a:t>
            </a:r>
            <a:r>
              <a:rPr lang="en-US" sz="3000" dirty="0" smtClean="0"/>
              <a:t>- Pay markets changing fast throughout the year</a:t>
            </a:r>
          </a:p>
          <a:p>
            <a:pPr marL="0" indent="0">
              <a:buNone/>
            </a:pPr>
            <a:r>
              <a:rPr lang="en-US" sz="3000" dirty="0"/>
              <a:t> </a:t>
            </a:r>
            <a:r>
              <a:rPr lang="en-US" sz="3000" dirty="0" smtClean="0"/>
              <a:t>     - Recruitment</a:t>
            </a:r>
          </a:p>
          <a:p>
            <a:pPr marL="0" indent="0">
              <a:buNone/>
            </a:pPr>
            <a:r>
              <a:rPr lang="en-US" sz="3000" dirty="0"/>
              <a:t> </a:t>
            </a:r>
            <a:r>
              <a:rPr lang="en-US" sz="3000" dirty="0" smtClean="0"/>
              <a:t>     - Retention</a:t>
            </a:r>
            <a:endParaRPr lang="en-US" sz="3000" dirty="0"/>
          </a:p>
          <a:p>
            <a:pPr marL="285750" indent="-285750">
              <a:buFont typeface="Arial" panose="020B0604020202020204" pitchFamily="34" charset="0"/>
              <a:buChar char="•"/>
            </a:pPr>
            <a:r>
              <a:rPr lang="en-US" sz="3000" dirty="0" smtClean="0"/>
              <a:t>Inflation impacting costs citywide</a:t>
            </a:r>
            <a:endParaRPr lang="en-US" sz="3000" dirty="0"/>
          </a:p>
          <a:p>
            <a:pPr marL="285750" indent="-285750">
              <a:buFont typeface="Arial" panose="020B0604020202020204" pitchFamily="34" charset="0"/>
              <a:buChar char="•"/>
            </a:pPr>
            <a:r>
              <a:rPr lang="en-US" sz="3000" dirty="0" smtClean="0"/>
              <a:t>Providing resources necessary to meet the rising demand for existing services</a:t>
            </a:r>
          </a:p>
          <a:p>
            <a:pPr marL="685800" lvl="1">
              <a:buFont typeface="Arial" panose="020B0604020202020204" pitchFamily="34" charset="0"/>
              <a:buChar char="•"/>
            </a:pPr>
            <a:endParaRPr lang="en-US" sz="2200" dirty="0"/>
          </a:p>
          <a:p>
            <a:pPr marL="685800" lvl="1">
              <a:buFont typeface="Arial" panose="020B0604020202020204" pitchFamily="34" charset="0"/>
              <a:buChar char="•"/>
            </a:pPr>
            <a:endParaRPr lang="en-US" sz="2200" dirty="0" smtClean="0"/>
          </a:p>
          <a:p>
            <a:pPr marL="0" indent="0">
              <a:buFont typeface="Arial"/>
              <a:buNone/>
            </a:pPr>
            <a:endParaRPr lang="en-US" sz="2200" dirty="0"/>
          </a:p>
        </p:txBody>
      </p:sp>
    </p:spTree>
    <p:extLst>
      <p:ext uri="{BB962C8B-B14F-4D97-AF65-F5344CB8AC3E}">
        <p14:creationId xmlns:p14="http://schemas.microsoft.com/office/powerpoint/2010/main" val="894265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669"/>
            <a:ext cx="8229600" cy="857250"/>
          </a:xfrm>
        </p:spPr>
        <p:txBody>
          <a:bodyPr>
            <a:normAutofit/>
          </a:bodyPr>
          <a:lstStyle/>
          <a:p>
            <a:r>
              <a:rPr lang="en-US" sz="2500" cap="all" dirty="0" smtClean="0"/>
              <a:t>2023 </a:t>
            </a:r>
            <a:r>
              <a:rPr lang="en-US" sz="2500" cap="all" dirty="0"/>
              <a:t>Proposed Budget Highlights</a:t>
            </a:r>
          </a:p>
        </p:txBody>
      </p:sp>
      <p:sp>
        <p:nvSpPr>
          <p:cNvPr id="3" name="Content Placeholder 2"/>
          <p:cNvSpPr>
            <a:spLocks noGrp="1"/>
          </p:cNvSpPr>
          <p:nvPr>
            <p:ph idx="1"/>
          </p:nvPr>
        </p:nvSpPr>
        <p:spPr>
          <a:xfrm>
            <a:off x="457200" y="943307"/>
            <a:ext cx="8229600" cy="3567112"/>
          </a:xfrm>
        </p:spPr>
        <p:txBody>
          <a:bodyPr>
            <a:normAutofit fontScale="32500" lnSpcReduction="20000"/>
          </a:bodyPr>
          <a:lstStyle/>
          <a:p>
            <a:pPr marL="285750" indent="-285750">
              <a:buFont typeface="Arial" panose="020B0604020202020204" pitchFamily="34" charset="0"/>
              <a:buChar char="•"/>
            </a:pPr>
            <a:r>
              <a:rPr lang="en-US" sz="9200" dirty="0"/>
              <a:t>It is a balanced budget with no tax rate </a:t>
            </a:r>
            <a:r>
              <a:rPr lang="en-US" sz="9200" dirty="0" smtClean="0"/>
              <a:t>increases.</a:t>
            </a:r>
            <a:endParaRPr lang="en-US" sz="9200" dirty="0"/>
          </a:p>
          <a:p>
            <a:pPr marL="285750" indent="-285750">
              <a:buFont typeface="Arial" panose="020B0604020202020204" pitchFamily="34" charset="0"/>
              <a:buChar char="•"/>
            </a:pPr>
            <a:r>
              <a:rPr lang="en-US" sz="9200" dirty="0" smtClean="0"/>
              <a:t>Total </a:t>
            </a:r>
            <a:r>
              <a:rPr lang="en-US" sz="9200" dirty="0"/>
              <a:t>operating </a:t>
            </a:r>
            <a:r>
              <a:rPr lang="en-US" sz="9200" dirty="0" smtClean="0"/>
              <a:t>budget including </a:t>
            </a:r>
            <a:r>
              <a:rPr lang="en-US" sz="9200" dirty="0"/>
              <a:t>all </a:t>
            </a:r>
            <a:r>
              <a:rPr lang="en-US" sz="9200" dirty="0" smtClean="0"/>
              <a:t>funds: </a:t>
            </a:r>
            <a:endParaRPr lang="en-US" sz="9200" dirty="0"/>
          </a:p>
          <a:p>
            <a:pPr lvl="1">
              <a:buFont typeface="Arial" panose="020B0604020202020204" pitchFamily="34" charset="0"/>
              <a:buChar char="•"/>
            </a:pPr>
            <a:r>
              <a:rPr lang="en-US" sz="9200" dirty="0" smtClean="0"/>
              <a:t>$414.25 </a:t>
            </a:r>
            <a:r>
              <a:rPr lang="en-US" sz="9200" dirty="0"/>
              <a:t>million</a:t>
            </a:r>
          </a:p>
          <a:p>
            <a:pPr lvl="1">
              <a:buFont typeface="Arial" panose="020B0604020202020204" pitchFamily="34" charset="0"/>
              <a:buChar char="•"/>
            </a:pPr>
            <a:r>
              <a:rPr lang="en-US" sz="9200" dirty="0" smtClean="0"/>
              <a:t>$22.48 </a:t>
            </a:r>
            <a:r>
              <a:rPr lang="en-US" sz="9200" dirty="0"/>
              <a:t>million more than </a:t>
            </a:r>
            <a:r>
              <a:rPr lang="en-US" sz="9200" dirty="0" smtClean="0"/>
              <a:t>2022 </a:t>
            </a:r>
            <a:r>
              <a:rPr lang="en-US" sz="9200" dirty="0"/>
              <a:t>adopted budget </a:t>
            </a:r>
            <a:r>
              <a:rPr lang="en-US" sz="9200" dirty="0" smtClean="0"/>
              <a:t>of $391.77 </a:t>
            </a:r>
            <a:r>
              <a:rPr lang="en-US" sz="9200" dirty="0"/>
              <a:t>million </a:t>
            </a:r>
          </a:p>
          <a:p>
            <a:pPr lvl="1">
              <a:buFont typeface="Arial" panose="020B0604020202020204" pitchFamily="34" charset="0"/>
              <a:buChar char="•"/>
            </a:pPr>
            <a:r>
              <a:rPr lang="en-US" sz="9200" dirty="0" smtClean="0"/>
              <a:t>5.74% </a:t>
            </a:r>
            <a:r>
              <a:rPr lang="en-US" sz="9200" dirty="0"/>
              <a:t>increase </a:t>
            </a:r>
            <a:r>
              <a:rPr lang="en-US" sz="9200" dirty="0" smtClean="0"/>
              <a:t>over 2022 adopted budget</a:t>
            </a:r>
            <a:endParaRPr lang="en-US" sz="9200" dirty="0"/>
          </a:p>
          <a:p>
            <a:pPr marL="0" indent="0">
              <a:buNone/>
            </a:pPr>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3</a:t>
            </a:fld>
            <a:endParaRPr lang="en-US"/>
          </a:p>
        </p:txBody>
      </p:sp>
    </p:spTree>
    <p:extLst>
      <p:ext uri="{BB962C8B-B14F-4D97-AF65-F5344CB8AC3E}">
        <p14:creationId xmlns:p14="http://schemas.microsoft.com/office/powerpoint/2010/main" val="1062316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57"/>
            <a:ext cx="8229600" cy="857250"/>
          </a:xfrm>
        </p:spPr>
        <p:txBody>
          <a:bodyPr>
            <a:normAutofit/>
          </a:bodyPr>
          <a:lstStyle/>
          <a:p>
            <a:r>
              <a:rPr lang="en-US" sz="2500" cap="all" dirty="0" smtClean="0"/>
              <a:t>2023 </a:t>
            </a:r>
            <a:r>
              <a:rPr lang="en-US" sz="2500" cap="all" dirty="0"/>
              <a:t>Proposed Budget </a:t>
            </a:r>
            <a:r>
              <a:rPr lang="en-US" sz="2500" cap="all" dirty="0" smtClean="0"/>
              <a:t>Highlights </a:t>
            </a:r>
            <a:r>
              <a:rPr lang="en-US" sz="2500" dirty="0" smtClean="0"/>
              <a:t>cont.</a:t>
            </a:r>
            <a:endParaRPr lang="en-US" sz="2500" dirty="0"/>
          </a:p>
        </p:txBody>
      </p:sp>
      <p:sp>
        <p:nvSpPr>
          <p:cNvPr id="4" name="Slide Number Placeholder 3"/>
          <p:cNvSpPr>
            <a:spLocks noGrp="1"/>
          </p:cNvSpPr>
          <p:nvPr>
            <p:ph type="sldNum" sz="quarter" idx="12"/>
          </p:nvPr>
        </p:nvSpPr>
        <p:spPr/>
        <p:txBody>
          <a:bodyPr/>
          <a:lstStyle/>
          <a:p>
            <a:fld id="{BB50CD3F-EBF3-BD45-9FF4-85E5963A6685}" type="slidenum">
              <a:rPr lang="en-US" smtClean="0"/>
              <a:t>4</a:t>
            </a:fld>
            <a:endParaRPr lang="en-US"/>
          </a:p>
        </p:txBody>
      </p:sp>
      <p:sp>
        <p:nvSpPr>
          <p:cNvPr id="5" name="Content Placeholder 2"/>
          <p:cNvSpPr txBox="1">
            <a:spLocks/>
          </p:cNvSpPr>
          <p:nvPr/>
        </p:nvSpPr>
        <p:spPr>
          <a:xfrm>
            <a:off x="457200" y="818314"/>
            <a:ext cx="8514413" cy="42227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3000" dirty="0"/>
              <a:t>All funds are balanced with sources of revenue identified to meet all projected expenses. </a:t>
            </a:r>
          </a:p>
          <a:p>
            <a:pPr marL="285750" indent="-285750">
              <a:buFont typeface="Arial" panose="020B0604020202020204" pitchFamily="34" charset="0"/>
              <a:buChar char="•"/>
            </a:pPr>
            <a:r>
              <a:rPr lang="en-US" sz="3000" dirty="0" smtClean="0"/>
              <a:t>The </a:t>
            </a:r>
            <a:r>
              <a:rPr lang="en-US" sz="3000" dirty="0"/>
              <a:t>proposed budget includes an average </a:t>
            </a:r>
            <a:r>
              <a:rPr lang="en-US" sz="3000" dirty="0" smtClean="0"/>
              <a:t>6% </a:t>
            </a:r>
            <a:r>
              <a:rPr lang="en-US" sz="3000" dirty="0"/>
              <a:t>increase in water </a:t>
            </a:r>
            <a:r>
              <a:rPr lang="en-US" sz="3000" dirty="0" smtClean="0"/>
              <a:t>rates, an average 12% increase in storm drainage rates, and an average 4% increase in electric rates, all </a:t>
            </a:r>
            <a:r>
              <a:rPr lang="en-US" sz="3000" dirty="0"/>
              <a:t>previously adopted by the City Council. </a:t>
            </a:r>
          </a:p>
          <a:p>
            <a:pPr marL="400050" lvl="1" indent="0">
              <a:buNone/>
            </a:pPr>
            <a:endParaRPr lang="en-US" sz="2200" dirty="0"/>
          </a:p>
          <a:p>
            <a:pPr marL="685800" lvl="1">
              <a:buFont typeface="Arial" panose="020B0604020202020204" pitchFamily="34" charset="0"/>
              <a:buChar char="•"/>
            </a:pPr>
            <a:endParaRPr lang="en-US" sz="2200" dirty="0" smtClean="0"/>
          </a:p>
          <a:p>
            <a:pPr marL="0" indent="0">
              <a:buFont typeface="Arial"/>
              <a:buNone/>
            </a:pPr>
            <a:endParaRPr lang="en-US" sz="2200" dirty="0"/>
          </a:p>
        </p:txBody>
      </p:sp>
    </p:spTree>
    <p:extLst>
      <p:ext uri="{BB962C8B-B14F-4D97-AF65-F5344CB8AC3E}">
        <p14:creationId xmlns:p14="http://schemas.microsoft.com/office/powerpoint/2010/main" val="2456289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57"/>
            <a:ext cx="8229600" cy="857250"/>
          </a:xfrm>
        </p:spPr>
        <p:txBody>
          <a:bodyPr>
            <a:normAutofit/>
          </a:bodyPr>
          <a:lstStyle/>
          <a:p>
            <a:r>
              <a:rPr lang="en-US" sz="2500" cap="all" dirty="0" smtClean="0"/>
              <a:t>2023 </a:t>
            </a:r>
            <a:r>
              <a:rPr lang="en-US" sz="2500" cap="all" dirty="0"/>
              <a:t>Proposed Budget </a:t>
            </a:r>
            <a:r>
              <a:rPr lang="en-US" sz="2500" cap="all" dirty="0" smtClean="0"/>
              <a:t>Highlights </a:t>
            </a:r>
            <a:r>
              <a:rPr lang="en-US" sz="2500" dirty="0" smtClean="0"/>
              <a:t>cont.</a:t>
            </a:r>
            <a:endParaRPr lang="en-US" sz="2500" dirty="0"/>
          </a:p>
        </p:txBody>
      </p:sp>
      <p:sp>
        <p:nvSpPr>
          <p:cNvPr id="4" name="Slide Number Placeholder 3"/>
          <p:cNvSpPr>
            <a:spLocks noGrp="1"/>
          </p:cNvSpPr>
          <p:nvPr>
            <p:ph type="sldNum" sz="quarter" idx="12"/>
          </p:nvPr>
        </p:nvSpPr>
        <p:spPr/>
        <p:txBody>
          <a:bodyPr/>
          <a:lstStyle/>
          <a:p>
            <a:fld id="{BB50CD3F-EBF3-BD45-9FF4-85E5963A6685}" type="slidenum">
              <a:rPr lang="en-US" smtClean="0"/>
              <a:t>5</a:t>
            </a:fld>
            <a:endParaRPr lang="en-US"/>
          </a:p>
        </p:txBody>
      </p:sp>
      <p:sp>
        <p:nvSpPr>
          <p:cNvPr id="5" name="Content Placeholder 2"/>
          <p:cNvSpPr txBox="1">
            <a:spLocks/>
          </p:cNvSpPr>
          <p:nvPr/>
        </p:nvSpPr>
        <p:spPr>
          <a:xfrm>
            <a:off x="457200" y="818314"/>
            <a:ext cx="8514413" cy="42227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300" dirty="0"/>
              <a:t>Approximately </a:t>
            </a:r>
            <a:r>
              <a:rPr lang="en-US" sz="2300" dirty="0" smtClean="0"/>
              <a:t>$34.14 </a:t>
            </a:r>
            <a:r>
              <a:rPr lang="en-US" sz="2300" dirty="0"/>
              <a:t>million in accumulated fund balances will be drawn down in </a:t>
            </a:r>
            <a:r>
              <a:rPr lang="en-US" sz="2300" dirty="0" smtClean="0"/>
              <a:t>2023, </a:t>
            </a:r>
            <a:r>
              <a:rPr lang="en-US" sz="2300" dirty="0"/>
              <a:t>primarily to meet capital improvement needs. </a:t>
            </a:r>
          </a:p>
          <a:p>
            <a:pPr marL="285750" indent="-285750">
              <a:buFont typeface="Arial" panose="020B0604020202020204" pitchFamily="34" charset="0"/>
              <a:buChar char="•"/>
            </a:pPr>
            <a:r>
              <a:rPr lang="en-US" sz="2300" dirty="0" smtClean="0"/>
              <a:t>Significant </a:t>
            </a:r>
            <a:r>
              <a:rPr lang="en-US" sz="2300" dirty="0"/>
              <a:t>capital projects being funded through accumulated fund balance </a:t>
            </a:r>
            <a:r>
              <a:rPr lang="en-US" sz="2300" dirty="0" smtClean="0"/>
              <a:t>include:</a:t>
            </a:r>
          </a:p>
          <a:p>
            <a:pPr marL="685800" lvl="1">
              <a:buFont typeface="Arial" panose="020B0604020202020204" pitchFamily="34" charset="0"/>
              <a:buChar char="•"/>
            </a:pPr>
            <a:r>
              <a:rPr lang="en-US" sz="2200" dirty="0" smtClean="0"/>
              <a:t>Advanced </a:t>
            </a:r>
            <a:r>
              <a:rPr lang="en-US" sz="2200" dirty="0"/>
              <a:t>Metering -</a:t>
            </a:r>
            <a:r>
              <a:rPr lang="en-US" sz="2200" dirty="0" smtClean="0"/>
              <a:t> </a:t>
            </a:r>
            <a:r>
              <a:rPr lang="en-US" sz="2200" dirty="0"/>
              <a:t>Electric </a:t>
            </a:r>
            <a:r>
              <a:rPr lang="en-US" sz="2200" dirty="0" smtClean="0"/>
              <a:t>Utility </a:t>
            </a:r>
            <a:r>
              <a:rPr lang="en-US" sz="2200" dirty="0"/>
              <a:t>– </a:t>
            </a:r>
            <a:r>
              <a:rPr lang="en-US" sz="2200" dirty="0" smtClean="0"/>
              <a:t>$1.5 million</a:t>
            </a:r>
          </a:p>
          <a:p>
            <a:pPr marL="685800" lvl="1">
              <a:buFont typeface="Arial" panose="020B0604020202020204" pitchFamily="34" charset="0"/>
              <a:buChar char="•"/>
            </a:pPr>
            <a:r>
              <a:rPr lang="en-US" sz="2200" dirty="0" smtClean="0"/>
              <a:t>Coffman St Busway Improvements – Streets Fund </a:t>
            </a:r>
            <a:r>
              <a:rPr lang="en-US" sz="2200" dirty="0"/>
              <a:t>– </a:t>
            </a:r>
            <a:r>
              <a:rPr lang="en-US" sz="2200" dirty="0" smtClean="0"/>
              <a:t>$8.2 million</a:t>
            </a:r>
          </a:p>
          <a:p>
            <a:pPr marL="685800" lvl="1">
              <a:buFont typeface="Arial" panose="020B0604020202020204" pitchFamily="34" charset="0"/>
              <a:buChar char="•"/>
            </a:pPr>
            <a:r>
              <a:rPr lang="en-US" sz="2200" dirty="0" smtClean="0"/>
              <a:t>Raw Water Transmission Rehab &amp; Imp - Water Fund </a:t>
            </a:r>
            <a:r>
              <a:rPr lang="en-US" sz="2200" dirty="0"/>
              <a:t>– </a:t>
            </a:r>
            <a:r>
              <a:rPr lang="en-US" sz="2200" dirty="0" smtClean="0"/>
              <a:t>$1.4 million</a:t>
            </a:r>
          </a:p>
          <a:p>
            <a:pPr marL="685800" lvl="1">
              <a:buFont typeface="Arial" panose="020B0604020202020204" pitchFamily="34" charset="0"/>
              <a:buChar char="•"/>
            </a:pPr>
            <a:r>
              <a:rPr lang="en-US" sz="2200" dirty="0" smtClean="0"/>
              <a:t>Water Distribution Rehab &amp; Imp – Water Fund - $2.4 million</a:t>
            </a:r>
          </a:p>
          <a:p>
            <a:pPr marL="685800" lvl="1">
              <a:buFont typeface="Arial" panose="020B0604020202020204" pitchFamily="34" charset="0"/>
              <a:buChar char="•"/>
            </a:pPr>
            <a:r>
              <a:rPr lang="en-US" sz="2200" dirty="0" smtClean="0"/>
              <a:t>WWTP Regulation 85 Improvements </a:t>
            </a:r>
            <a:r>
              <a:rPr lang="en-US" sz="2200" dirty="0"/>
              <a:t>– </a:t>
            </a:r>
            <a:r>
              <a:rPr lang="en-US" sz="2200" dirty="0" smtClean="0"/>
              <a:t> Sewer utility -$2.8m</a:t>
            </a:r>
          </a:p>
          <a:p>
            <a:pPr marL="685800" lvl="1">
              <a:buFont typeface="Arial" panose="020B0604020202020204" pitchFamily="34" charset="0"/>
              <a:buChar char="•"/>
            </a:pPr>
            <a:r>
              <a:rPr lang="en-US" sz="2200" dirty="0" smtClean="0"/>
              <a:t>Golf Irrigation Rehab &amp; Replacement – Golf Fund - $1.6 million</a:t>
            </a:r>
            <a:endParaRPr lang="en-US" sz="2200" dirty="0"/>
          </a:p>
          <a:p>
            <a:pPr marL="685800" lvl="1">
              <a:buFont typeface="Arial" panose="020B0604020202020204" pitchFamily="34" charset="0"/>
              <a:buChar char="•"/>
            </a:pPr>
            <a:endParaRPr lang="en-US" sz="2200" dirty="0"/>
          </a:p>
          <a:p>
            <a:pPr marL="685800" lvl="1">
              <a:buFont typeface="Arial" panose="020B0604020202020204" pitchFamily="34" charset="0"/>
              <a:buChar char="•"/>
            </a:pPr>
            <a:endParaRPr lang="en-US" sz="2200" dirty="0" smtClean="0"/>
          </a:p>
          <a:p>
            <a:pPr marL="0" indent="0">
              <a:buFont typeface="Arial"/>
              <a:buNone/>
            </a:pPr>
            <a:endParaRPr lang="en-US" sz="2200" dirty="0"/>
          </a:p>
        </p:txBody>
      </p:sp>
    </p:spTree>
    <p:extLst>
      <p:ext uri="{BB962C8B-B14F-4D97-AF65-F5344CB8AC3E}">
        <p14:creationId xmlns:p14="http://schemas.microsoft.com/office/powerpoint/2010/main" val="1986719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1"/>
            <a:ext cx="8229600" cy="857250"/>
          </a:xfrm>
        </p:spPr>
        <p:txBody>
          <a:bodyPr>
            <a:normAutofit/>
          </a:bodyPr>
          <a:lstStyle/>
          <a:p>
            <a:pPr lvl="0"/>
            <a:r>
              <a:rPr lang="en-US" sz="2500" cap="all" dirty="0" smtClean="0"/>
              <a:t>2023 </a:t>
            </a:r>
            <a:r>
              <a:rPr lang="en-US" sz="2500" cap="all" dirty="0"/>
              <a:t>Proposed Budget Highlights </a:t>
            </a:r>
            <a:endParaRPr lang="en-US" sz="2500" dirty="0"/>
          </a:p>
        </p:txBody>
      </p:sp>
      <p:sp>
        <p:nvSpPr>
          <p:cNvPr id="3" name="Content Placeholder 2"/>
          <p:cNvSpPr>
            <a:spLocks noGrp="1"/>
          </p:cNvSpPr>
          <p:nvPr>
            <p:ph idx="1"/>
          </p:nvPr>
        </p:nvSpPr>
        <p:spPr/>
        <p:txBody>
          <a:bodyPr>
            <a:noAutofit/>
          </a:bodyPr>
          <a:lstStyle/>
          <a:p>
            <a:pPr marL="285750" indent="-285750">
              <a:buFont typeface="Arial" panose="020B0604020202020204" pitchFamily="34" charset="0"/>
              <a:buChar char="•"/>
            </a:pPr>
            <a:r>
              <a:rPr lang="en-US" sz="2300" dirty="0" smtClean="0"/>
              <a:t>Staff currently projects 2022 sales and use tax growth at 7.28% over 2021 collections.</a:t>
            </a:r>
          </a:p>
          <a:p>
            <a:pPr marL="285750" indent="-285750">
              <a:buFont typeface="Arial" panose="020B0604020202020204" pitchFamily="34" charset="0"/>
              <a:buChar char="•"/>
            </a:pPr>
            <a:r>
              <a:rPr lang="en-US" sz="2300" dirty="0" smtClean="0"/>
              <a:t>The 2023 budget projects sales and use tax at 3.69% above 2022 projected sales &amp; use tax.</a:t>
            </a:r>
          </a:p>
          <a:p>
            <a:pPr marL="285750" indent="-285750">
              <a:buFont typeface="Arial" panose="020B0604020202020204" pitchFamily="34" charset="0"/>
              <a:buChar char="•"/>
            </a:pPr>
            <a:r>
              <a:rPr lang="en-US" sz="2300" dirty="0" smtClean="0"/>
              <a:t>Sales &amp; use tax in the 2023 budget is $10.64m greater than in the 2022 budget; $5.1m greater in the General Fund.</a:t>
            </a:r>
          </a:p>
          <a:p>
            <a:pPr marL="285750" indent="-285750">
              <a:buFont typeface="Arial" panose="020B0604020202020204" pitchFamily="34" charset="0"/>
              <a:buChar char="•"/>
            </a:pPr>
            <a:r>
              <a:rPr lang="en-US" sz="2300" dirty="0" smtClean="0"/>
              <a:t>The 2023 budget projects a $230,114 decrease in property tax  revenue from the 2022 budget.</a:t>
            </a:r>
            <a:endParaRPr lang="en-US" sz="2300" dirty="0"/>
          </a:p>
          <a:p>
            <a:pPr marL="0" indent="0">
              <a:buNone/>
            </a:pPr>
            <a:endParaRPr lang="en-US" sz="2500" dirty="0"/>
          </a:p>
        </p:txBody>
      </p:sp>
      <p:sp>
        <p:nvSpPr>
          <p:cNvPr id="4" name="Slide Number Placeholder 3"/>
          <p:cNvSpPr>
            <a:spLocks noGrp="1"/>
          </p:cNvSpPr>
          <p:nvPr>
            <p:ph type="sldNum" sz="quarter" idx="12"/>
          </p:nvPr>
        </p:nvSpPr>
        <p:spPr/>
        <p:txBody>
          <a:bodyPr/>
          <a:lstStyle/>
          <a:p>
            <a:fld id="{BB50CD3F-EBF3-BD45-9FF4-85E5963A6685}" type="slidenum">
              <a:rPr lang="en-US" smtClean="0"/>
              <a:t>6</a:t>
            </a:fld>
            <a:endParaRPr lang="en-US"/>
          </a:p>
        </p:txBody>
      </p:sp>
    </p:spTree>
    <p:extLst>
      <p:ext uri="{BB962C8B-B14F-4D97-AF65-F5344CB8AC3E}">
        <p14:creationId xmlns:p14="http://schemas.microsoft.com/office/powerpoint/2010/main" val="898002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57"/>
            <a:ext cx="8229600" cy="857250"/>
          </a:xfrm>
        </p:spPr>
        <p:txBody>
          <a:bodyPr>
            <a:normAutofit/>
          </a:bodyPr>
          <a:lstStyle/>
          <a:p>
            <a:r>
              <a:rPr lang="en-US" sz="2500" cap="all" dirty="0" smtClean="0"/>
              <a:t>2023 </a:t>
            </a:r>
            <a:r>
              <a:rPr lang="en-US" sz="2500" cap="all" dirty="0"/>
              <a:t>Proposed Budget </a:t>
            </a:r>
            <a:r>
              <a:rPr lang="en-US" sz="2500" cap="all" dirty="0" smtClean="0"/>
              <a:t>Highlights </a:t>
            </a:r>
            <a:r>
              <a:rPr lang="en-US" sz="2500" dirty="0" smtClean="0"/>
              <a:t>cont.</a:t>
            </a:r>
            <a:endParaRPr lang="en-US" sz="2500" dirty="0"/>
          </a:p>
        </p:txBody>
      </p:sp>
      <p:sp>
        <p:nvSpPr>
          <p:cNvPr id="4" name="Slide Number Placeholder 3"/>
          <p:cNvSpPr>
            <a:spLocks noGrp="1"/>
          </p:cNvSpPr>
          <p:nvPr>
            <p:ph type="sldNum" sz="quarter" idx="12"/>
          </p:nvPr>
        </p:nvSpPr>
        <p:spPr/>
        <p:txBody>
          <a:bodyPr/>
          <a:lstStyle/>
          <a:p>
            <a:fld id="{BB50CD3F-EBF3-BD45-9FF4-85E5963A6685}" type="slidenum">
              <a:rPr lang="en-US" smtClean="0"/>
              <a:t>7</a:t>
            </a:fld>
            <a:endParaRPr lang="en-US"/>
          </a:p>
        </p:txBody>
      </p:sp>
      <p:sp>
        <p:nvSpPr>
          <p:cNvPr id="5" name="Content Placeholder 2"/>
          <p:cNvSpPr txBox="1">
            <a:spLocks/>
          </p:cNvSpPr>
          <p:nvPr/>
        </p:nvSpPr>
        <p:spPr>
          <a:xfrm>
            <a:off x="457199" y="920706"/>
            <a:ext cx="8514413" cy="42227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300" dirty="0" smtClean="0"/>
              <a:t>The proposed General Fund budget for 2023 is $109.83 million, an increase of </a:t>
            </a:r>
            <a:r>
              <a:rPr lang="en-US" sz="2300" dirty="0"/>
              <a:t>6</a:t>
            </a:r>
            <a:r>
              <a:rPr lang="en-US" sz="2300" dirty="0" smtClean="0"/>
              <a:t>.6% or $6.84 million. </a:t>
            </a:r>
            <a:endParaRPr lang="en-US" sz="2300" dirty="0"/>
          </a:p>
          <a:p>
            <a:pPr marL="285750" indent="-285750">
              <a:buFont typeface="Arial" panose="020B0604020202020204" pitchFamily="34" charset="0"/>
              <a:buChar char="•"/>
            </a:pPr>
            <a:r>
              <a:rPr lang="en-US" sz="2300" dirty="0"/>
              <a:t>Ongoing expenses in the proposed General Fund budget increase </a:t>
            </a:r>
            <a:r>
              <a:rPr lang="en-US" sz="2300" dirty="0" smtClean="0"/>
              <a:t>from $93.5 million in 2022 to $104.4 million in 2023.  </a:t>
            </a:r>
            <a:endParaRPr lang="en-US" sz="2300" dirty="0"/>
          </a:p>
          <a:p>
            <a:pPr marL="285750" indent="-285750">
              <a:buFont typeface="Arial" panose="020B0604020202020204" pitchFamily="34" charset="0"/>
              <a:buChar char="•"/>
            </a:pPr>
            <a:r>
              <a:rPr lang="en-US" sz="2300" dirty="0"/>
              <a:t>O</a:t>
            </a:r>
            <a:r>
              <a:rPr lang="en-US" sz="2300" dirty="0" smtClean="0"/>
              <a:t>ne-time expenses decrease from $9,505,061 in 2022 to $5,411,620 in 2023.</a:t>
            </a:r>
          </a:p>
          <a:p>
            <a:pPr marL="285750" indent="-285750">
              <a:buFont typeface="Arial" panose="020B0604020202020204" pitchFamily="34" charset="0"/>
              <a:buChar char="•"/>
            </a:pPr>
            <a:r>
              <a:rPr lang="en-US" sz="2300" dirty="0" smtClean="0"/>
              <a:t>A major portion of the one-time expense for 2023 is $</a:t>
            </a:r>
            <a:r>
              <a:rPr lang="en-US" sz="2300" dirty="0"/>
              <a:t>1</a:t>
            </a:r>
            <a:r>
              <a:rPr lang="en-US" sz="2300" dirty="0" smtClean="0"/>
              <a:t> million from the General Fund and $470,000 from the Public Safety for Fleet expenses toward a first phase of a Police take home car program. </a:t>
            </a:r>
          </a:p>
          <a:p>
            <a:pPr marL="400050" lvl="1" indent="0">
              <a:buNone/>
            </a:pPr>
            <a:endParaRPr lang="en-US" sz="2200" dirty="0" smtClean="0"/>
          </a:p>
          <a:p>
            <a:pPr marL="0" indent="0">
              <a:buFont typeface="Arial"/>
              <a:buNone/>
            </a:pPr>
            <a:endParaRPr lang="en-US" sz="2200" dirty="0"/>
          </a:p>
        </p:txBody>
      </p:sp>
    </p:spTree>
    <p:extLst>
      <p:ext uri="{BB962C8B-B14F-4D97-AF65-F5344CB8AC3E}">
        <p14:creationId xmlns:p14="http://schemas.microsoft.com/office/powerpoint/2010/main" val="3255187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1"/>
            <a:ext cx="8229600" cy="857250"/>
          </a:xfrm>
        </p:spPr>
        <p:txBody>
          <a:bodyPr>
            <a:normAutofit/>
          </a:bodyPr>
          <a:lstStyle/>
          <a:p>
            <a:pPr lvl="0"/>
            <a:r>
              <a:rPr lang="en-US" sz="2500" cap="all" dirty="0" smtClean="0"/>
              <a:t>2023 </a:t>
            </a:r>
            <a:r>
              <a:rPr lang="en-US" sz="2500" cap="all" dirty="0"/>
              <a:t>Proposed Budget Highlights </a:t>
            </a:r>
            <a:r>
              <a:rPr lang="en-US" sz="2500" dirty="0"/>
              <a:t>cont.</a:t>
            </a:r>
          </a:p>
        </p:txBody>
      </p:sp>
      <p:sp>
        <p:nvSpPr>
          <p:cNvPr id="3" name="Content Placeholder 2"/>
          <p:cNvSpPr>
            <a:spLocks noGrp="1"/>
          </p:cNvSpPr>
          <p:nvPr>
            <p:ph idx="1"/>
          </p:nvPr>
        </p:nvSpPr>
        <p:spPr>
          <a:xfrm>
            <a:off x="457200" y="1102715"/>
            <a:ext cx="8229600" cy="3394472"/>
          </a:xfrm>
        </p:spPr>
        <p:txBody>
          <a:bodyPr>
            <a:noAutofit/>
          </a:bodyPr>
          <a:lstStyle/>
          <a:p>
            <a:pPr marL="285750" indent="-285750">
              <a:buFont typeface="Arial" panose="020B0604020202020204" pitchFamily="34" charset="0"/>
              <a:buChar char="•"/>
            </a:pPr>
            <a:r>
              <a:rPr lang="en-US" sz="2300" dirty="0"/>
              <a:t>There is </a:t>
            </a:r>
            <a:r>
              <a:rPr lang="en-US" sz="2300" dirty="0" smtClean="0"/>
              <a:t>a 6.0% minimum increase </a:t>
            </a:r>
            <a:r>
              <a:rPr lang="en-US" sz="2300" dirty="0"/>
              <a:t>in pay ranges in the proposed </a:t>
            </a:r>
            <a:r>
              <a:rPr lang="en-US" sz="2300" dirty="0" smtClean="0"/>
              <a:t>budget. </a:t>
            </a:r>
            <a:endParaRPr lang="en-US" sz="2300" dirty="0"/>
          </a:p>
          <a:p>
            <a:pPr marL="285750" indent="-285750">
              <a:buFont typeface="Arial" panose="020B0604020202020204" pitchFamily="34" charset="0"/>
              <a:buChar char="•"/>
            </a:pPr>
            <a:r>
              <a:rPr lang="en-US" sz="2300" dirty="0" smtClean="0"/>
              <a:t>Police CBA employee increases at 4%</a:t>
            </a:r>
          </a:p>
          <a:p>
            <a:pPr marL="285750" indent="-285750">
              <a:buFont typeface="Arial" panose="020B0604020202020204" pitchFamily="34" charset="0"/>
              <a:buChar char="•"/>
            </a:pPr>
            <a:r>
              <a:rPr lang="en-US" sz="2300" dirty="0" smtClean="0"/>
              <a:t>Fire CBA</a:t>
            </a:r>
            <a:r>
              <a:rPr lang="en-US" sz="2300" dirty="0"/>
              <a:t> </a:t>
            </a:r>
            <a:r>
              <a:rPr lang="en-US" sz="2300" dirty="0" smtClean="0"/>
              <a:t>employee </a:t>
            </a:r>
            <a:r>
              <a:rPr lang="en-US" sz="2300" dirty="0"/>
              <a:t>increases </a:t>
            </a:r>
            <a:r>
              <a:rPr lang="en-US" sz="2300" dirty="0" smtClean="0"/>
              <a:t>at 4% </a:t>
            </a:r>
            <a:endParaRPr lang="en-US" sz="2300" dirty="0"/>
          </a:p>
          <a:p>
            <a:pPr marL="285750" indent="-285750">
              <a:buFont typeface="Arial" panose="020B0604020202020204" pitchFamily="34" charset="0"/>
              <a:buChar char="•"/>
            </a:pPr>
            <a:r>
              <a:rPr lang="en-US" sz="2300" dirty="0"/>
              <a:t>Open range employee compensation budgeted at 101% of market.</a:t>
            </a:r>
          </a:p>
          <a:p>
            <a:pPr marL="285750" indent="-285750">
              <a:buFont typeface="Arial" panose="020B0604020202020204" pitchFamily="34" charset="0"/>
              <a:buChar char="•"/>
            </a:pPr>
            <a:r>
              <a:rPr lang="en-US" sz="2300" dirty="0"/>
              <a:t>Step increases for step </a:t>
            </a:r>
            <a:r>
              <a:rPr lang="en-US" sz="2300" dirty="0" smtClean="0"/>
              <a:t>employees</a:t>
            </a:r>
          </a:p>
          <a:p>
            <a:pPr marL="285750" indent="-285750">
              <a:buFont typeface="Arial" panose="020B0604020202020204" pitchFamily="34" charset="0"/>
              <a:buChar char="•"/>
            </a:pPr>
            <a:r>
              <a:rPr lang="en-US" sz="2300" dirty="0"/>
              <a:t>Exceptional pay for employees who meet criteria in delivering extraordinary performance</a:t>
            </a:r>
          </a:p>
          <a:p>
            <a:pPr marL="285750" indent="-285750">
              <a:buFont typeface="Arial" panose="020B0604020202020204" pitchFamily="34" charset="0"/>
              <a:buChar char="•"/>
            </a:pPr>
            <a:endParaRPr lang="en-US" sz="2300" dirty="0" smtClean="0"/>
          </a:p>
          <a:p>
            <a:pPr marL="0" indent="0">
              <a:buNone/>
            </a:pPr>
            <a:r>
              <a:rPr lang="en-US" dirty="0" smtClean="0"/>
              <a:t> </a:t>
            </a:r>
          </a:p>
          <a:p>
            <a:pPr marL="285750" indent="-285750">
              <a:buFont typeface="Arial" panose="020B0604020202020204" pitchFamily="34" charset="0"/>
              <a:buChar char="•"/>
            </a:pPr>
            <a:endParaRPr lang="en-US" sz="2300" dirty="0"/>
          </a:p>
          <a:p>
            <a:pPr marL="0" indent="0">
              <a:buNone/>
            </a:pPr>
            <a:endParaRPr lang="en-US" sz="2500" dirty="0"/>
          </a:p>
        </p:txBody>
      </p:sp>
      <p:sp>
        <p:nvSpPr>
          <p:cNvPr id="4" name="Slide Number Placeholder 3"/>
          <p:cNvSpPr>
            <a:spLocks noGrp="1"/>
          </p:cNvSpPr>
          <p:nvPr>
            <p:ph type="sldNum" sz="quarter" idx="12"/>
          </p:nvPr>
        </p:nvSpPr>
        <p:spPr/>
        <p:txBody>
          <a:bodyPr/>
          <a:lstStyle/>
          <a:p>
            <a:fld id="{BB50CD3F-EBF3-BD45-9FF4-85E5963A6685}" type="slidenum">
              <a:rPr lang="en-US" smtClean="0"/>
              <a:t>8</a:t>
            </a:fld>
            <a:endParaRPr lang="en-US"/>
          </a:p>
        </p:txBody>
      </p:sp>
    </p:spTree>
    <p:extLst>
      <p:ext uri="{BB962C8B-B14F-4D97-AF65-F5344CB8AC3E}">
        <p14:creationId xmlns:p14="http://schemas.microsoft.com/office/powerpoint/2010/main" val="31855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500" cap="all" dirty="0" smtClean="0"/>
              <a:t>2023 Budget PROPOSES 26.875 NEW FTE</a:t>
            </a:r>
            <a:endParaRPr lang="en-US" sz="2500" dirty="0"/>
          </a:p>
        </p:txBody>
      </p:sp>
      <p:sp>
        <p:nvSpPr>
          <p:cNvPr id="6" name="Content Placeholder 5"/>
          <p:cNvSpPr>
            <a:spLocks noGrp="1"/>
          </p:cNvSpPr>
          <p:nvPr>
            <p:ph sz="half" idx="1"/>
          </p:nvPr>
        </p:nvSpPr>
        <p:spPr/>
        <p:txBody>
          <a:bodyPr>
            <a:normAutofit/>
          </a:bodyPr>
          <a:lstStyle/>
          <a:p>
            <a:r>
              <a:rPr lang="en-US" sz="2400" dirty="0" smtClean="0"/>
              <a:t>13.125 in General Fund</a:t>
            </a:r>
          </a:p>
          <a:p>
            <a:r>
              <a:rPr lang="en-US" sz="2400" dirty="0"/>
              <a:t>8</a:t>
            </a:r>
            <a:r>
              <a:rPr lang="en-US" sz="2400" dirty="0" smtClean="0"/>
              <a:t>.0 in Public Safety Fund</a:t>
            </a:r>
          </a:p>
          <a:p>
            <a:r>
              <a:rPr lang="en-US" sz="2400" dirty="0"/>
              <a:t>1</a:t>
            </a:r>
            <a:r>
              <a:rPr lang="en-US" sz="2400" dirty="0" smtClean="0"/>
              <a:t>.54 in Water Fund</a:t>
            </a:r>
          </a:p>
          <a:p>
            <a:r>
              <a:rPr lang="en-US" sz="2400" dirty="0"/>
              <a:t>1</a:t>
            </a:r>
            <a:r>
              <a:rPr lang="en-US" sz="2400" dirty="0" smtClean="0"/>
              <a:t>.08 in Broadband</a:t>
            </a:r>
          </a:p>
          <a:p>
            <a:r>
              <a:rPr lang="en-US" sz="2400" dirty="0" smtClean="0"/>
              <a:t>1.05 in Sanitation Fund</a:t>
            </a:r>
            <a:endParaRPr lang="en-US" sz="2400" dirty="0"/>
          </a:p>
        </p:txBody>
      </p:sp>
      <p:sp>
        <p:nvSpPr>
          <p:cNvPr id="7" name="Content Placeholder 6"/>
          <p:cNvSpPr>
            <a:spLocks noGrp="1"/>
          </p:cNvSpPr>
          <p:nvPr>
            <p:ph sz="half" idx="2"/>
          </p:nvPr>
        </p:nvSpPr>
        <p:spPr/>
        <p:txBody>
          <a:bodyPr>
            <a:normAutofit/>
          </a:bodyPr>
          <a:lstStyle/>
          <a:p>
            <a:r>
              <a:rPr lang="en-US" sz="2400" dirty="0" smtClean="0"/>
              <a:t>0.75 in the AIPP Fund</a:t>
            </a:r>
          </a:p>
          <a:p>
            <a:r>
              <a:rPr lang="en-US" sz="2400" dirty="0" smtClean="0"/>
              <a:t>0.74 in the Sewer Fund</a:t>
            </a:r>
          </a:p>
          <a:p>
            <a:r>
              <a:rPr lang="en-US" sz="2400" dirty="0" smtClean="0"/>
              <a:t>0.40 in Electric Fund</a:t>
            </a:r>
          </a:p>
          <a:p>
            <a:r>
              <a:rPr lang="en-US" sz="2400" dirty="0" smtClean="0"/>
              <a:t>0.15 in Storm Drainage</a:t>
            </a:r>
          </a:p>
          <a:p>
            <a:r>
              <a:rPr lang="en-US" sz="2400" dirty="0"/>
              <a:t>0.04 in </a:t>
            </a:r>
            <a:r>
              <a:rPr lang="en-US" sz="2400" dirty="0" smtClean="0"/>
              <a:t>Streets </a:t>
            </a:r>
            <a:r>
              <a:rPr lang="en-US" sz="2400" dirty="0"/>
              <a:t>Fund</a:t>
            </a:r>
          </a:p>
          <a:p>
            <a:pPr marL="0" indent="0">
              <a:buNone/>
            </a:pPr>
            <a:endParaRPr lang="en-US" sz="2400" dirty="0"/>
          </a:p>
        </p:txBody>
      </p:sp>
      <p:sp>
        <p:nvSpPr>
          <p:cNvPr id="4" name="Slide Number Placeholder 3"/>
          <p:cNvSpPr>
            <a:spLocks noGrp="1"/>
          </p:cNvSpPr>
          <p:nvPr>
            <p:ph type="sldNum" sz="quarter" idx="12"/>
          </p:nvPr>
        </p:nvSpPr>
        <p:spPr/>
        <p:txBody>
          <a:bodyPr/>
          <a:lstStyle/>
          <a:p>
            <a:fld id="{BB50CD3F-EBF3-BD45-9FF4-85E5963A6685}" type="slidenum">
              <a:rPr lang="en-US" smtClean="0"/>
              <a:t>9</a:t>
            </a:fld>
            <a:endParaRPr lang="en-US"/>
          </a:p>
        </p:txBody>
      </p:sp>
    </p:spTree>
    <p:extLst>
      <p:ext uri="{BB962C8B-B14F-4D97-AF65-F5344CB8AC3E}">
        <p14:creationId xmlns:p14="http://schemas.microsoft.com/office/powerpoint/2010/main" val="2018509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ty of Longmont Branding">
      <a:dk1>
        <a:srgbClr val="4D4D4D"/>
      </a:dk1>
      <a:lt1>
        <a:sysClr val="window" lastClr="FFFFFF"/>
      </a:lt1>
      <a:dk2>
        <a:srgbClr val="44546A"/>
      </a:dk2>
      <a:lt2>
        <a:srgbClr val="E7E6E6"/>
      </a:lt2>
      <a:accent1>
        <a:srgbClr val="003057"/>
      </a:accent1>
      <a:accent2>
        <a:srgbClr val="326295"/>
      </a:accent2>
      <a:accent3>
        <a:srgbClr val="6787B7"/>
      </a:accent3>
      <a:accent4>
        <a:srgbClr val="C05131"/>
      </a:accent4>
      <a:accent5>
        <a:srgbClr val="FF9D6E"/>
      </a:accent5>
      <a:accent6>
        <a:srgbClr val="EFBE7D"/>
      </a:accent6>
      <a:hlink>
        <a:srgbClr val="326295"/>
      </a:hlink>
      <a:folHlink>
        <a:srgbClr val="C05131"/>
      </a:folHlink>
    </a:clrScheme>
    <a:fontScheme name="Nunito">
      <a:majorFont>
        <a:latin typeface="Nunito ExtraBold"/>
        <a:ea typeface=""/>
        <a:cs typeface=""/>
      </a:majorFont>
      <a:minorFont>
        <a:latin typeface="Nuni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CF61D97E3E0D46963F4CCC52CAC10A" ma:contentTypeVersion="11" ma:contentTypeDescription="Create a new document." ma:contentTypeScope="" ma:versionID="78871cd9e886d81f0182123de7e56943">
  <xsd:schema xmlns:xsd="http://www.w3.org/2001/XMLSchema" xmlns:xs="http://www.w3.org/2001/XMLSchema" xmlns:p="http://schemas.microsoft.com/office/2006/metadata/properties" xmlns:ns3="584cc466-ec42-4de1-a361-2fd20b54460a" xmlns:ns4="375173a3-b948-4720-9b44-abf8aa6921ce" targetNamespace="http://schemas.microsoft.com/office/2006/metadata/properties" ma:root="true" ma:fieldsID="766dfba990cbf36a0463438b8c40f13e" ns3:_="" ns4:_="">
    <xsd:import namespace="584cc466-ec42-4de1-a361-2fd20b54460a"/>
    <xsd:import namespace="375173a3-b948-4720-9b44-abf8aa6921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cc466-ec42-4de1-a361-2fd20b544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173a3-b948-4720-9b44-abf8aa6921c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75173a3-b948-4720-9b44-abf8aa6921ce">
      <UserInfo>
        <DisplayName>Teresa Tate</DisplayName>
        <AccountId>28</AccountId>
        <AccountType/>
      </UserInfo>
      <UserInfo>
        <DisplayName>Marijke Unger</DisplayName>
        <AccountId>6</AccountId>
        <AccountType/>
      </UserInfo>
      <UserInfo>
        <DisplayName>Jeff Friesner</DisplayName>
        <AccountId>20</AccountId>
        <AccountType/>
      </UserInfo>
      <UserInfo>
        <DisplayName>Jim Angstadt</DisplayName>
        <AccountId>19</AccountId>
        <AccountType/>
      </UserInfo>
      <UserInfo>
        <DisplayName>Heidi Reitmeier</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00A08C-2BBF-487C-B2C3-1C3A40372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cc466-ec42-4de1-a361-2fd20b54460a"/>
    <ds:schemaRef ds:uri="375173a3-b948-4720-9b44-abf8aa692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F6FC62-2108-4ADE-87A2-39CE4796F953}">
  <ds:schemaRefs>
    <ds:schemaRef ds:uri="http://purl.org/dc/elements/1.1/"/>
    <ds:schemaRef ds:uri="http://schemas.microsoft.com/office/2006/metadata/properties"/>
    <ds:schemaRef ds:uri="375173a3-b948-4720-9b44-abf8aa6921ce"/>
    <ds:schemaRef ds:uri="http://purl.org/dc/terms/"/>
    <ds:schemaRef ds:uri="http://schemas.microsoft.com/office/2006/documentManagement/types"/>
    <ds:schemaRef ds:uri="584cc466-ec42-4de1-a361-2fd20b54460a"/>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D79AC02-507D-4677-B182-1AD5513807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30955</TotalTime>
  <Words>1207</Words>
  <Application>Microsoft Office PowerPoint</Application>
  <PresentationFormat>On-screen Show (16:9)</PresentationFormat>
  <Paragraphs>127</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Rounded MT Bold</vt:lpstr>
      <vt:lpstr>Calibri</vt:lpstr>
      <vt:lpstr>Filson Soft Bold</vt:lpstr>
      <vt:lpstr>Nunito</vt:lpstr>
      <vt:lpstr>Nunito ExtraBold</vt:lpstr>
      <vt:lpstr>Wingdings</vt:lpstr>
      <vt:lpstr>Office Theme</vt:lpstr>
      <vt:lpstr>2023 Proposed Budget</vt:lpstr>
      <vt:lpstr>2023 Proposed Budget challenges</vt:lpstr>
      <vt:lpstr>2023 Proposed Budget Highlights</vt:lpstr>
      <vt:lpstr>2023 Proposed Budget Highlights cont.</vt:lpstr>
      <vt:lpstr>2023 Proposed Budget Highlights cont.</vt:lpstr>
      <vt:lpstr>2023 Proposed Budget Highlights </vt:lpstr>
      <vt:lpstr>2023 Proposed Budget Highlights cont.</vt:lpstr>
      <vt:lpstr>2023 Proposed Budget Highlights cont.</vt:lpstr>
      <vt:lpstr>2023 Budget PROPOSES 26.875 NEW FTE</vt:lpstr>
      <vt:lpstr>City Council Vision for Longmont - People </vt:lpstr>
      <vt:lpstr>Proposed 2023 Budget Alignment - People</vt:lpstr>
      <vt:lpstr>Proposed 2023 Budget Alignment - People</vt:lpstr>
      <vt:lpstr>City Council Vision for Longmont - PLACES </vt:lpstr>
      <vt:lpstr>City Council Vision for Longmont - PLACES </vt:lpstr>
      <vt:lpstr>Proposed 2023 Budget Alignment - PLACES</vt:lpstr>
      <vt:lpstr>2023 Budget – OTHER COUNCIL DIRECTED</vt:lpstr>
      <vt:lpstr>Looking Ahead </vt:lpstr>
    </vt:vector>
  </TitlesOfParts>
  <Company>Guide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Mary Wunderle</dc:creator>
  <cp:lastModifiedBy>Teresa Molloy</cp:lastModifiedBy>
  <cp:revision>160</cp:revision>
  <dcterms:created xsi:type="dcterms:W3CDTF">2018-11-08T16:07:25Z</dcterms:created>
  <dcterms:modified xsi:type="dcterms:W3CDTF">2022-08-30T21:17:33Z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0x01010033CF61D97E3E0D46963F4CCC52CAC10A</vt:lpwstr>
  </property>
</Properties>
</file>