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6.xml" ContentType="application/vnd.openxmlformats-officedocument.drawingml.chart+xml"/>
  <Override PartName="/ppt/notesSlides/notesSlide8.xml" ContentType="application/vnd.openxmlformats-officedocument.presentationml.notesSlid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2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3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8"/>
  </p:notesMasterIdLst>
  <p:sldIdLst>
    <p:sldId id="402" r:id="rId5"/>
    <p:sldId id="445" r:id="rId6"/>
    <p:sldId id="413" r:id="rId7"/>
    <p:sldId id="456" r:id="rId8"/>
    <p:sldId id="457" r:id="rId9"/>
    <p:sldId id="430" r:id="rId10"/>
    <p:sldId id="446" r:id="rId11"/>
    <p:sldId id="314" r:id="rId12"/>
    <p:sldId id="416" r:id="rId13"/>
    <p:sldId id="425" r:id="rId14"/>
    <p:sldId id="424" r:id="rId15"/>
    <p:sldId id="428" r:id="rId16"/>
    <p:sldId id="429" r:id="rId17"/>
    <p:sldId id="439" r:id="rId18"/>
    <p:sldId id="454" r:id="rId19"/>
    <p:sldId id="452" r:id="rId20"/>
    <p:sldId id="426" r:id="rId21"/>
    <p:sldId id="455" r:id="rId22"/>
    <p:sldId id="431" r:id="rId23"/>
    <p:sldId id="417" r:id="rId24"/>
    <p:sldId id="432" r:id="rId25"/>
    <p:sldId id="450" r:id="rId26"/>
    <p:sldId id="43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88991-6471-F005-8705-F429198E2D8A}" v="342" dt="2022-08-26T20:49:58.508"/>
    <p1510:client id="{04F18AFD-D0F8-3C6F-6CD0-B3CEBD228721}" v="4" dt="2022-08-29T14:47:13.921"/>
    <p1510:client id="{3084A23A-B4D2-5391-8181-82E6DF307FCA}" v="1" dt="2022-08-30T13:08:34.911"/>
    <p1510:client id="{53020505-C54E-4EE1-B509-23E99401437C}" v="61" dt="2022-08-26T20:54:08.688"/>
    <p1510:client id="{6A3AB7C9-4715-62A8-F982-9B1A14228A0D}" v="68" dt="2022-08-26T21:18:31.741"/>
    <p1510:client id="{871B089D-8832-FD7E-A080-A87315381546}" v="99" dt="2022-08-29T15:33:08.929"/>
    <p1510:client id="{A1C362BC-1CD4-4424-9683-E35777EA4089}" v="1175" dt="2022-08-26T16:07:14.736"/>
    <p1510:client id="{C8EB0328-3411-056F-7535-84441F34A8B9}" v="5" dt="2022-08-30T16:17:46.598"/>
    <p1510:client id="{E74B5ECE-286F-0488-2899-BDBBA2659072}" v="9" dt="2022-08-30T01:03:26.910"/>
    <p1510:client id="{F30981CD-4840-27A9-EE5F-9E80B56663B4}" v="1" dt="2022-08-30T17:02:54.3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longmontcolorado-my.sharepoint.com/personal/becky_doyle_longmontcolorado_gov/Documents/Infrastructure%20Reporting/Project%20Costs%20for%20CIP%20Presentation%2020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Total</a:t>
            </a:r>
            <a:r>
              <a:rPr lang="en-US" sz="2000" b="1" baseline="0"/>
              <a:t> CIP 2019 - 2027</a:t>
            </a:r>
            <a:endParaRPr lang="en-US" sz="20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&quot;$&quot;#,##0,,&quot;M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A64-4464-B2A2-34CA67ED8041}"/>
                </c:ext>
              </c:extLst>
            </c:dLbl>
            <c:numFmt formatCode="&quot;$&quot;#,##0,,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'2019 to 2027'!$C$1:$K$1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'2019 to 2027'!$C$12:$K$12</c:f>
              <c:numCache>
                <c:formatCode>_("$"* #,##0_);_("$"* \(#,##0\);_("$"* "-"??_);_(@_)</c:formatCode>
                <c:ptCount val="9"/>
                <c:pt idx="0">
                  <c:v>65301388.759999998</c:v>
                </c:pt>
                <c:pt idx="1">
                  <c:v>62123077.580000006</c:v>
                </c:pt>
                <c:pt idx="2">
                  <c:v>96058970.649999991</c:v>
                </c:pt>
                <c:pt idx="3">
                  <c:v>239836097</c:v>
                </c:pt>
                <c:pt idx="4">
                  <c:v>60889550</c:v>
                </c:pt>
                <c:pt idx="5">
                  <c:v>52040151</c:v>
                </c:pt>
                <c:pt idx="6">
                  <c:v>42020854</c:v>
                </c:pt>
                <c:pt idx="7">
                  <c:v>45307506</c:v>
                </c:pt>
                <c:pt idx="8">
                  <c:v>36094675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64-4464-B2A2-34CA67ED8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1179632"/>
        <c:axId val="94117569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'2019 to 2027'!$C$1:$K$1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  <c:pt idx="7">
                        <c:v>2026</c:v>
                      </c:pt>
                      <c:pt idx="8">
                        <c:v>2027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'2019 to 2027'!$C$1:$K$1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  <c:pt idx="7">
                        <c:v>2026</c:v>
                      </c:pt>
                      <c:pt idx="8">
                        <c:v>2027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3A64-4464-B2A2-34CA67ED8041}"/>
                  </c:ext>
                </c:extLst>
              </c15:ser>
            </c15:filteredLineSeries>
          </c:ext>
        </c:extLst>
      </c:lineChart>
      <c:catAx>
        <c:axId val="9411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5696"/>
        <c:crosses val="autoZero"/>
        <c:auto val="1"/>
        <c:lblAlgn val="ctr"/>
        <c:lblOffset val="100"/>
        <c:noMultiLvlLbl val="0"/>
      </c:catAx>
      <c:valAx>
        <c:axId val="94117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2019 - 2027 Sewer </a:t>
            </a:r>
            <a:r>
              <a:rPr lang="en-US" b="1" baseline="0"/>
              <a:t>CIP Trend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</c:marker>
          <c:cat>
            <c:numRef>
              <c:f>'2019 to 2027'!$C$1:$K$1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'2019 to 2027'!$C$9:$K$9</c:f>
              <c:numCache>
                <c:formatCode>_("$"* #,##0_);_("$"* \(#,##0\);_("$"* "-"??_);_(@_)</c:formatCode>
                <c:ptCount val="9"/>
                <c:pt idx="0">
                  <c:v>10258327.749999998</c:v>
                </c:pt>
                <c:pt idx="1">
                  <c:v>3303690.88</c:v>
                </c:pt>
                <c:pt idx="2">
                  <c:v>1401178.1</c:v>
                </c:pt>
                <c:pt idx="3">
                  <c:v>17320173</c:v>
                </c:pt>
                <c:pt idx="4">
                  <c:v>4938000</c:v>
                </c:pt>
                <c:pt idx="5">
                  <c:v>1777000</c:v>
                </c:pt>
                <c:pt idx="6">
                  <c:v>1525000</c:v>
                </c:pt>
                <c:pt idx="7">
                  <c:v>1313000</c:v>
                </c:pt>
                <c:pt idx="8">
                  <c:v>1363500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50-4EB7-8650-9D53DA3D09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1179632"/>
        <c:axId val="941175696"/>
        <c:extLst/>
      </c:lineChart>
      <c:catAx>
        <c:axId val="9411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5696"/>
        <c:crosses val="autoZero"/>
        <c:auto val="1"/>
        <c:lblAlgn val="ctr"/>
        <c:lblOffset val="100"/>
        <c:noMultiLvlLbl val="0"/>
      </c:catAx>
      <c:valAx>
        <c:axId val="94117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9632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2019 - 2027 Drainage </a:t>
            </a:r>
            <a:r>
              <a:rPr lang="en-US" b="1" baseline="0"/>
              <a:t>CIP Trend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</c:marker>
          <c:cat>
            <c:numRef>
              <c:f>'2019 to 2027'!$C$1:$K$1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'2019 to 2027'!$C$3:$K$3</c:f>
              <c:numCache>
                <c:formatCode>_("$"* #,##0_);_("$"* \(#,##0\);_("$"* "-"??_);_(@_)</c:formatCode>
                <c:ptCount val="9"/>
                <c:pt idx="0">
                  <c:v>10528608.51</c:v>
                </c:pt>
                <c:pt idx="1">
                  <c:v>19038273.560000006</c:v>
                </c:pt>
                <c:pt idx="2">
                  <c:v>10133152.310000001</c:v>
                </c:pt>
                <c:pt idx="3">
                  <c:v>10237913</c:v>
                </c:pt>
                <c:pt idx="4">
                  <c:v>1496100</c:v>
                </c:pt>
                <c:pt idx="5">
                  <c:v>1246350</c:v>
                </c:pt>
                <c:pt idx="6">
                  <c:v>890850</c:v>
                </c:pt>
                <c:pt idx="7">
                  <c:v>1750350</c:v>
                </c:pt>
                <c:pt idx="8">
                  <c:v>1346350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D3-4B3B-90A7-E926D4BFE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1179632"/>
        <c:axId val="941175696"/>
        <c:extLst/>
      </c:lineChart>
      <c:catAx>
        <c:axId val="9411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5696"/>
        <c:crosses val="autoZero"/>
        <c:auto val="1"/>
        <c:lblAlgn val="ctr"/>
        <c:lblOffset val="100"/>
        <c:noMultiLvlLbl val="0"/>
      </c:catAx>
      <c:valAx>
        <c:axId val="94117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9632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2023</a:t>
            </a:r>
            <a:r>
              <a:rPr lang="en-US" baseline="0"/>
              <a:t> Drainage CIP by Investment Category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'New 2023 Detail'!$K$4</c:f>
              <c:strCache>
                <c:ptCount val="1"/>
                <c:pt idx="0">
                  <c:v>DRN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'New 2023 Detail'!$L$2:$N$2</c:f>
              <c:strCache>
                <c:ptCount val="3"/>
                <c:pt idx="0">
                  <c:v>Asset Management</c:v>
                </c:pt>
                <c:pt idx="1">
                  <c:v>Improve Existing Infrastructure</c:v>
                </c:pt>
                <c:pt idx="2">
                  <c:v>New Infrastructure</c:v>
                </c:pt>
              </c:strCache>
            </c:strRef>
          </c:cat>
          <c:val>
            <c:numRef>
              <c:f>'New 2023 Detail'!$L$4:$N$4</c:f>
              <c:numCache>
                <c:formatCode>_("$"* #,##0_);_("$"* \(#,##0\);_("$"* "-"_);_(@_)</c:formatCode>
                <c:ptCount val="3"/>
                <c:pt idx="0">
                  <c:v>992850</c:v>
                </c:pt>
                <c:pt idx="1">
                  <c:v>201750</c:v>
                </c:pt>
                <c:pt idx="2">
                  <c:v>301500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6-402B-B9E2-F5E4B71638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575824"/>
        <c:axId val="1018576808"/>
      </c:barChart>
      <c:catAx>
        <c:axId val="101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6808"/>
        <c:crosses val="autoZero"/>
        <c:auto val="1"/>
        <c:lblAlgn val="ctr"/>
        <c:lblOffset val="100"/>
        <c:noMultiLvlLbl val="0"/>
      </c:catAx>
      <c:valAx>
        <c:axId val="101857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2023 Drainage CIP by Project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47-435D-ADA9-ABD1ECA71B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47-435D-ADA9-ABD1ECA71B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47-435D-ADA9-ABD1ECA71B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47-435D-ADA9-ABD1ECA71B7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D47-435D-ADA9-ABD1ECA71B7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D47-435D-ADA9-ABD1ECA71B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'New 2023 Detail'!$C$8:$C$10</c:f>
              <c:strCache>
                <c:ptCount val="3"/>
                <c:pt idx="0">
                  <c:v>Storm Drainage Rehabilitation and Improvements    </c:v>
                </c:pt>
                <c:pt idx="1">
                  <c:v>Spring Gulch #2 Drainage &amp; Greenway Improvements  </c:v>
                </c:pt>
                <c:pt idx="2">
                  <c:v>Oligarchy Ditch Improvements</c:v>
                </c:pt>
              </c:strCache>
            </c:strRef>
          </c:cat>
          <c:val>
            <c:numRef>
              <c:f>'New 2023 Detail'!$E$8:$E$10</c:f>
              <c:numCache>
                <c:formatCode>#,##0</c:formatCode>
                <c:ptCount val="3"/>
                <c:pt idx="0">
                  <c:v>992850</c:v>
                </c:pt>
                <c:pt idx="1">
                  <c:v>301500</c:v>
                </c:pt>
                <c:pt idx="2">
                  <c:v>201750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D47-435D-ADA9-ABD1ECA71B7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2023</a:t>
            </a:r>
            <a:r>
              <a:rPr lang="en-US" baseline="0"/>
              <a:t> Public Buildings CIP by Investment Category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'New 2023 Detail'!$K$3</c:f>
              <c:strCache>
                <c:ptCount val="1"/>
                <c:pt idx="0">
                  <c:v>BRB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'New 2023 Detail'!$L$2:$N$2</c:f>
              <c:strCache>
                <c:ptCount val="3"/>
                <c:pt idx="0">
                  <c:v>Asset Management</c:v>
                </c:pt>
                <c:pt idx="1">
                  <c:v>Improve Existing Infrastructure</c:v>
                </c:pt>
                <c:pt idx="2">
                  <c:v>New Infrastructure</c:v>
                </c:pt>
              </c:strCache>
            </c:strRef>
          </c:cat>
          <c:val>
            <c:numRef>
              <c:f>'New 2023 Detail'!$L$7:$N$7</c:f>
              <c:numCache>
                <c:formatCode>_("$"* #,##0_);_("$"* \(#,##0\);_("$"* "-"_);_(@_)</c:formatCode>
                <c:ptCount val="3"/>
                <c:pt idx="0">
                  <c:v>2110916</c:v>
                </c:pt>
                <c:pt idx="1">
                  <c:v>1432826</c:v>
                </c:pt>
                <c:pt idx="2">
                  <c:v>462845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39-41B6-BD2B-B9447826B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575824"/>
        <c:axId val="1018576808"/>
      </c:barChart>
      <c:catAx>
        <c:axId val="101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6808"/>
        <c:crosses val="autoZero"/>
        <c:auto val="1"/>
        <c:lblAlgn val="ctr"/>
        <c:lblOffset val="100"/>
        <c:noMultiLvlLbl val="0"/>
      </c:catAx>
      <c:valAx>
        <c:axId val="101857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2023 Public Buildings CIP by Project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23-4629-8D2B-B19E6E8DD8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23-4629-8D2B-B19E6E8DD8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23-4629-8D2B-B19E6E8DD8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23-4629-8D2B-B19E6E8DD8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623-4629-8D2B-B19E6E8DD8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623-4629-8D2B-B19E6E8DD8D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623-4629-8D2B-B19E6E8DD8DC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623-4629-8D2B-B19E6E8DD8D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623-4629-8D2B-B19E6E8DD8D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623-4629-8D2B-B19E6E8DD8DC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623-4629-8D2B-B19E6E8DD8DC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B623-4629-8D2B-B19E6E8DD8D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B623-4629-8D2B-B19E6E8DD8DC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B623-4629-8D2B-B19E6E8DD8D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B623-4629-8D2B-B19E6E8DD8DC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B623-4629-8D2B-B19E6E8DD8DC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B623-4629-8D2B-B19E6E8DD8DC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B623-4629-8D2B-B19E6E8DD8DC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B623-4629-8D2B-B19E6E8DD8DC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B623-4629-8D2B-B19E6E8DD8DC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B623-4629-8D2B-B19E6E8DD8D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23-4629-8D2B-B19E6E8DD8D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23-4629-8D2B-B19E6E8DD8D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23-4629-8D2B-B19E6E8DD8D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23-4629-8D2B-B19E6E8DD8D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623-4629-8D2B-B19E6E8DD8DC}"/>
                </c:ext>
              </c:extLst>
            </c:dLbl>
            <c:dLbl>
              <c:idx val="8"/>
              <c:layout>
                <c:manualLayout>
                  <c:x val="-8.5866649221672461E-2"/>
                  <c:y val="-1.1694255734673255E-1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623-4629-8D2B-B19E6E8DD8D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623-4629-8D2B-B19E6E8DD8D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623-4629-8D2B-B19E6E8DD8D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623-4629-8D2B-B19E6E8DD8D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623-4629-8D2B-B19E6E8DD8D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623-4629-8D2B-B19E6E8DD8D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623-4629-8D2B-B19E6E8DD8D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623-4629-8D2B-B19E6E8DD8D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623-4629-8D2B-B19E6E8DD8D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623-4629-8D2B-B19E6E8DD8DC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B623-4629-8D2B-B19E6E8DD8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'New 2023 Detail'!$C$24:$C$44</c:f>
              <c:strCache>
                <c:ptCount val="21"/>
                <c:pt idx="0">
                  <c:v>Municipal Buildings Roof Improvements             </c:v>
                </c:pt>
                <c:pt idx="1">
                  <c:v>Municipal Facilities ADA Improvements             </c:v>
                </c:pt>
                <c:pt idx="2">
                  <c:v>Municipal Facilities ADA Improvements - Parks     </c:v>
                </c:pt>
                <c:pt idx="3">
                  <c:v>Fire Stations Improvements                        </c:v>
                </c:pt>
                <c:pt idx="4">
                  <c:v>Municipal Buildings Boiler Replacement            </c:v>
                </c:pt>
                <c:pt idx="5">
                  <c:v>Municipal Buildings HVAC Replacement              </c:v>
                </c:pt>
                <c:pt idx="6">
                  <c:v>Municipal Facilities Parking Lot Rehabilitation   </c:v>
                </c:pt>
                <c:pt idx="7">
                  <c:v>Municipal Buildings Flooring Replacement          </c:v>
                </c:pt>
                <c:pt idx="8">
                  <c:v>Community Services Specialized Equipment          </c:v>
                </c:pt>
                <c:pt idx="9">
                  <c:v>Municipal Buildings Auto Door and Gate Replacement</c:v>
                </c:pt>
                <c:pt idx="10">
                  <c:v>Municipal Buildings Keyless Entry                 </c:v>
                </c:pt>
                <c:pt idx="11">
                  <c:v>Municipal Buildings UPS Repair and Replacement    </c:v>
                </c:pt>
                <c:pt idx="12">
                  <c:v>Municipal Buildings Exterior Maintenance          </c:v>
                </c:pt>
                <c:pt idx="13">
                  <c:v>Municipal Buildings Interior Maintenance          </c:v>
                </c:pt>
                <c:pt idx="14">
                  <c:v>Operations &amp; Maintenance Building/Site Improvement</c:v>
                </c:pt>
                <c:pt idx="15">
                  <c:v>Sunset Campus Expansion                           </c:v>
                </c:pt>
                <c:pt idx="16">
                  <c:v>Courtroom A &amp; B Sound and Entryway Improvements   </c:v>
                </c:pt>
                <c:pt idx="17">
                  <c:v>Firehouse Arts Center Facility Improvements       </c:v>
                </c:pt>
                <c:pt idx="18">
                  <c:v>Electric Vehicle Charging Stations                </c:v>
                </c:pt>
                <c:pt idx="19">
                  <c:v>Warehouse Yard Paving</c:v>
                </c:pt>
                <c:pt idx="20">
                  <c:v>Emergency Operations Center Conversion            </c:v>
                </c:pt>
              </c:strCache>
            </c:strRef>
          </c:cat>
          <c:val>
            <c:numRef>
              <c:f>'New 2023 Detail'!$E$24:$E$44</c:f>
              <c:numCache>
                <c:formatCode>#,##0</c:formatCode>
                <c:ptCount val="21"/>
                <c:pt idx="0">
                  <c:v>92000</c:v>
                </c:pt>
                <c:pt idx="1">
                  <c:v>309970</c:v>
                </c:pt>
                <c:pt idx="2">
                  <c:v>74252</c:v>
                </c:pt>
                <c:pt idx="3">
                  <c:v>40000</c:v>
                </c:pt>
                <c:pt idx="4">
                  <c:v>186962</c:v>
                </c:pt>
                <c:pt idx="5">
                  <c:v>722585</c:v>
                </c:pt>
                <c:pt idx="6">
                  <c:v>367240</c:v>
                </c:pt>
                <c:pt idx="7">
                  <c:v>161600</c:v>
                </c:pt>
                <c:pt idx="8">
                  <c:v>473429</c:v>
                </c:pt>
                <c:pt idx="9">
                  <c:v>15000</c:v>
                </c:pt>
                <c:pt idx="10">
                  <c:v>15000</c:v>
                </c:pt>
                <c:pt idx="11">
                  <c:v>44100</c:v>
                </c:pt>
                <c:pt idx="12">
                  <c:v>15000</c:v>
                </c:pt>
                <c:pt idx="13">
                  <c:v>18000</c:v>
                </c:pt>
                <c:pt idx="14">
                  <c:v>820000</c:v>
                </c:pt>
                <c:pt idx="15">
                  <c:v>100000</c:v>
                </c:pt>
                <c:pt idx="16">
                  <c:v>44854</c:v>
                </c:pt>
                <c:pt idx="17">
                  <c:v>75750</c:v>
                </c:pt>
                <c:pt idx="18">
                  <c:v>362845</c:v>
                </c:pt>
                <c:pt idx="19">
                  <c:v>18000</c:v>
                </c:pt>
                <c:pt idx="2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B623-4629-8D2B-B19E6E8DD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2019 - 2027 Public</a:t>
            </a:r>
            <a:r>
              <a:rPr lang="en-US" b="1" baseline="0"/>
              <a:t> Buildings CIP Trend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</c:marker>
          <c:cat>
            <c:numRef>
              <c:f>'2019 to 2027'!$C$1:$K$1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'2019 to 2027'!$C$6:$K$6</c:f>
              <c:numCache>
                <c:formatCode>_("$"* #,##0_);_("$"* \(#,##0\);_("$"* "-"??_);_(@_)</c:formatCode>
                <c:ptCount val="9"/>
                <c:pt idx="0">
                  <c:v>8667270.1900000013</c:v>
                </c:pt>
                <c:pt idx="1">
                  <c:v>8419214.8599999994</c:v>
                </c:pt>
                <c:pt idx="2">
                  <c:v>4518965.1400000006</c:v>
                </c:pt>
                <c:pt idx="3">
                  <c:v>6698809</c:v>
                </c:pt>
                <c:pt idx="4">
                  <c:v>4006587</c:v>
                </c:pt>
                <c:pt idx="5">
                  <c:v>3894293</c:v>
                </c:pt>
                <c:pt idx="6">
                  <c:v>5292509</c:v>
                </c:pt>
                <c:pt idx="7">
                  <c:v>8938110</c:v>
                </c:pt>
                <c:pt idx="8">
                  <c:v>6442991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BF-4994-B733-24D5B284CD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1179632"/>
        <c:axId val="941175696"/>
        <c:extLst/>
      </c:lineChart>
      <c:catAx>
        <c:axId val="9411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5696"/>
        <c:crosses val="autoZero"/>
        <c:auto val="1"/>
        <c:lblAlgn val="ctr"/>
        <c:lblOffset val="100"/>
        <c:noMultiLvlLbl val="0"/>
      </c:catAx>
      <c:valAx>
        <c:axId val="94117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9632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2023 Parks &amp; Rec CIP by Project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37-4C18-8B56-187845BF19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37-4C18-8B56-187845BF19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37-4C18-8B56-187845BF19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C37-4C18-8B56-187845BF19E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C37-4C18-8B56-187845BF19E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C37-4C18-8B56-187845BF19E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C37-4C18-8B56-187845BF19E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C37-4C18-8B56-187845BF19E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C37-4C18-8B56-187845BF19E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C37-4C18-8B56-187845BF19E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C37-4C18-8B56-187845BF19E8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9C37-4C18-8B56-187845BF19E8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9C37-4C18-8B56-187845BF19E8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9C37-4C18-8B56-187845BF19E8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9C37-4C18-8B56-187845BF19E8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9C37-4C18-8B56-187845BF19E8}"/>
              </c:ext>
            </c:extLst>
          </c:dPt>
          <c:dLbls>
            <c:dLbl>
              <c:idx val="0"/>
              <c:layout>
                <c:manualLayout>
                  <c:x val="-9.1215831632399606E-3"/>
                  <c:y val="-2.252305528845592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37-4C18-8B56-187845BF19E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37-4C18-8B56-187845BF19E8}"/>
                </c:ext>
              </c:extLst>
            </c:dLbl>
            <c:dLbl>
              <c:idx val="6"/>
              <c:layout>
                <c:manualLayout>
                  <c:x val="-0.13286887091655281"/>
                  <c:y val="-5.857365820068793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C37-4C18-8B56-187845BF19E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C37-4C18-8B56-187845BF19E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C37-4C18-8B56-187845BF19E8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C37-4C18-8B56-187845BF19E8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C37-4C18-8B56-187845BF19E8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C37-4C18-8B56-187845BF19E8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C37-4C18-8B56-187845BF19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'New 2023 Detail'!$C$45:$C$60</c:f>
              <c:strCache>
                <c:ptCount val="16"/>
                <c:pt idx="0">
                  <c:v>St. Vrain Greenway                                </c:v>
                </c:pt>
                <c:pt idx="1">
                  <c:v>Sandstone Ranch Community Park                    </c:v>
                </c:pt>
                <c:pt idx="2">
                  <c:v>Dry Creek Community Park                          </c:v>
                </c:pt>
                <c:pt idx="3">
                  <c:v>Primary and Secondary Greenway Connection         </c:v>
                </c:pt>
                <c:pt idx="4">
                  <c:v>Swimming and Wading Pools Maintenance             </c:v>
                </c:pt>
                <c:pt idx="5">
                  <c:v>Park Irrigation Pump Systems Rehabilitation       </c:v>
                </c:pt>
                <c:pt idx="6">
                  <c:v>Fox Meadows Neighborhood Park                     </c:v>
                </c:pt>
                <c:pt idx="7">
                  <c:v>Golf Course Cart Path Improvements                </c:v>
                </c:pt>
                <c:pt idx="8">
                  <c:v>Park Infrastructure Rehabilitation and Replacement</c:v>
                </c:pt>
                <c:pt idx="9">
                  <c:v>Golf Buildings &amp; Golf Courses Rehab               </c:v>
                </c:pt>
                <c:pt idx="10">
                  <c:v>Public Education and Interpretive Signage         </c:v>
                </c:pt>
                <c:pt idx="11">
                  <c:v>Dog Park #2 Relocation                            </c:v>
                </c:pt>
                <c:pt idx="12">
                  <c:v>Sustainable Landscape Conversions                 </c:v>
                </c:pt>
                <c:pt idx="13">
                  <c:v>Wayfinding Signage Project                        </c:v>
                </c:pt>
                <c:pt idx="14">
                  <c:v>Water Conservation,Xeric,Ecotypic Garden          </c:v>
                </c:pt>
                <c:pt idx="15">
                  <c:v>Prairie Dog Barrier Replacements                  </c:v>
                </c:pt>
              </c:strCache>
            </c:strRef>
          </c:cat>
          <c:val>
            <c:numRef>
              <c:f>'New 2023 Detail'!$E$45:$E$60</c:f>
              <c:numCache>
                <c:formatCode>#,##0</c:formatCode>
                <c:ptCount val="16"/>
                <c:pt idx="0">
                  <c:v>750000</c:v>
                </c:pt>
                <c:pt idx="1">
                  <c:v>38000</c:v>
                </c:pt>
                <c:pt idx="2">
                  <c:v>454500</c:v>
                </c:pt>
                <c:pt idx="3">
                  <c:v>940000</c:v>
                </c:pt>
                <c:pt idx="4">
                  <c:v>481910</c:v>
                </c:pt>
                <c:pt idx="5">
                  <c:v>325000</c:v>
                </c:pt>
                <c:pt idx="6">
                  <c:v>2307800</c:v>
                </c:pt>
                <c:pt idx="7">
                  <c:v>15000</c:v>
                </c:pt>
                <c:pt idx="8">
                  <c:v>1068000</c:v>
                </c:pt>
                <c:pt idx="9">
                  <c:v>204616</c:v>
                </c:pt>
                <c:pt idx="10">
                  <c:v>51362</c:v>
                </c:pt>
                <c:pt idx="11">
                  <c:v>613343</c:v>
                </c:pt>
                <c:pt idx="12">
                  <c:v>45000</c:v>
                </c:pt>
                <c:pt idx="13">
                  <c:v>50000</c:v>
                </c:pt>
                <c:pt idx="14">
                  <c:v>80000</c:v>
                </c:pt>
                <c:pt idx="15">
                  <c:v>226240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9C37-4C18-8B56-187845BF1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2019 - 2027 Parks </a:t>
            </a:r>
            <a:r>
              <a:rPr lang="en-US" b="1" baseline="0"/>
              <a:t>CIP Trend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'2019 to 2027'!$C$1:$K$1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'2019 to 2027'!$C$7:$K$7</c:f>
              <c:numCache>
                <c:formatCode>_("$"* #,##0_);_("$"* \(#,##0\);_("$"* "-"??_);_(@_)</c:formatCode>
                <c:ptCount val="9"/>
                <c:pt idx="0">
                  <c:v>13699547.119999999</c:v>
                </c:pt>
                <c:pt idx="1">
                  <c:v>2379029.65</c:v>
                </c:pt>
                <c:pt idx="2">
                  <c:v>1973940.4300000002</c:v>
                </c:pt>
                <c:pt idx="3">
                  <c:v>23379009</c:v>
                </c:pt>
                <c:pt idx="4">
                  <c:v>10750771</c:v>
                </c:pt>
                <c:pt idx="5">
                  <c:v>10833973</c:v>
                </c:pt>
                <c:pt idx="6">
                  <c:v>5933911</c:v>
                </c:pt>
                <c:pt idx="7">
                  <c:v>9668790</c:v>
                </c:pt>
                <c:pt idx="8">
                  <c:v>2407366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22-4EF5-8E17-976DAC690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1179632"/>
        <c:axId val="941175696"/>
        <c:extLst/>
      </c:lineChart>
      <c:catAx>
        <c:axId val="9411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5696"/>
        <c:crosses val="autoZero"/>
        <c:auto val="1"/>
        <c:lblAlgn val="ctr"/>
        <c:lblOffset val="100"/>
        <c:noMultiLvlLbl val="0"/>
      </c:catAx>
      <c:valAx>
        <c:axId val="94117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9632"/>
        <c:crosses val="autoZero"/>
        <c:crossBetween val="between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2023</a:t>
            </a:r>
            <a:r>
              <a:rPr lang="en-US" baseline="0"/>
              <a:t> Parks CIP by Investment Category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'2023 Detail'!$K$3</c:f>
              <c:strCache>
                <c:ptCount val="1"/>
                <c:pt idx="0">
                  <c:v>BRB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'2023 Detail'!$L$2:$N$2</c:f>
              <c:strCache>
                <c:ptCount val="3"/>
                <c:pt idx="0">
                  <c:v>Asset Management</c:v>
                </c:pt>
                <c:pt idx="1">
                  <c:v>Improve Existing Infrastructure</c:v>
                </c:pt>
                <c:pt idx="2">
                  <c:v>New Infrastructure</c:v>
                </c:pt>
              </c:strCache>
            </c:strRef>
          </c:cat>
          <c:val>
            <c:numRef>
              <c:f>'2023 Detail'!$L$8:$N$8</c:f>
              <c:numCache>
                <c:formatCode>_("$"* #,##0_);_("$"* \(#,##0\);_("$"* "-"_);_(@_)</c:formatCode>
                <c:ptCount val="3"/>
                <c:pt idx="0">
                  <c:v>2305766</c:v>
                </c:pt>
                <c:pt idx="1">
                  <c:v>161362</c:v>
                </c:pt>
                <c:pt idx="2">
                  <c:v>6683643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7-4842-A5CF-4B6222E106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575824"/>
        <c:axId val="1018576808"/>
      </c:barChart>
      <c:catAx>
        <c:axId val="101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6808"/>
        <c:crosses val="autoZero"/>
        <c:auto val="1"/>
        <c:lblAlgn val="ctr"/>
        <c:lblOffset val="100"/>
        <c:noMultiLvlLbl val="0"/>
      </c:catAx>
      <c:valAx>
        <c:axId val="101857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2023 Transportation CIP by Project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30-43C6-A231-FBE52B8CB2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30-43C6-A231-FBE52B8CB2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30-43C6-A231-FBE52B8CB2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30-43C6-A231-FBE52B8CB2E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630-43C6-A231-FBE52B8CB2E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630-43C6-A231-FBE52B8CB2E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630-43C6-A231-FBE52B8CB2E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630-43C6-A231-FBE52B8CB2E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630-43C6-A231-FBE52B8CB2E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630-43C6-A231-FBE52B8CB2E6}"/>
              </c:ext>
            </c:extLst>
          </c:dPt>
          <c:dLbls>
            <c:dLbl>
              <c:idx val="0"/>
              <c:layout>
                <c:manualLayout>
                  <c:x val="3.5260450888276451E-2"/>
                  <c:y val="-8.362684847320914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30-43C6-A231-FBE52B8CB2E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30-43C6-A231-FBE52B8CB2E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30-43C6-A231-FBE52B8CB2E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30-43C6-A231-FBE52B8CB2E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630-43C6-A231-FBE52B8CB2E6}"/>
                </c:ext>
              </c:extLst>
            </c:dLbl>
            <c:dLbl>
              <c:idx val="6"/>
              <c:layout>
                <c:manualLayout>
                  <c:x val="-4.8578544777832786E-2"/>
                  <c:y val="-6.12195121951219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630-43C6-A231-FBE52B8CB2E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630-43C6-A231-FBE52B8CB2E6}"/>
                </c:ext>
              </c:extLst>
            </c:dLbl>
            <c:dLbl>
              <c:idx val="8"/>
              <c:layout>
                <c:manualLayout>
                  <c:x val="-1.2930289563346521E-4"/>
                  <c:y val="-6.5354650790602389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E630-43C6-A231-FBE52B8CB2E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630-43C6-A231-FBE52B8CB2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'New 2023 Detail'!$C$66:$C$75</c:f>
              <c:strCache>
                <c:ptCount val="10"/>
                <c:pt idx="0">
                  <c:v>Pavement Management Program                       </c:v>
                </c:pt>
                <c:pt idx="1">
                  <c:v>Transportation System Management Program          </c:v>
                </c:pt>
                <c:pt idx="2">
                  <c:v>Vance Brand Airport Improvements                  </c:v>
                </c:pt>
                <c:pt idx="3">
                  <c:v>Boston Avenue Connection - Price To Martin        </c:v>
                </c:pt>
                <c:pt idx="4">
                  <c:v>Missing Sidewalks                                 </c:v>
                </c:pt>
                <c:pt idx="5">
                  <c:v>Hover St Imprvmnt - Ken Pratt Blvd to Boston Ave  </c:v>
                </c:pt>
                <c:pt idx="6">
                  <c:v>1st and Main Transit Station Area Improvements    </c:v>
                </c:pt>
                <c:pt idx="7">
                  <c:v>Enhanced Multi-Use Corridor Improvements          </c:v>
                </c:pt>
                <c:pt idx="8">
                  <c:v>Coffman St Busway Improvements                    </c:v>
                </c:pt>
                <c:pt idx="9">
                  <c:v>Pace St Retaining Wall Reconstruction             </c:v>
                </c:pt>
              </c:strCache>
            </c:strRef>
          </c:cat>
          <c:val>
            <c:numRef>
              <c:f>'New 2023 Detail'!$E$66:$E$75</c:f>
              <c:numCache>
                <c:formatCode>#,##0</c:formatCode>
                <c:ptCount val="10"/>
                <c:pt idx="0">
                  <c:v>8244000</c:v>
                </c:pt>
                <c:pt idx="1">
                  <c:v>3873480</c:v>
                </c:pt>
                <c:pt idx="2">
                  <c:v>327777</c:v>
                </c:pt>
                <c:pt idx="3">
                  <c:v>370000</c:v>
                </c:pt>
                <c:pt idx="4">
                  <c:v>430000</c:v>
                </c:pt>
                <c:pt idx="5">
                  <c:v>250000</c:v>
                </c:pt>
                <c:pt idx="6">
                  <c:v>505000</c:v>
                </c:pt>
                <c:pt idx="7">
                  <c:v>75000</c:v>
                </c:pt>
                <c:pt idx="8">
                  <c:v>8232000</c:v>
                </c:pt>
                <c:pt idx="9">
                  <c:v>227160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630-43C6-A231-FBE52B8CB2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2019 - 2027 Electric </a:t>
            </a:r>
            <a:r>
              <a:rPr lang="en-US" b="1" baseline="0"/>
              <a:t>CIP Trend</a:t>
            </a:r>
            <a:endParaRPr lang="en-US" b="1"/>
          </a:p>
        </c:rich>
      </c:tx>
      <c:layout>
        <c:manualLayout>
          <c:xMode val="edge"/>
          <c:yMode val="edge"/>
          <c:x val="0.19066666666666668"/>
          <c:y val="3.240740740740740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'2019 to 2027'!$C$1:$K$1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'2019 to 2027'!$C$5:$K$5</c:f>
              <c:numCache>
                <c:formatCode>_("$"* #,##0_);_("$"* \(#,##0\);_("$"* "-"??_);_(@_)</c:formatCode>
                <c:ptCount val="9"/>
                <c:pt idx="0">
                  <c:v>3102170.77</c:v>
                </c:pt>
                <c:pt idx="1">
                  <c:v>2593275.83</c:v>
                </c:pt>
                <c:pt idx="2">
                  <c:v>3007791.7800000003</c:v>
                </c:pt>
                <c:pt idx="3">
                  <c:v>21339472</c:v>
                </c:pt>
                <c:pt idx="4">
                  <c:v>8351935</c:v>
                </c:pt>
                <c:pt idx="5">
                  <c:v>7823470</c:v>
                </c:pt>
                <c:pt idx="6">
                  <c:v>5893529</c:v>
                </c:pt>
                <c:pt idx="7">
                  <c:v>5897071</c:v>
                </c:pt>
                <c:pt idx="8">
                  <c:v>5740000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32-47A9-8A36-3ED35FBC85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1179632"/>
        <c:axId val="941175696"/>
        <c:extLst/>
      </c:lineChart>
      <c:catAx>
        <c:axId val="9411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5696"/>
        <c:crosses val="autoZero"/>
        <c:auto val="1"/>
        <c:lblAlgn val="ctr"/>
        <c:lblOffset val="100"/>
        <c:noMultiLvlLbl val="0"/>
      </c:catAx>
      <c:valAx>
        <c:axId val="94117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9632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2023</a:t>
            </a:r>
            <a:r>
              <a:rPr lang="en-US" baseline="0"/>
              <a:t> Electric CIP by Investment Category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'New 2023 Detail'!$K$3</c:f>
              <c:strCache>
                <c:ptCount val="1"/>
                <c:pt idx="0">
                  <c:v>BRB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'New 2023 Detail'!$L$2:$N$2</c:f>
              <c:strCache>
                <c:ptCount val="3"/>
                <c:pt idx="0">
                  <c:v>Asset Management</c:v>
                </c:pt>
                <c:pt idx="1">
                  <c:v>Improve Existing Infrastructure</c:v>
                </c:pt>
                <c:pt idx="2">
                  <c:v>New Infrastructure</c:v>
                </c:pt>
              </c:strCache>
            </c:strRef>
          </c:cat>
          <c:val>
            <c:numRef>
              <c:f>'New 2023 Detail'!$L$6:$N$6</c:f>
              <c:numCache>
                <c:formatCode>_("$"* #,##0_);_("$"* \(#,##0\);_("$"* "-"_);_(@_)</c:formatCode>
                <c:ptCount val="3"/>
                <c:pt idx="0">
                  <c:v>762500</c:v>
                </c:pt>
                <c:pt idx="1">
                  <c:v>2730920</c:v>
                </c:pt>
                <c:pt idx="2">
                  <c:v>4858515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41-4751-8994-F81779379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575824"/>
        <c:axId val="1018576808"/>
      </c:barChart>
      <c:catAx>
        <c:axId val="101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6808"/>
        <c:crosses val="autoZero"/>
        <c:auto val="1"/>
        <c:lblAlgn val="ctr"/>
        <c:lblOffset val="100"/>
        <c:noMultiLvlLbl val="0"/>
      </c:catAx>
      <c:valAx>
        <c:axId val="101857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2023 Electric CIP by Project</a:t>
            </a:r>
          </a:p>
        </c:rich>
      </c:tx>
      <c:layout>
        <c:manualLayout>
          <c:xMode val="edge"/>
          <c:yMode val="edge"/>
          <c:x val="0.25493041646594627"/>
          <c:y val="2.8455284552845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3A-4B45-9543-6EFAF8FC00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3A-4B45-9543-6EFAF8FC004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3A-4B45-9543-6EFAF8FC004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63A-4B45-9543-6EFAF8FC004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63A-4B45-9543-6EFAF8FC004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63A-4B45-9543-6EFAF8FC004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63A-4B45-9543-6EFAF8FC004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63A-4B45-9543-6EFAF8FC004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63A-4B45-9543-6EFAF8FC004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63A-4B45-9543-6EFAF8FC0043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3A-4B45-9543-6EFAF8FC004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63A-4B45-9543-6EFAF8FC004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63A-4B45-9543-6EFAF8FC00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'New 2023 Detail'!$C$14:$C$23</c:f>
              <c:strCache>
                <c:ptCount val="10"/>
                <c:pt idx="0">
                  <c:v>Electric Feeder Underground Conversion            </c:v>
                </c:pt>
                <c:pt idx="1">
                  <c:v>Electric System Capacity Increases                </c:v>
                </c:pt>
                <c:pt idx="2">
                  <c:v>Electric Substation Upgrades                      </c:v>
                </c:pt>
                <c:pt idx="3">
                  <c:v>Electric Grid Modernization                       </c:v>
                </c:pt>
                <c:pt idx="4">
                  <c:v>Street Lighting Program                           </c:v>
                </c:pt>
                <c:pt idx="5">
                  <c:v>Electric Aid To Construction                      </c:v>
                </c:pt>
                <c:pt idx="6">
                  <c:v>Advanced Metering                                 </c:v>
                </c:pt>
                <c:pt idx="7">
                  <c:v>Electric System Reliability and Rehabilitation    </c:v>
                </c:pt>
                <c:pt idx="8">
                  <c:v>Distributed Energy Resources Innovation &amp;Solutions</c:v>
                </c:pt>
                <c:pt idx="9">
                  <c:v>Electric Vehicle Charging Stations                </c:v>
                </c:pt>
              </c:strCache>
            </c:strRef>
          </c:cat>
          <c:val>
            <c:numRef>
              <c:f>'New 2023 Detail'!$E$14:$E$23</c:f>
              <c:numCache>
                <c:formatCode>#,##0</c:formatCode>
                <c:ptCount val="10"/>
                <c:pt idx="0">
                  <c:v>304920</c:v>
                </c:pt>
                <c:pt idx="1">
                  <c:v>1693515</c:v>
                </c:pt>
                <c:pt idx="2">
                  <c:v>336000</c:v>
                </c:pt>
                <c:pt idx="3">
                  <c:v>375000</c:v>
                </c:pt>
                <c:pt idx="4">
                  <c:v>185000</c:v>
                </c:pt>
                <c:pt idx="5">
                  <c:v>3095000</c:v>
                </c:pt>
                <c:pt idx="6">
                  <c:v>1515000</c:v>
                </c:pt>
                <c:pt idx="7">
                  <c:v>577500</c:v>
                </c:pt>
                <c:pt idx="8">
                  <c:v>200000</c:v>
                </c:pt>
                <c:pt idx="9">
                  <c:v>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63A-4B45-9543-6EFAF8FC00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2023</a:t>
            </a:r>
            <a:r>
              <a:rPr lang="en-US" baseline="0"/>
              <a:t> NextLight Fiber CIP by Investment Category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'2023 Detail'!$K$3</c:f>
              <c:strCache>
                <c:ptCount val="1"/>
                <c:pt idx="0">
                  <c:v>BRB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'2023 Detail'!$L$2:$N$2</c:f>
              <c:strCache>
                <c:ptCount val="3"/>
                <c:pt idx="0">
                  <c:v>Asset Management</c:v>
                </c:pt>
                <c:pt idx="1">
                  <c:v>Improve Existing Infrastructure</c:v>
                </c:pt>
                <c:pt idx="2">
                  <c:v>New Infrastructure</c:v>
                </c:pt>
              </c:strCache>
            </c:strRef>
          </c:cat>
          <c:val>
            <c:numRef>
              <c:f>'2023 Detail'!$L$3:$N$3</c:f>
              <c:numCache>
                <c:formatCode>_("$"* #,##0_);_("$"* \(#,##0\);_("$"* "-"_);_(@_)</c:formatCode>
                <c:ptCount val="3"/>
                <c:pt idx="0">
                  <c:v>231400</c:v>
                </c:pt>
                <c:pt idx="1">
                  <c:v>274200</c:v>
                </c:pt>
                <c:pt idx="2">
                  <c:v>3194929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E-4350-90A9-4F4FB8B828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575824"/>
        <c:axId val="1018576808"/>
      </c:barChart>
      <c:catAx>
        <c:axId val="101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6808"/>
        <c:crosses val="autoZero"/>
        <c:auto val="1"/>
        <c:lblAlgn val="ctr"/>
        <c:lblOffset val="100"/>
        <c:noMultiLvlLbl val="0"/>
      </c:catAx>
      <c:valAx>
        <c:axId val="101857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2023 NextLight Fiber CIP by Project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16-4C3D-9FA6-32FE8FE03C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16-4C3D-9FA6-32FE8FE03C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16-4C3D-9FA6-32FE8FE03C8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16-4C3D-9FA6-32FE8FE03C8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16-4C3D-9FA6-32FE8FE03C8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16-4C3D-9FA6-32FE8FE03C8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16-4C3D-9FA6-32FE8FE03C8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16-4C3D-9FA6-32FE8FE03C8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16-4C3D-9FA6-32FE8FE03C8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16-4C3D-9FA6-32FE8FE03C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multiLvlStrRef>
              <c:f>'2023 Detail'!$C$2:$D$7</c:f>
              <c:multiLvlStrCache>
                <c:ptCount val="6"/>
                <c:lvl>
                  <c:pt idx="0">
                    <c:v>New Infrastructure</c:v>
                  </c:pt>
                  <c:pt idx="1">
                    <c:v>Improve Existing Infrastructure</c:v>
                  </c:pt>
                  <c:pt idx="2">
                    <c:v>Improve Existing Infrastructure</c:v>
                  </c:pt>
                  <c:pt idx="3">
                    <c:v>Asset Management</c:v>
                  </c:pt>
                  <c:pt idx="4">
                    <c:v>New Infrastructure</c:v>
                  </c:pt>
                  <c:pt idx="5">
                    <c:v>New Infrastructure</c:v>
                  </c:pt>
                </c:lvl>
                <c:lvl>
                  <c:pt idx="0">
                    <c:v>Fiber Aid to Construction                         </c:v>
                  </c:pt>
                  <c:pt idx="1">
                    <c:v>Fiber Reliability Improvements                    </c:v>
                  </c:pt>
                  <c:pt idx="2">
                    <c:v>Fiber Underground Conversion                      </c:v>
                  </c:pt>
                  <c:pt idx="3">
                    <c:v>Fiber System Rehabilitation &amp; Improvements        </c:v>
                  </c:pt>
                  <c:pt idx="4">
                    <c:v>Fiber Construction                                </c:v>
                  </c:pt>
                  <c:pt idx="5">
                    <c:v>Fiber Installation                                </c:v>
                  </c:pt>
                </c:lvl>
              </c:multiLvlStrCache>
            </c:multiLvlStrRef>
          </c:cat>
          <c:val>
            <c:numRef>
              <c:f>'2023 Detail'!$E$2:$E$7</c:f>
              <c:numCache>
                <c:formatCode>#,##0</c:formatCode>
                <c:ptCount val="6"/>
                <c:pt idx="0">
                  <c:v>90000</c:v>
                </c:pt>
                <c:pt idx="1">
                  <c:v>165000</c:v>
                </c:pt>
                <c:pt idx="2">
                  <c:v>109200</c:v>
                </c:pt>
                <c:pt idx="3">
                  <c:v>231400</c:v>
                </c:pt>
                <c:pt idx="4">
                  <c:v>1441850</c:v>
                </c:pt>
                <c:pt idx="5">
                  <c:v>1663079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16-4C3D-9FA6-32FE8FE03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2019 - 2027 NextLight</a:t>
            </a:r>
            <a:r>
              <a:rPr lang="en-US" b="1" baseline="0"/>
              <a:t> Fiber CIP Trend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'2019 to 2027'!$C$1:$K$1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'2019 to 2027'!$C$2:$K$2</c:f>
              <c:numCache>
                <c:formatCode>_("$"* #,##0_);_("$"* \(#,##0\);_("$"* "-"??_);_(@_)</c:formatCode>
                <c:ptCount val="9"/>
                <c:pt idx="0">
                  <c:v>2675381.0500000003</c:v>
                </c:pt>
                <c:pt idx="1">
                  <c:v>3047027.8300000005</c:v>
                </c:pt>
                <c:pt idx="2">
                  <c:v>3534857.79</c:v>
                </c:pt>
                <c:pt idx="3">
                  <c:v>4515366</c:v>
                </c:pt>
                <c:pt idx="4">
                  <c:v>3700529</c:v>
                </c:pt>
                <c:pt idx="5">
                  <c:v>3065240</c:v>
                </c:pt>
                <c:pt idx="6">
                  <c:v>2846240</c:v>
                </c:pt>
                <c:pt idx="7">
                  <c:v>2363740</c:v>
                </c:pt>
                <c:pt idx="8">
                  <c:v>2181900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B7-4FF8-89DB-28D8C7802779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</c:marker>
          <c:cat>
            <c:numRef>
              <c:f>'2019 to 2027'!$C$1:$K$1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'2019 to 2027'!$C$2:$K$2</c:f>
              <c:numCache>
                <c:formatCode>_("$"* #,##0_);_("$"* \(#,##0\);_("$"* "-"??_);_(@_)</c:formatCode>
                <c:ptCount val="9"/>
                <c:pt idx="0">
                  <c:v>2675381.0500000003</c:v>
                </c:pt>
                <c:pt idx="1">
                  <c:v>3047027.8300000005</c:v>
                </c:pt>
                <c:pt idx="2">
                  <c:v>3534857.79</c:v>
                </c:pt>
                <c:pt idx="3">
                  <c:v>4515366</c:v>
                </c:pt>
                <c:pt idx="4">
                  <c:v>3700529</c:v>
                </c:pt>
                <c:pt idx="5">
                  <c:v>3065240</c:v>
                </c:pt>
                <c:pt idx="6">
                  <c:v>2846240</c:v>
                </c:pt>
                <c:pt idx="7">
                  <c:v>2363740</c:v>
                </c:pt>
                <c:pt idx="8">
                  <c:v>2181900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BB7-4FF8-89DB-28D8C7802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1179632"/>
        <c:axId val="941175696"/>
        <c:extLst/>
      </c:lineChart>
      <c:catAx>
        <c:axId val="9411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5696"/>
        <c:crosses val="autoZero"/>
        <c:auto val="1"/>
        <c:lblAlgn val="ctr"/>
        <c:lblOffset val="100"/>
        <c:noMultiLvlLbl val="0"/>
      </c:catAx>
      <c:valAx>
        <c:axId val="94117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9632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2019 - 2027 Transportation </a:t>
            </a:r>
            <a:r>
              <a:rPr lang="en-US" b="1" baseline="0"/>
              <a:t>CIP Trend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</c:marker>
          <c:cat>
            <c:numRef>
              <c:f>'2019 to 2027'!$C$1:$K$1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'2019 to 2027'!$C$10:$K$10</c:f>
              <c:numCache>
                <c:formatCode>_("$"* #,##0_);_("$"* \(#,##0\);_("$"* "-"??_);_(@_)</c:formatCode>
                <c:ptCount val="9"/>
                <c:pt idx="0">
                  <c:v>9585717.6400000043</c:v>
                </c:pt>
                <c:pt idx="1">
                  <c:v>15654470.140000001</c:v>
                </c:pt>
                <c:pt idx="2">
                  <c:v>11677487.990000002</c:v>
                </c:pt>
                <c:pt idx="3">
                  <c:v>42499751</c:v>
                </c:pt>
                <c:pt idx="4">
                  <c:v>23014417</c:v>
                </c:pt>
                <c:pt idx="5">
                  <c:v>17258097</c:v>
                </c:pt>
                <c:pt idx="6">
                  <c:v>15787457</c:v>
                </c:pt>
                <c:pt idx="7">
                  <c:v>12015447</c:v>
                </c:pt>
                <c:pt idx="8">
                  <c:v>12495290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AF-4454-A2D7-3FE62F3E5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1179632"/>
        <c:axId val="941175696"/>
        <c:extLst/>
      </c:lineChart>
      <c:catAx>
        <c:axId val="9411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5696"/>
        <c:crosses val="autoZero"/>
        <c:auto val="1"/>
        <c:lblAlgn val="ctr"/>
        <c:lblOffset val="100"/>
        <c:noMultiLvlLbl val="0"/>
      </c:catAx>
      <c:valAx>
        <c:axId val="94117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9632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2023</a:t>
            </a:r>
            <a:r>
              <a:rPr lang="en-US" baseline="0"/>
              <a:t> Transportation CIP by Investment Category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'New 2023 Detail'!$K$3</c:f>
              <c:strCache>
                <c:ptCount val="1"/>
                <c:pt idx="0">
                  <c:v>BRB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'New 2023 Detail'!$L$2:$N$2</c:f>
              <c:strCache>
                <c:ptCount val="3"/>
                <c:pt idx="0">
                  <c:v>Asset Management</c:v>
                </c:pt>
                <c:pt idx="1">
                  <c:v>Improve Existing Infrastructure</c:v>
                </c:pt>
                <c:pt idx="2">
                  <c:v>New Infrastructure</c:v>
                </c:pt>
              </c:strCache>
            </c:strRef>
          </c:cat>
          <c:val>
            <c:numRef>
              <c:f>'New 2023 Detail'!$L$11:$N$11</c:f>
              <c:numCache>
                <c:formatCode>_("$"* #,##0_);_("$"* \(#,##0\);_("$"* "-"_);_(@_)</c:formatCode>
                <c:ptCount val="3"/>
                <c:pt idx="0">
                  <c:v>8471160</c:v>
                </c:pt>
                <c:pt idx="1">
                  <c:v>13263257</c:v>
                </c:pt>
                <c:pt idx="2">
                  <c:v>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3-41EA-B1C2-BE68149F3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575824"/>
        <c:axId val="1018576808"/>
      </c:barChart>
      <c:catAx>
        <c:axId val="101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6808"/>
        <c:crosses val="autoZero"/>
        <c:auto val="1"/>
        <c:lblAlgn val="ctr"/>
        <c:lblOffset val="100"/>
        <c:noMultiLvlLbl val="0"/>
      </c:catAx>
      <c:valAx>
        <c:axId val="101857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2019 - 2027 Water </a:t>
            </a:r>
            <a:r>
              <a:rPr lang="en-US" b="1" baseline="0"/>
              <a:t>CIP Trend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ln w="19050"/>
            </c:spPr>
          </c:marker>
          <c:cat>
            <c:numRef>
              <c:f>'2019 to 2027'!$C$1:$K$1</c:f>
              <c:numCache>
                <c:formatCode>General</c:formatCod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</c:numCache>
            </c:numRef>
          </c:cat>
          <c:val>
            <c:numRef>
              <c:f>'2019 to 2027'!$C$11:$K$11</c:f>
              <c:numCache>
                <c:formatCode>_("$"* #,##0_);_("$"* \(#,##0\);_("$"* "-"??_);_(@_)</c:formatCode>
                <c:ptCount val="9"/>
                <c:pt idx="0">
                  <c:v>6763244.1999999983</c:v>
                </c:pt>
                <c:pt idx="1">
                  <c:v>7683803.830000001</c:v>
                </c:pt>
                <c:pt idx="2">
                  <c:v>59795081.039999984</c:v>
                </c:pt>
                <c:pt idx="3">
                  <c:v>111002726</c:v>
                </c:pt>
                <c:pt idx="4">
                  <c:v>7051211</c:v>
                </c:pt>
                <c:pt idx="5">
                  <c:v>5151928</c:v>
                </c:pt>
                <c:pt idx="6">
                  <c:v>3851358</c:v>
                </c:pt>
                <c:pt idx="7">
                  <c:v>3360998</c:v>
                </c:pt>
                <c:pt idx="8">
                  <c:v>4117278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E9-4E5F-AD1A-7B2FFD75CC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1179632"/>
        <c:axId val="941175696"/>
        <c:extLst/>
      </c:lineChart>
      <c:catAx>
        <c:axId val="9411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5696"/>
        <c:crosses val="autoZero"/>
        <c:auto val="1"/>
        <c:lblAlgn val="ctr"/>
        <c:lblOffset val="100"/>
        <c:noMultiLvlLbl val="0"/>
      </c:catAx>
      <c:valAx>
        <c:axId val="94117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1179632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2023</a:t>
            </a:r>
            <a:r>
              <a:rPr lang="en-US" baseline="0"/>
              <a:t> Water CIP by Investment Category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'New 2023 Detail'!$K$3</c:f>
              <c:strCache>
                <c:ptCount val="1"/>
                <c:pt idx="0">
                  <c:v>BRB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'New 2023 Detail'!$L$2:$N$2</c:f>
              <c:strCache>
                <c:ptCount val="3"/>
                <c:pt idx="0">
                  <c:v>Asset Management</c:v>
                </c:pt>
                <c:pt idx="1">
                  <c:v>Improve Existing Infrastructure</c:v>
                </c:pt>
                <c:pt idx="2">
                  <c:v>New Infrastructure</c:v>
                </c:pt>
              </c:strCache>
            </c:strRef>
          </c:cat>
          <c:val>
            <c:numRef>
              <c:f>'New 2023 Detail'!$L$12:$N$12</c:f>
              <c:numCache>
                <c:formatCode>_("$"* #,##0_);_("$"* \(#,##0\);_("$"* "-"_);_(@_)</c:formatCode>
                <c:ptCount val="3"/>
                <c:pt idx="0">
                  <c:v>5035880</c:v>
                </c:pt>
                <c:pt idx="1">
                  <c:v>1964831</c:v>
                </c:pt>
                <c:pt idx="2">
                  <c:v>50500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79-4E8B-BCFE-A66AF062E0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575824"/>
        <c:axId val="1018576808"/>
      </c:barChart>
      <c:catAx>
        <c:axId val="101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6808"/>
        <c:crosses val="autoZero"/>
        <c:auto val="1"/>
        <c:lblAlgn val="ctr"/>
        <c:lblOffset val="100"/>
        <c:noMultiLvlLbl val="0"/>
      </c:catAx>
      <c:valAx>
        <c:axId val="101857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2023 Water CIP by Project</a:t>
            </a:r>
          </a:p>
        </c:rich>
      </c:tx>
      <c:layout>
        <c:manualLayout>
          <c:xMode val="edge"/>
          <c:yMode val="edge"/>
          <c:x val="0.23960233567574382"/>
          <c:y val="2.8455284552845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D7-4289-BFD5-281999E521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D7-4289-BFD5-281999E521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D7-4289-BFD5-281999E521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D7-4289-BFD5-281999E5212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4D7-4289-BFD5-281999E5212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4D7-4289-BFD5-281999E5212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4D7-4289-BFD5-281999E5212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4D7-4289-BFD5-281999E5212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4D7-4289-BFD5-281999E5212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4D7-4289-BFD5-281999E5212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4D7-4289-BFD5-281999E5212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4D7-4289-BFD5-281999E5212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4D7-4289-BFD5-281999E52121}"/>
              </c:ext>
            </c:extLst>
          </c:dPt>
          <c:dLbls>
            <c:dLbl>
              <c:idx val="0"/>
              <c:layout>
                <c:manualLayout>
                  <c:x val="3.1061915945395147E-2"/>
                  <c:y val="4.6552717495679267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4D7-4289-BFD5-281999E52121}"/>
                </c:ext>
              </c:extLst>
            </c:dLbl>
            <c:dLbl>
              <c:idx val="1"/>
              <c:layout>
                <c:manualLayout>
                  <c:x val="6.9062878568405095E-2"/>
                  <c:y val="-5.612316753088790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4D7-4289-BFD5-281999E5212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D7-4289-BFD5-281999E5212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D7-4289-BFD5-281999E5212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4D7-4289-BFD5-281999E5212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D7-4289-BFD5-281999E52121}"/>
                </c:ext>
              </c:extLst>
            </c:dLbl>
            <c:dLbl>
              <c:idx val="7"/>
              <c:layout>
                <c:manualLayout>
                  <c:x val="-5.3981045907547938E-2"/>
                  <c:y val="-5.3498390647422192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64D7-4289-BFD5-281999E5212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4D7-4289-BFD5-281999E5212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4D7-4289-BFD5-281999E52121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4D7-4289-BFD5-281999E521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'New 2023 Detail'!$C$76:$C$88</c:f>
              <c:strCache>
                <c:ptCount val="13"/>
                <c:pt idx="0">
                  <c:v>Water Distribution Rehabilitation and Improvements</c:v>
                </c:pt>
                <c:pt idx="1">
                  <c:v>North St Vrain Pipeline Improvements</c:v>
                </c:pt>
                <c:pt idx="2">
                  <c:v>Union Reservoir Land Acquisition Program          </c:v>
                </c:pt>
                <c:pt idx="3">
                  <c:v>Automatic Meter Reading                           </c:v>
                </c:pt>
                <c:pt idx="4">
                  <c:v>Water Treatment Plant Improvements</c:v>
                </c:pt>
                <c:pt idx="5">
                  <c:v>Raw Water Irrigation &amp; Park Pond Improvements     </c:v>
                </c:pt>
                <c:pt idx="6">
                  <c:v>Water System Oversizing                           </c:v>
                </c:pt>
                <c:pt idx="7">
                  <c:v>Raw Water Transmission Rehabilitation &amp; Improvements</c:v>
                </c:pt>
                <c:pt idx="8">
                  <c:v>Raw Water Flow Monitoring &amp; Automation</c:v>
                </c:pt>
                <c:pt idx="9">
                  <c:v>Montgomery Tank Replacement                       </c:v>
                </c:pt>
                <c:pt idx="10">
                  <c:v>Ralph Price Reservoir Improvements</c:v>
                </c:pt>
                <c:pt idx="11">
                  <c:v>Southern Water Supply Project Pipeline II         </c:v>
                </c:pt>
                <c:pt idx="12">
                  <c:v>Ditch Improvements For Transportation &amp; StormDrain</c:v>
                </c:pt>
              </c:strCache>
            </c:strRef>
          </c:cat>
          <c:val>
            <c:numRef>
              <c:f>'New 2023 Detail'!$E$76:$E$88</c:f>
              <c:numCache>
                <c:formatCode>#,##0</c:formatCode>
                <c:ptCount val="13"/>
                <c:pt idx="0">
                  <c:v>2444880</c:v>
                </c:pt>
                <c:pt idx="1">
                  <c:v>600000</c:v>
                </c:pt>
                <c:pt idx="2">
                  <c:v>50000</c:v>
                </c:pt>
                <c:pt idx="3">
                  <c:v>183343</c:v>
                </c:pt>
                <c:pt idx="4">
                  <c:v>100000</c:v>
                </c:pt>
                <c:pt idx="5">
                  <c:v>147488</c:v>
                </c:pt>
                <c:pt idx="6">
                  <c:v>50500</c:v>
                </c:pt>
                <c:pt idx="7">
                  <c:v>1441000</c:v>
                </c:pt>
                <c:pt idx="8">
                  <c:v>30000</c:v>
                </c:pt>
                <c:pt idx="9">
                  <c:v>550000</c:v>
                </c:pt>
                <c:pt idx="10">
                  <c:v>999000</c:v>
                </c:pt>
                <c:pt idx="11">
                  <c:v>350000</c:v>
                </c:pt>
                <c:pt idx="12">
                  <c:v>105000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64D7-4289-BFD5-281999E52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2023 Sewer CIP by Project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23-4B57-8694-6312FDE1CE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23-4B57-8694-6312FDE1CE8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23-4B57-8694-6312FDE1CE8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23-4B57-8694-6312FDE1CE8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E23-4B57-8694-6312FDE1CE8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E23-4B57-8694-6312FDE1CE88}"/>
              </c:ext>
            </c:extLst>
          </c:dPt>
          <c:dLbls>
            <c:dLbl>
              <c:idx val="0"/>
              <c:layout>
                <c:manualLayout>
                  <c:x val="3.1496920561927266E-2"/>
                  <c:y val="6.97776176404821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E23-4B57-8694-6312FDE1CE88}"/>
                </c:ext>
              </c:extLst>
            </c:dLbl>
            <c:dLbl>
              <c:idx val="1"/>
              <c:layout>
                <c:manualLayout>
                  <c:x val="0.3192295167027423"/>
                  <c:y val="-9.3387602457522645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E23-4B57-8694-6312FDE1CE88}"/>
                </c:ext>
              </c:extLst>
            </c:dLbl>
            <c:dLbl>
              <c:idx val="3"/>
              <c:layout>
                <c:manualLayout>
                  <c:x val="4.0044309081223417E-2"/>
                  <c:y val="2.5172396361012495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E23-4B57-8694-6312FDE1CE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'New 2023 Detail'!$C$62:$C$65</c:f>
              <c:strCache>
                <c:ptCount val="4"/>
                <c:pt idx="0">
                  <c:v>Sanitary Sewer Rehabilitation and Improvements    </c:v>
                </c:pt>
                <c:pt idx="1">
                  <c:v>WWTP Regulation 85 Improvements                   </c:v>
                </c:pt>
                <c:pt idx="2">
                  <c:v>WWTP Miscellaneous Infrastructure Improvements    </c:v>
                </c:pt>
                <c:pt idx="3">
                  <c:v>Digester No. 4                                    </c:v>
                </c:pt>
              </c:strCache>
            </c:strRef>
          </c:cat>
          <c:val>
            <c:numRef>
              <c:f>'New 2023 Detail'!$E$62:$E$65</c:f>
              <c:numCache>
                <c:formatCode>#,##0</c:formatCode>
                <c:ptCount val="4"/>
                <c:pt idx="0">
                  <c:v>1010000</c:v>
                </c:pt>
                <c:pt idx="1">
                  <c:v>2828000</c:v>
                </c:pt>
                <c:pt idx="2">
                  <c:v>300000</c:v>
                </c:pt>
                <c:pt idx="3">
                  <c:v>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E23-4B57-8694-6312FDE1CE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2023</a:t>
            </a:r>
            <a:r>
              <a:rPr lang="en-US" baseline="0"/>
              <a:t> Sewer CIP by Investment Category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'New 2023 Detail'!$K$3</c:f>
              <c:strCache>
                <c:ptCount val="1"/>
                <c:pt idx="0">
                  <c:v>BRB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'New 2023 Detail'!$L$2:$N$2</c:f>
              <c:strCache>
                <c:ptCount val="3"/>
                <c:pt idx="0">
                  <c:v>Asset Management</c:v>
                </c:pt>
                <c:pt idx="1">
                  <c:v>Improve Existing Infrastructure</c:v>
                </c:pt>
                <c:pt idx="2">
                  <c:v>New Infrastructure</c:v>
                </c:pt>
              </c:strCache>
            </c:strRef>
          </c:cat>
          <c:val>
            <c:numRef>
              <c:f>'New 2023 Detail'!$L$10:$N$10</c:f>
              <c:numCache>
                <c:formatCode>_("$"* #,##0_);_("$"* \(#,##0\);_("$"* "-"_);_(@_)</c:formatCode>
                <c:ptCount val="3"/>
                <c:pt idx="0">
                  <c:v>1010000</c:v>
                </c:pt>
                <c:pt idx="1">
                  <c:v>3928000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CC-4A1B-BD95-58FA6D1492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8575824"/>
        <c:axId val="1018576808"/>
      </c:barChart>
      <c:catAx>
        <c:axId val="1018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6808"/>
        <c:crosses val="autoZero"/>
        <c:auto val="1"/>
        <c:lblAlgn val="ctr"/>
        <c:lblOffset val="100"/>
        <c:noMultiLvlLbl val="0"/>
      </c:catAx>
      <c:valAx>
        <c:axId val="101857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575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FBA94-02F4-4133-AF46-D2933E5DFF9D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17DF1-89B4-42D5-8222-C5A062C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2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17DF1-89B4-42D5-8222-C5A062C5CA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7DF1-89B4-42D5-8222-C5A062C5CA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6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17DF1-89B4-42D5-8222-C5A062C5CA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50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17DF1-89B4-42D5-8222-C5A062C5CA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7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17DF1-89B4-42D5-8222-C5A062C5CA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11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17DF1-89B4-42D5-8222-C5A062C5CA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9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Includes approximately 34 municipal facilities. (These are not bond related projects).</a:t>
            </a:r>
          </a:p>
          <a:p>
            <a:r>
              <a:rPr lang="en-US">
                <a:cs typeface="Calibri"/>
              </a:rPr>
              <a:t>- Covers on-going repairs and life cycle replacements of multiple core building systems. (Examples: roofing, HVAC, Boilers, and flooring).</a:t>
            </a:r>
          </a:p>
          <a:p>
            <a:r>
              <a:rPr lang="en-US">
                <a:cs typeface="Calibri"/>
              </a:rPr>
              <a:t>- These funds support keeping the infrastructure and systems working properly.</a:t>
            </a:r>
          </a:p>
          <a:p>
            <a:r>
              <a:rPr lang="en-US">
                <a:cs typeface="Calibri"/>
              </a:rPr>
              <a:t>-  Repairs increase 5-7% per year as the building systems age until expected life cycle is met and replacements are planned.</a:t>
            </a:r>
          </a:p>
          <a:p>
            <a:r>
              <a:rPr lang="en-US">
                <a:cs typeface="Calibri"/>
              </a:rPr>
              <a:t>- Funds also cover emergency failures of systems when failure is outside the life expectancy. 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17DF1-89B4-42D5-8222-C5A062C5CA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53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17DF1-89B4-42D5-8222-C5A062C5CA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5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29C0-9DE6-024B-BC7B-DB44FD1990DC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CITY OF PAINESVILLE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1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4811" y="374913"/>
            <a:ext cx="11197589" cy="798777"/>
          </a:xfrm>
        </p:spPr>
        <p:txBody>
          <a:bodyPr anchor="b">
            <a:normAutofit/>
          </a:bodyPr>
          <a:lstStyle>
            <a:lvl1pPr algn="l">
              <a:defRPr sz="3733" b="1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TITLE IN ALL CAPS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5600" y="1357840"/>
            <a:ext cx="8072544" cy="453495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4811" y="1357842"/>
            <a:ext cx="3313429" cy="4534959"/>
          </a:xfrm>
          <a:solidFill>
            <a:schemeClr val="accent1"/>
          </a:solidFill>
        </p:spPr>
        <p:txBody>
          <a:bodyPr lIns="457200" tIns="457200" rIns="457200" bIns="457200" anchor="ctr"/>
          <a:lstStyle>
            <a:lvl1pPr marL="0" indent="0">
              <a:lnSpc>
                <a:spcPct val="150000"/>
              </a:lnSpc>
              <a:buNone/>
              <a:defRPr sz="1867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This is where you put your caption for your picture. Make sure your picture goes all the way to the edge of the slide.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LONGMONT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1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733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TITLE IN ALL CAPS - GALLERY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LONGMONT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609601" y="1619515"/>
            <a:ext cx="3483428" cy="453495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354286" y="1619515"/>
            <a:ext cx="3483428" cy="453495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8098973" y="1619515"/>
            <a:ext cx="3483428" cy="453495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46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CBA72-A7FA-2B4D-BDBC-6C7D17450868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CITY OF PAINESVILLE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0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E074-729B-054C-AF59-63FDD47BD62F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CITY OF PAINESVILLE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50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733" b="1">
                <a:solidFill>
                  <a:schemeClr val="accent4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/>
              <a:t>TITLE IN ALL CAPS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LONGMONT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2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31268" r="17812"/>
          <a:stretch/>
        </p:blipFill>
        <p:spPr>
          <a:xfrm>
            <a:off x="-27093" y="1479438"/>
            <a:ext cx="12219093" cy="381445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2357120"/>
            <a:ext cx="12192000" cy="20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2613025"/>
            <a:ext cx="10363200" cy="1362075"/>
          </a:xfrm>
        </p:spPr>
        <p:txBody>
          <a:bodyPr anchor="ctr"/>
          <a:lstStyle>
            <a:lvl1pPr algn="ctr">
              <a:defRPr sz="5333" b="0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8932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733" b="1" baseline="0">
                <a:solidFill>
                  <a:schemeClr val="accent4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/>
              <a:t>TITLE IN ALL CAPS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LONGMONT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5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733" b="1" baseline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TITLE IN ALL CAPS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LONGMONT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8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423975"/>
            <a:ext cx="10972800" cy="1143000"/>
          </a:xfrm>
        </p:spPr>
        <p:txBody>
          <a:bodyPr>
            <a:normAutofit/>
          </a:bodyPr>
          <a:lstStyle>
            <a:lvl1pPr>
              <a:defRPr sz="3733"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TITLE IN ALL CAPS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LONGMONT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18" y="1"/>
            <a:ext cx="4201365" cy="142397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599" y="2688167"/>
            <a:ext cx="6083559" cy="3445933"/>
          </a:xfrm>
        </p:spPr>
        <p:txBody>
          <a:bodyPr/>
          <a:lstStyle>
            <a:lvl1pPr marL="457189" indent="-457189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779685" y="2688167"/>
            <a:ext cx="4802716" cy="344593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3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267" b="1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TITLE IN ALL CAPS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LONGMONT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-18104" r="5845" b="-9810"/>
          <a:stretch/>
        </p:blipFill>
        <p:spPr>
          <a:xfrm>
            <a:off x="-81280" y="1273387"/>
            <a:ext cx="12273280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8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322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3050"/>
            <a:ext cx="10972799" cy="1392237"/>
          </a:xfrm>
          <a:noFill/>
        </p:spPr>
        <p:txBody>
          <a:bodyPr anchor="ctr">
            <a:normAutofit/>
          </a:bodyPr>
          <a:lstStyle>
            <a:lvl1pPr algn="l">
              <a:defRPr sz="37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TITLE IN ALL CAPS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65287"/>
            <a:ext cx="6815667" cy="4460877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665287"/>
            <a:ext cx="4011084" cy="4460877"/>
          </a:xfrm>
          <a:solidFill>
            <a:schemeClr val="accent2"/>
          </a:solidFill>
        </p:spPr>
        <p:txBody>
          <a:bodyPr lIns="457200" tIns="457200" rIns="457200" bIns="457200" anchor="ctr" anchorCtr="0">
            <a:normAutofit/>
          </a:bodyPr>
          <a:lstStyle>
            <a:lvl1pPr marL="0" indent="0">
              <a:lnSpc>
                <a:spcPct val="150000"/>
              </a:lnSpc>
              <a:buFont typeface="Wingdings" panose="05000000000000000000" pitchFamily="2" charset="2"/>
              <a:buNone/>
              <a:defRPr sz="2133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This is where you give your chart, etc. a caption or explanation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CITY OF LONGMONT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60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470B5-B442-A94D-B647-DCBB22430CAF}" type="datetime1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CITY OF PAINESVILLE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0CD3F-EBF3-BD45-9FF4-85E5963A6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261428"/>
            <a:ext cx="12192000" cy="1596571"/>
          </a:xfrm>
          <a:prstGeom prst="rect">
            <a:avLst/>
          </a:prstGeom>
          <a:solidFill>
            <a:srgbClr val="C05131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Nunito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28" y="503228"/>
            <a:ext cx="11971071" cy="2792294"/>
          </a:xfrm>
        </p:spPr>
        <p:txBody>
          <a:bodyPr>
            <a:noAutofit/>
          </a:bodyPr>
          <a:lstStyle/>
          <a:p>
            <a:pPr algn="l"/>
            <a:r>
              <a:rPr lang="en-US" sz="4400" spc="533">
                <a:solidFill>
                  <a:schemeClr val="bg1"/>
                </a:solidFill>
                <a:latin typeface="Nunito ExtraBold" panose="00000900000000000000" pitchFamily="2" charset="0"/>
                <a:cs typeface="Filson Soft Bold"/>
              </a:rPr>
              <a:t/>
            </a:r>
            <a:br>
              <a:rPr lang="en-US" sz="4400" spc="533">
                <a:solidFill>
                  <a:schemeClr val="bg1"/>
                </a:solidFill>
                <a:latin typeface="Nunito ExtraBold" panose="00000900000000000000" pitchFamily="2" charset="0"/>
                <a:cs typeface="Filson Soft Bold"/>
              </a:rPr>
            </a:br>
            <a:r>
              <a:rPr lang="en-US" sz="4400" spc="533">
                <a:solidFill>
                  <a:schemeClr val="bg1"/>
                </a:solidFill>
                <a:latin typeface="Nunito ExtraBold" panose="00000900000000000000" pitchFamily="2" charset="0"/>
                <a:cs typeface="Filson Soft Bold"/>
              </a:rPr>
              <a:t>Proposed 2023-2027 Capital Improvement Program (CIP)</a:t>
            </a:r>
            <a:br>
              <a:rPr lang="en-US" sz="4400" spc="533">
                <a:solidFill>
                  <a:schemeClr val="bg1"/>
                </a:solidFill>
                <a:latin typeface="Nunito ExtraBold" panose="00000900000000000000" pitchFamily="2" charset="0"/>
                <a:cs typeface="Filson Soft Bold"/>
              </a:rPr>
            </a:br>
            <a:r>
              <a:rPr lang="en-US" sz="4400" spc="533">
                <a:solidFill>
                  <a:schemeClr val="bg1"/>
                </a:solidFill>
                <a:latin typeface="Nunito ExtraBold" panose="00000900000000000000" pitchFamily="2" charset="0"/>
                <a:cs typeface="Filson Soft Bold"/>
              </a:rPr>
              <a:t/>
            </a:r>
            <a:br>
              <a:rPr lang="en-US" sz="4400" spc="533">
                <a:solidFill>
                  <a:schemeClr val="bg1"/>
                </a:solidFill>
                <a:latin typeface="Nunito ExtraBold" panose="00000900000000000000" pitchFamily="2" charset="0"/>
                <a:cs typeface="Filson Soft Bold"/>
              </a:rPr>
            </a:br>
            <a:endParaRPr lang="en-US" sz="2400" spc="533">
              <a:solidFill>
                <a:schemeClr val="bg1"/>
              </a:solidFill>
              <a:latin typeface="Nunito ExtraBold" panose="00000900000000000000" pitchFamily="2" charset="0"/>
              <a:cs typeface="Filson Soft Bold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70844" y="5808987"/>
            <a:ext cx="8534400" cy="37261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09585"/>
            <a:r>
              <a:rPr lang="en-US" sz="1867">
                <a:solidFill>
                  <a:prstClr val="white"/>
                </a:solidFill>
                <a:latin typeface="Nunito" panose="00000500000000000000" pitchFamily="2" charset="0"/>
                <a:cs typeface="Filson Soft Bold"/>
              </a:rPr>
              <a:t>August 30, 2022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2832" r="20263" b="51818"/>
          <a:stretch/>
        </p:blipFill>
        <p:spPr>
          <a:xfrm>
            <a:off x="1" y="3871142"/>
            <a:ext cx="12191999" cy="1395661"/>
          </a:xfrm>
          <a:prstGeom prst="rect">
            <a:avLst/>
          </a:prstGeom>
        </p:spPr>
      </p:pic>
      <p:pic>
        <p:nvPicPr>
          <p:cNvPr id="10" name="Picture 9" descr="LON-Logo-whitecircle_4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044" y="404625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55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4553" y="165314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2023 CIP – Transportation $23M,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36%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of total 2023 CIP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3855" y="1313234"/>
            <a:ext cx="24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41475" y="918116"/>
            <a:ext cx="5572942" cy="2853020"/>
          </a:xfrm>
          <a:prstGeom prst="rect">
            <a:avLst/>
          </a:prstGeom>
          <a:noFill/>
          <a:ln w="31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1475" y="824530"/>
            <a:ext cx="6561924" cy="17620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b="1" u="sng"/>
              <a:t>Notable Projects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/>
              <a:t>Coffman St. Busway Improvements - $8,232,000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/>
              <a:t>1</a:t>
            </a:r>
            <a:r>
              <a:rPr lang="en-US" sz="1600" baseline="30000"/>
              <a:t>st</a:t>
            </a:r>
            <a:r>
              <a:rPr lang="en-US" sz="1600"/>
              <a:t> and Main Transit Station Area Improvements - $505,000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/>
              <a:t>Boston Ave Connection – Price to Martin - $370,000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/>
              <a:t>Transportation of the Future* - $150,000</a:t>
            </a:r>
          </a:p>
          <a:p>
            <a:pPr>
              <a:spcBef>
                <a:spcPts val="300"/>
              </a:spcBef>
            </a:pPr>
            <a:r>
              <a:rPr lang="en-US" sz="1200"/>
              <a:t>        *not a capital expenditure</a:t>
            </a:r>
            <a:endParaRPr lang="en-US" sz="140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18F452-EA8A-48F2-8D32-17E52F938E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45402"/>
              </p:ext>
            </p:extLst>
          </p:nvPr>
        </p:nvGraphicFramePr>
        <p:xfrm>
          <a:off x="244502" y="2794660"/>
          <a:ext cx="6329363" cy="3873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88B7571-F781-4AA3-95F0-E604576173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926142"/>
              </p:ext>
            </p:extLst>
          </p:nvPr>
        </p:nvGraphicFramePr>
        <p:xfrm>
          <a:off x="7166245" y="706325"/>
          <a:ext cx="4831202" cy="2941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8DBDF1B-65C0-4DF3-813E-92E7133D14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888165"/>
              </p:ext>
            </p:extLst>
          </p:nvPr>
        </p:nvGraphicFramePr>
        <p:xfrm>
          <a:off x="7058025" y="3648075"/>
          <a:ext cx="4991100" cy="313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77863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4553" y="165314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2023 CIP – Water $7.1M,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11%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of total CIP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3855" y="1313234"/>
            <a:ext cx="24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94553" y="971388"/>
            <a:ext cx="6828817" cy="2853020"/>
          </a:xfrm>
          <a:prstGeom prst="rect">
            <a:avLst/>
          </a:prstGeom>
          <a:noFill/>
          <a:ln w="31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2880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13" y="1089609"/>
            <a:ext cx="682881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b="1" u="sng"/>
              <a:t>Notable Projects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North St </a:t>
            </a:r>
            <a:r>
              <a:rPr lang="en-US" err="1"/>
              <a:t>Vrain</a:t>
            </a:r>
            <a:r>
              <a:rPr lang="en-US"/>
              <a:t> Pipeline Replacement - $600,000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Raw Water Irrigation &amp; Park Pond Improvements - $148,488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Ralph Price Reservoir Improvements - $999,000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6CC1E7B-26F4-4969-9653-4246DEA687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407474"/>
              </p:ext>
            </p:extLst>
          </p:nvPr>
        </p:nvGraphicFramePr>
        <p:xfrm>
          <a:off x="6941434" y="503350"/>
          <a:ext cx="5100819" cy="3119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B0BED60-FF82-454A-8DCB-F3CCC0F1F7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241538"/>
              </p:ext>
            </p:extLst>
          </p:nvPr>
        </p:nvGraphicFramePr>
        <p:xfrm>
          <a:off x="7023369" y="3622771"/>
          <a:ext cx="5018883" cy="320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CB6932A-0426-4DAD-AB52-0B0CC78B07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2365558"/>
              </p:ext>
            </p:extLst>
          </p:nvPr>
        </p:nvGraphicFramePr>
        <p:xfrm>
          <a:off x="382492" y="2449891"/>
          <a:ext cx="6380258" cy="4112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D5184CA2-A2C2-4ED9-AE6F-8853675217B8}"/>
              </a:ext>
            </a:extLst>
          </p:cNvPr>
          <p:cNvSpPr/>
          <p:nvPr/>
        </p:nvSpPr>
        <p:spPr>
          <a:xfrm>
            <a:off x="10425127" y="1162566"/>
            <a:ext cx="1001851" cy="481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2">
                    <a:lumMod val="75000"/>
                  </a:schemeClr>
                </a:solidFill>
              </a:rPr>
              <a:t>Bond Projects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253B71-CE9C-4173-B165-50E7610C55D6}"/>
              </a:ext>
            </a:extLst>
          </p:cNvPr>
          <p:cNvCxnSpPr/>
          <p:nvPr/>
        </p:nvCxnSpPr>
        <p:spPr>
          <a:xfrm flipH="1">
            <a:off x="9842500" y="1403504"/>
            <a:ext cx="5826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403E9EA-4FEB-4499-9CA0-877ED56DD4FC}"/>
              </a:ext>
            </a:extLst>
          </p:cNvPr>
          <p:cNvSpPr/>
          <p:nvPr/>
        </p:nvSpPr>
        <p:spPr>
          <a:xfrm>
            <a:off x="7924714" y="1154522"/>
            <a:ext cx="1001851" cy="481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2">
                    <a:lumMod val="75000"/>
                  </a:schemeClr>
                </a:solidFill>
              </a:rPr>
              <a:t>WGFP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05DE8A-6F82-401D-8CAB-E2D38A8696ED}"/>
              </a:ext>
            </a:extLst>
          </p:cNvPr>
          <p:cNvCxnSpPr>
            <a:cxnSpLocks/>
          </p:cNvCxnSpPr>
          <p:nvPr/>
        </p:nvCxnSpPr>
        <p:spPr>
          <a:xfrm>
            <a:off x="8514635" y="1650104"/>
            <a:ext cx="411930" cy="4129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216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4553" y="165314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2023 CIP – Sewer $4.9M,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7.7%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of total CIP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201" y="933720"/>
            <a:ext cx="5740674" cy="1025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b="1" u="sng"/>
              <a:t>Notable Projects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WWTP Regulation 85 Improvements - $2,828,000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/>
              <a:t>Digester No. 4 - $800,000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1475" y="918116"/>
            <a:ext cx="5733504" cy="2853020"/>
          </a:xfrm>
          <a:prstGeom prst="rect">
            <a:avLst/>
          </a:prstGeom>
          <a:noFill/>
          <a:ln w="31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10C5A46-C348-47F4-82A1-A88F3FD370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8821914"/>
              </p:ext>
            </p:extLst>
          </p:nvPr>
        </p:nvGraphicFramePr>
        <p:xfrm>
          <a:off x="319201" y="2209800"/>
          <a:ext cx="6145100" cy="4718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BD94A34-5B49-4E6F-B5A3-8FCEC3F6D2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354286"/>
              </p:ext>
            </p:extLst>
          </p:nvPr>
        </p:nvGraphicFramePr>
        <p:xfrm>
          <a:off x="6923987" y="3854024"/>
          <a:ext cx="5030626" cy="301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429A2A8-6289-4687-8CFA-57961E69B0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700661"/>
              </p:ext>
            </p:extLst>
          </p:nvPr>
        </p:nvGraphicFramePr>
        <p:xfrm>
          <a:off x="7048635" y="553548"/>
          <a:ext cx="4948812" cy="301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8782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4553" y="165314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2023 CIP – Drainage $1.5M,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2.3%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of total CIP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3855" y="1313234"/>
            <a:ext cx="24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41475" y="882035"/>
            <a:ext cx="6749989" cy="2853020"/>
          </a:xfrm>
          <a:prstGeom prst="rect">
            <a:avLst/>
          </a:prstGeom>
          <a:noFill/>
          <a:ln w="31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216" y="760370"/>
            <a:ext cx="7065927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endParaRPr lang="en-US" b="1" u="sng"/>
          </a:p>
          <a:p>
            <a:pPr>
              <a:spcBef>
                <a:spcPts val="400"/>
              </a:spcBef>
            </a:pPr>
            <a:r>
              <a:rPr lang="en-US" b="1" u="sng"/>
              <a:t>Notable Projects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/>
              <a:t>Storm Drainage Rehabilitation &amp; Improvements - $992,850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349C89C-DA8F-4D77-85CF-1A64F826E4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640679"/>
              </p:ext>
            </p:extLst>
          </p:nvPr>
        </p:nvGraphicFramePr>
        <p:xfrm>
          <a:off x="6912620" y="515494"/>
          <a:ext cx="4989164" cy="2853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451E2FC-0301-46B9-B6FC-D488350F1B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252011"/>
              </p:ext>
            </p:extLst>
          </p:nvPr>
        </p:nvGraphicFramePr>
        <p:xfrm>
          <a:off x="7062987" y="3718694"/>
          <a:ext cx="4867275" cy="3043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30431AF-4625-4FE2-95E2-F64E54128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553997"/>
              </p:ext>
            </p:extLst>
          </p:nvPr>
        </p:nvGraphicFramePr>
        <p:xfrm>
          <a:off x="261737" y="2235055"/>
          <a:ext cx="6386203" cy="446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10050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4553" y="165314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2023 Public Buildings CIP – $4M,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6.3%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of Total CIP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3855" y="1313234"/>
            <a:ext cx="24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1140" y="916271"/>
            <a:ext cx="6652813" cy="2751839"/>
          </a:xfrm>
          <a:prstGeom prst="rect">
            <a:avLst/>
          </a:prstGeom>
          <a:noFill/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u="sng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2283" y="1010286"/>
            <a:ext cx="6096000" cy="12516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400"/>
              </a:spcBef>
            </a:pPr>
            <a:r>
              <a:rPr lang="en-US" b="1" u="sng"/>
              <a:t>Notable Efforts</a:t>
            </a:r>
          </a:p>
          <a:p>
            <a:pPr>
              <a:spcBef>
                <a:spcPts val="400"/>
              </a:spcBef>
            </a:pPr>
            <a:r>
              <a:rPr lang="en-US"/>
              <a:t>Ongoing Maintenance of Facilities</a:t>
            </a:r>
          </a:p>
          <a:p>
            <a:endParaRPr lang="en-US"/>
          </a:p>
          <a:p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C94B15D-30DA-4730-8D02-A5CCBDA1FF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125701"/>
              </p:ext>
            </p:extLst>
          </p:nvPr>
        </p:nvGraphicFramePr>
        <p:xfrm>
          <a:off x="6934201" y="3914297"/>
          <a:ext cx="5016500" cy="2930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3E48F97-2684-426A-9DEC-00A9271786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977397"/>
              </p:ext>
            </p:extLst>
          </p:nvPr>
        </p:nvGraphicFramePr>
        <p:xfrm>
          <a:off x="131922" y="2221766"/>
          <a:ext cx="6286983" cy="462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9BCAD41-AE03-4AF8-876A-ED97130196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171586"/>
              </p:ext>
            </p:extLst>
          </p:nvPr>
        </p:nvGraphicFramePr>
        <p:xfrm>
          <a:off x="6742659" y="670083"/>
          <a:ext cx="5278181" cy="3244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85619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3643" y="0"/>
            <a:ext cx="5178357" cy="685800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94552" y="165314"/>
            <a:ext cx="6808508" cy="64352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2023 CIP – PBF-225 Electric Vehicle Charging Stations</a:t>
            </a:r>
          </a:p>
          <a:p>
            <a:pPr algn="l"/>
            <a:endParaRPr lang="en-US" sz="280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Cash Johns, Fleet Manager</a:t>
            </a:r>
          </a:p>
          <a:p>
            <a:pPr algn="l"/>
            <a:endParaRPr lang="en-US" sz="2800">
              <a:solidFill>
                <a:schemeClr val="accent5">
                  <a:lumMod val="50000"/>
                </a:schemeClr>
              </a:solidFill>
            </a:endParaRPr>
          </a:p>
          <a:p>
            <a:pPr algn="l" defTabSz="914400">
              <a:spcBef>
                <a:spcPts val="400"/>
              </a:spcBef>
            </a:pPr>
            <a:r>
              <a:rPr lang="en-US" sz="1800">
                <a:latin typeface="+mn-lt"/>
                <a:ea typeface="+mn-ea"/>
                <a:cs typeface="+mn-cs"/>
              </a:rPr>
              <a:t>Considered the next five years of potential EV vehicle purchases (177 vehicles) based on current market and planned charging stations accordingly with assistance from LPC and Facilities.  Re-evaluation of market and additional charging stations annually.</a:t>
            </a:r>
          </a:p>
          <a:p>
            <a:pPr algn="l" defTabSz="914400">
              <a:spcBef>
                <a:spcPts val="400"/>
              </a:spcBef>
            </a:pPr>
            <a:endParaRPr lang="en-US" sz="1800">
              <a:latin typeface="+mn-lt"/>
              <a:ea typeface="+mn-ea"/>
              <a:cs typeface="+mn-cs"/>
            </a:endParaRPr>
          </a:p>
          <a:p>
            <a:pPr algn="l" defTabSz="914400">
              <a:spcBef>
                <a:spcPts val="400"/>
              </a:spcBef>
            </a:pPr>
            <a:r>
              <a:rPr lang="en-US" sz="1800">
                <a:latin typeface="+mn-lt"/>
                <a:ea typeface="+mn-ea"/>
                <a:cs typeface="+mn-cs"/>
              </a:rPr>
              <a:t>2023 – 9 Level II stations (dual plug)</a:t>
            </a:r>
          </a:p>
          <a:p>
            <a:pPr algn="l" defTabSz="914400">
              <a:spcBef>
                <a:spcPts val="400"/>
              </a:spcBef>
            </a:pPr>
            <a:r>
              <a:rPr lang="en-US" sz="1800">
                <a:latin typeface="+mn-lt"/>
                <a:ea typeface="+mn-ea"/>
                <a:cs typeface="+mn-cs"/>
              </a:rPr>
              <a:t>            3 Level III stations (quick charge)</a:t>
            </a:r>
          </a:p>
          <a:p>
            <a:pPr algn="l" defTabSz="914400">
              <a:spcBef>
                <a:spcPts val="400"/>
              </a:spcBef>
            </a:pPr>
            <a:r>
              <a:rPr lang="en-US" sz="1800">
                <a:latin typeface="+mn-lt"/>
                <a:ea typeface="+mn-ea"/>
                <a:cs typeface="+mn-cs"/>
              </a:rPr>
              <a:t>            $362,845 total</a:t>
            </a:r>
          </a:p>
          <a:p>
            <a:pPr algn="l" defTabSz="914400">
              <a:spcBef>
                <a:spcPts val="400"/>
              </a:spcBef>
            </a:pPr>
            <a:r>
              <a:rPr lang="en-US" sz="1800">
                <a:latin typeface="+mn-lt"/>
                <a:ea typeface="+mn-ea"/>
                <a:cs typeface="+mn-cs"/>
              </a:rPr>
              <a:t>2024 – 14 Level II stations (dual plug)</a:t>
            </a:r>
          </a:p>
          <a:p>
            <a:pPr algn="l" defTabSz="914400">
              <a:spcBef>
                <a:spcPts val="400"/>
              </a:spcBef>
            </a:pPr>
            <a:r>
              <a:rPr lang="en-US" sz="1800">
                <a:latin typeface="+mn-lt"/>
                <a:ea typeface="+mn-ea"/>
                <a:cs typeface="+mn-cs"/>
              </a:rPr>
              <a:t>             $319,870 total</a:t>
            </a:r>
          </a:p>
          <a:p>
            <a:pPr algn="l" defTabSz="914400">
              <a:spcBef>
                <a:spcPts val="400"/>
              </a:spcBef>
            </a:pPr>
            <a:r>
              <a:rPr lang="en-US" sz="1800">
                <a:latin typeface="+mn-lt"/>
                <a:ea typeface="+mn-ea"/>
                <a:cs typeface="+mn-cs"/>
              </a:rPr>
              <a:t>2025 – 2 Level II stations (dual plug)</a:t>
            </a:r>
          </a:p>
          <a:p>
            <a:pPr algn="l" defTabSz="914400">
              <a:spcBef>
                <a:spcPts val="400"/>
              </a:spcBef>
            </a:pPr>
            <a:r>
              <a:rPr lang="en-US" sz="1800">
                <a:latin typeface="+mn-lt"/>
                <a:ea typeface="+mn-ea"/>
                <a:cs typeface="+mn-cs"/>
              </a:rPr>
              <a:t>            $41,410 total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153" y="2615685"/>
            <a:ext cx="4006744" cy="2666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153" y="597698"/>
            <a:ext cx="5040216" cy="1585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592" y="4659549"/>
            <a:ext cx="3333408" cy="21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91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3643" y="0"/>
            <a:ext cx="5178357" cy="685800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94552" y="165314"/>
            <a:ext cx="6819091" cy="1852672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2023 CIP – Parks, Rec &amp; Open Space</a:t>
            </a:r>
          </a:p>
          <a:p>
            <a:pPr algn="l"/>
            <a:endParaRPr lang="en-US" sz="280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David Bell &amp; Jeff Friesner</a:t>
            </a:r>
          </a:p>
        </p:txBody>
      </p:sp>
      <p:pic>
        <p:nvPicPr>
          <p:cNvPr id="12" name="Picture 11" descr="A flag on a golf course&#10;&#10;Description automatically generated">
            <a:extLst>
              <a:ext uri="{FF2B5EF4-FFF2-40B4-BE49-F238E27FC236}">
                <a16:creationId xmlns:a16="http://schemas.microsoft.com/office/drawing/2014/main" id="{9E020242-39EA-4B75-AEB4-EC66DA493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976" y="0"/>
            <a:ext cx="2470023" cy="1852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D298C9-C4C2-4630-9B04-82554FA03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81" y="2354558"/>
            <a:ext cx="5937465" cy="4455298"/>
          </a:xfrm>
          <a:prstGeom prst="rect">
            <a:avLst/>
          </a:prstGeom>
        </p:spPr>
      </p:pic>
      <p:pic>
        <p:nvPicPr>
          <p:cNvPr id="8" name="Picture 7" descr="A picture containing tree, outdoor, sky, dog&#10;&#10;Description automatically generated">
            <a:extLst>
              <a:ext uri="{FF2B5EF4-FFF2-40B4-BE49-F238E27FC236}">
                <a16:creationId xmlns:a16="http://schemas.microsoft.com/office/drawing/2014/main" id="{13B2F838-C8A6-4C82-8E5F-E819D9498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642" y="1380968"/>
            <a:ext cx="4479530" cy="2519736"/>
          </a:xfrm>
          <a:prstGeom prst="rect">
            <a:avLst/>
          </a:prstGeom>
        </p:spPr>
      </p:pic>
      <p:pic>
        <p:nvPicPr>
          <p:cNvPr id="14" name="Picture 13" descr="A field of grass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9CA64A0-97BB-4696-99EB-F3635BE648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98" y="3353359"/>
            <a:ext cx="2704903" cy="338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44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6314" y="36849"/>
            <a:ext cx="11096652" cy="1008700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2023 CIP – Parks, Rec, Open Space,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$10.7M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16.8%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of Total CIP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3855" y="1313234"/>
            <a:ext cx="24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2085" y="1371470"/>
            <a:ext cx="6421474" cy="2853020"/>
          </a:xfrm>
          <a:prstGeom prst="rect">
            <a:avLst/>
          </a:prstGeom>
          <a:noFill/>
          <a:ln w="317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314" y="487940"/>
            <a:ext cx="7538175" cy="2241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b="1"/>
              <a:t>Notable Projects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/>
              <a:t>St. </a:t>
            </a:r>
            <a:r>
              <a:rPr lang="en-US" sz="1600" err="1"/>
              <a:t>Vrain</a:t>
            </a:r>
            <a:r>
              <a:rPr lang="en-US" sz="1600"/>
              <a:t> Greenway - $750,000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/>
              <a:t>Fox Meadows Neighborhood Park - $2,307,800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/>
              <a:t>Dry Creek Community Park - $454,000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/>
              <a:t>Primary &amp; Secondary Greenway Connections - $940,000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/>
              <a:t>Park Infrastructure Rehab &amp; Replacement - $1,068,000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/>
              <a:t>Ute Creek Maintenance Facility - $1,500,000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/>
              <a:t>Golf Irrigation Rehab &amp; Replacement - $1,600,000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8BAA291-EB97-4C7A-899E-467DEFED95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7443606"/>
              </p:ext>
            </p:extLst>
          </p:nvPr>
        </p:nvGraphicFramePr>
        <p:xfrm>
          <a:off x="242084" y="2615455"/>
          <a:ext cx="6421474" cy="4205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EE072E7-2339-4D8E-8F2C-411BE77144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169102"/>
              </p:ext>
            </p:extLst>
          </p:nvPr>
        </p:nvGraphicFramePr>
        <p:xfrm>
          <a:off x="7166062" y="881490"/>
          <a:ext cx="4572000" cy="282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D26CE886-B1DC-46A3-945A-1BC2A3E89B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2958573"/>
              </p:ext>
            </p:extLst>
          </p:nvPr>
        </p:nvGraphicFramePr>
        <p:xfrm>
          <a:off x="7166062" y="3705341"/>
          <a:ext cx="4572000" cy="283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40283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02624-6859-44B7-8D4D-B5E17E74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+mj-lt"/>
              </a:rPr>
              <a:t>PRO010 Union Reservoir Recreation Improvements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D89EF8F-A350-300F-BAEF-6A3207431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99" y="1400446"/>
            <a:ext cx="6956715" cy="477682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52111-8684-4D7C-BD1E-EA1A3362F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Potential opportunity to pursue federal &amp; other grant funding for Union Expansion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13B12-1F65-42AA-AE9D-9DD09663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CD3F-EBF3-BD45-9FF4-85E5963A66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74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3643" y="0"/>
            <a:ext cx="5178357" cy="685800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94552" y="165314"/>
            <a:ext cx="6819091" cy="1852672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2023 CIP - LPC</a:t>
            </a:r>
          </a:p>
          <a:p>
            <a:pPr algn="l"/>
            <a:endParaRPr lang="en-US" sz="280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Darrell Hahn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153" y="2615685"/>
            <a:ext cx="4006744" cy="2666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153" y="597698"/>
            <a:ext cx="5040216" cy="1585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592" y="4659549"/>
            <a:ext cx="3333408" cy="219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5370" y="188123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2023-2027 Proposed CIP Expense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261" y="1664097"/>
            <a:ext cx="5043939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5-YR CIP - $</a:t>
            </a:r>
            <a:r>
              <a:rPr lang="en-US" sz="2000" b="1" dirty="0" smtClean="0"/>
              <a:t>239.45 M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Key Investment Areas 2023 - 2027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Transportation </a:t>
            </a:r>
            <a:r>
              <a:rPr lang="en-US" sz="2200" dirty="0" smtClean="0"/>
              <a:t>– 33.6%</a:t>
            </a:r>
            <a:endParaRPr lang="en-US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Parks, Rec and Open Space </a:t>
            </a:r>
            <a:r>
              <a:rPr lang="en-US" sz="2200" dirty="0" smtClean="0"/>
              <a:t>– 16.5%</a:t>
            </a:r>
            <a:endParaRPr lang="en-US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Electric </a:t>
            </a:r>
            <a:r>
              <a:rPr lang="en-US" sz="2200" dirty="0" smtClean="0"/>
              <a:t>– 14.1%</a:t>
            </a:r>
            <a:endParaRPr lang="en-US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Public Buildings – </a:t>
            </a:r>
            <a:r>
              <a:rPr lang="en-US" sz="2200" dirty="0" smtClean="0"/>
              <a:t>11.9%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847339"/>
            <a:ext cx="6872721" cy="515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09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163C05E-18C2-441B-9718-335E51079A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669303"/>
              </p:ext>
            </p:extLst>
          </p:nvPr>
        </p:nvGraphicFramePr>
        <p:xfrm>
          <a:off x="7177161" y="482600"/>
          <a:ext cx="4695163" cy="2848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84390" y="126932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2023 LPC CIP – $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8.4M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13.1%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of Total CIP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3855" y="1313234"/>
            <a:ext cx="24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70500" y="844791"/>
            <a:ext cx="6596488" cy="2229547"/>
          </a:xfrm>
          <a:prstGeom prst="rect">
            <a:avLst/>
          </a:prstGeom>
          <a:noFill/>
          <a:ln w="3175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>
              <a:spcBef>
                <a:spcPts val="400"/>
              </a:spcBef>
            </a:pPr>
            <a:r>
              <a:rPr lang="en-US" b="1" u="sng">
                <a:solidFill>
                  <a:schemeClr val="tx1"/>
                </a:solidFill>
              </a:rPr>
              <a:t>Notable Projects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Electric Grid Modernization - $375,000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Advanced Metering - $1,515,000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Electric System Capacity Increases - $1,693,515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noFill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8102387" y="1140919"/>
            <a:ext cx="640957" cy="401511"/>
          </a:xfrm>
          <a:prstGeom prst="wedgeRoundRectCallout">
            <a:avLst>
              <a:gd name="adj1" fmla="val 82279"/>
              <a:gd name="adj2" fmla="val 3924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AMI ramp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9FD2627-C8A2-4448-BB1F-B9AB6A00E7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4069404"/>
              </p:ext>
            </p:extLst>
          </p:nvPr>
        </p:nvGraphicFramePr>
        <p:xfrm>
          <a:off x="7177161" y="3755436"/>
          <a:ext cx="4928059" cy="2848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96B16E6-B0D9-4143-99DB-8055284EAE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7832958"/>
              </p:ext>
            </p:extLst>
          </p:nvPr>
        </p:nvGraphicFramePr>
        <p:xfrm>
          <a:off x="86780" y="2336800"/>
          <a:ext cx="6985295" cy="4394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74866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347" y="-49499"/>
            <a:ext cx="5273497" cy="695613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94552" y="165314"/>
            <a:ext cx="11818771" cy="567999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2023 CIP - </a:t>
            </a:r>
            <a:r>
              <a:rPr lang="en-US" sz="2800" err="1">
                <a:solidFill>
                  <a:schemeClr val="accent5">
                    <a:lumMod val="50000"/>
                  </a:schemeClr>
                </a:solidFill>
              </a:rPr>
              <a:t>NextLight</a:t>
            </a:r>
            <a:endParaRPr lang="en-US" sz="280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US" sz="280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US" sz="2800">
                <a:solidFill>
                  <a:schemeClr val="tx1">
                    <a:lumMod val="75000"/>
                  </a:schemeClr>
                </a:solidFill>
                <a:latin typeface="Nunito"/>
              </a:rPr>
              <a:t>Focus on the following - 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>
                <a:solidFill>
                  <a:schemeClr val="tx1">
                    <a:lumMod val="75000"/>
                  </a:schemeClr>
                </a:solidFill>
                <a:latin typeface="Nunito"/>
              </a:rPr>
              <a:t>Network expansion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Nunito"/>
              </a:rPr>
              <a:t>Keep up with service demands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Nunito"/>
              </a:rPr>
              <a:t>Begin buildout of Phase 8</a:t>
            </a:r>
            <a:endParaRPr lang="en-US" sz="1400">
              <a:solidFill>
                <a:schemeClr val="tx1">
                  <a:lumMod val="75000"/>
                </a:schemeClr>
              </a:solidFill>
              <a:latin typeface="Nunito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Nunito"/>
              </a:rPr>
              <a:t>Collocation and dark fiber leases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>
                <a:solidFill>
                  <a:schemeClr val="tx1">
                    <a:lumMod val="75000"/>
                  </a:schemeClr>
                </a:solidFill>
                <a:latin typeface="Nunito"/>
              </a:rPr>
              <a:t>Network resilience</a:t>
            </a:r>
            <a:endParaRPr lang="en-US" sz="5850">
              <a:solidFill>
                <a:schemeClr val="tx1">
                  <a:lumMod val="75000"/>
                </a:schemeClr>
              </a:solidFill>
              <a:latin typeface="Nunito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Nunito"/>
              </a:rPr>
              <a:t>Replace bad sections of aerial</a:t>
            </a:r>
            <a:endParaRPr lang="en-US" sz="600">
              <a:solidFill>
                <a:schemeClr val="tx1">
                  <a:lumMod val="75000"/>
                </a:schemeClr>
              </a:solidFill>
              <a:latin typeface="Nunito"/>
            </a:endParaRPr>
          </a:p>
          <a:p>
            <a:pPr marL="1371600" lvl="2" indent="-457200">
              <a:buFont typeface="Arial"/>
              <a:buChar char="•"/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Nunito"/>
              </a:rPr>
              <a:t>Aerial to underground conversions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Nunito"/>
              </a:rPr>
              <a:t>Rehab of City owned backbone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>
                <a:solidFill>
                  <a:schemeClr val="tx1">
                    <a:lumMod val="75000"/>
                  </a:schemeClr>
                </a:solidFill>
                <a:latin typeface="Nunito"/>
              </a:rPr>
              <a:t>Network evolution </a:t>
            </a:r>
            <a:endParaRPr lang="en-US" sz="5850">
              <a:solidFill>
                <a:schemeClr val="tx1">
                  <a:lumMod val="75000"/>
                </a:schemeClr>
              </a:solidFill>
              <a:latin typeface="Nunito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Nunito"/>
              </a:rPr>
              <a:t>Expansion to remaining phases for 10G</a:t>
            </a:r>
            <a:endParaRPr lang="en-US" sz="600">
              <a:solidFill>
                <a:schemeClr val="tx1">
                  <a:lumMod val="75000"/>
                </a:schemeClr>
              </a:solidFill>
              <a:latin typeface="Nunito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Nunito"/>
              </a:rPr>
              <a:t>Upgrade earlier phases</a:t>
            </a:r>
          </a:p>
          <a:p>
            <a:pPr marL="1371600" lvl="2" indent="-457200">
              <a:buFont typeface="Arial"/>
              <a:buChar char="•"/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Nunito"/>
              </a:rPr>
              <a:t>Recover "wasted" fibers</a:t>
            </a:r>
          </a:p>
          <a:p>
            <a:pPr algn="l"/>
            <a:endParaRPr lang="en-US" sz="28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347" y="1358285"/>
            <a:ext cx="5222653" cy="32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6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9F653F65-5C99-471A-A92E-2294142D70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19748"/>
              </p:ext>
            </p:extLst>
          </p:nvPr>
        </p:nvGraphicFramePr>
        <p:xfrm>
          <a:off x="6962220" y="3612556"/>
          <a:ext cx="5128180" cy="3245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886A270-49D6-4147-870B-61D47C5543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863997"/>
              </p:ext>
            </p:extLst>
          </p:nvPr>
        </p:nvGraphicFramePr>
        <p:xfrm>
          <a:off x="254909" y="2987964"/>
          <a:ext cx="6702956" cy="384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DB2EEE8-52CB-49E1-9CC4-A0B812410F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0722611"/>
              </p:ext>
            </p:extLst>
          </p:nvPr>
        </p:nvGraphicFramePr>
        <p:xfrm>
          <a:off x="7035799" y="546100"/>
          <a:ext cx="5054601" cy="307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94553" y="165314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2023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</a:rPr>
              <a:t>NextLight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 CIP – $3.7M,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5.8%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of Total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3855" y="1313234"/>
            <a:ext cx="243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32842" y="638787"/>
            <a:ext cx="6922426" cy="2751839"/>
          </a:xfrm>
          <a:prstGeom prst="rect">
            <a:avLst/>
          </a:prstGeom>
          <a:noFill/>
          <a:ln w="3175">
            <a:noFill/>
          </a:ln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327" y="951152"/>
            <a:ext cx="6516532" cy="843346"/>
          </a:xfrm>
          <a:prstGeom prst="rect">
            <a:avLst/>
          </a:prstGeom>
          <a:noFill/>
          <a:ln w="3175"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>
              <a:spcBef>
                <a:spcPts val="400"/>
              </a:spcBef>
            </a:pPr>
            <a:r>
              <a:rPr lang="en-US" sz="2000" b="1" u="sng">
                <a:solidFill>
                  <a:schemeClr val="tx1"/>
                </a:solidFill>
              </a:rPr>
              <a:t>Notable Projects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Backbone audit to recover fiber strands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Re-phasing areas to ensure coverage in future builds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Camera project in City parks and downtown corridor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Expansion to Phase 8 west of Longmont</a:t>
            </a:r>
          </a:p>
          <a:p>
            <a:pPr marL="285750" indent="-285750">
              <a:spcBef>
                <a:spcPts val="400"/>
              </a:spcBef>
              <a:buFont typeface="Arial,Sans-Serif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6 City Projects represent 6% of CIP budget</a:t>
            </a:r>
          </a:p>
          <a:p>
            <a:pPr>
              <a:spcBef>
                <a:spcPts val="400"/>
              </a:spcBef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62173" y="2085157"/>
            <a:ext cx="1001851" cy="481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2">
                    <a:lumMod val="75000"/>
                  </a:schemeClr>
                </a:solidFill>
              </a:rPr>
              <a:t>$900K SVVSD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554276" y="5008728"/>
            <a:ext cx="1346571" cy="639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2">
                    <a:lumMod val="75000"/>
                  </a:schemeClr>
                </a:solidFill>
              </a:rPr>
              <a:t>New builds and new installs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00327" y="5328611"/>
            <a:ext cx="1594953" cy="6642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2">
                    <a:lumMod val="75000"/>
                  </a:schemeClr>
                </a:solidFill>
              </a:rPr>
              <a:t>Estimate 3,100 new apt units to be constructed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9015" y="3988262"/>
            <a:ext cx="1594953" cy="6642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2">
                    <a:lumMod val="75000"/>
                  </a:schemeClr>
                </a:solidFill>
              </a:rPr>
              <a:t>Planning for installs to ~3,000 new customers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465310" y="1673767"/>
            <a:ext cx="0" cy="4093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61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46656" y="3505404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3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ExtraBold" panose="00000900000000000000" pitchFamily="2" charset="0"/>
                <a:ea typeface="+mj-ea"/>
                <a:cs typeface="Filson Soft Book"/>
              </a:rPr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111" y="1145721"/>
            <a:ext cx="2424691" cy="1918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82"/>
          <a:stretch/>
        </p:blipFill>
        <p:spPr>
          <a:xfrm>
            <a:off x="0" y="5034408"/>
            <a:ext cx="12192000" cy="18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7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CCC0B52-7330-4D41-A6FE-EC9BC33A4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676439"/>
              </p:ext>
            </p:extLst>
          </p:nvPr>
        </p:nvGraphicFramePr>
        <p:xfrm>
          <a:off x="1473976" y="2057399"/>
          <a:ext cx="8648700" cy="4677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5798326" y="6482687"/>
            <a:ext cx="4026090" cy="25241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5370" y="188123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2019-2027 CIP Trends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609" y="755825"/>
            <a:ext cx="113861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b="1" dirty="0"/>
              <a:t>CIP Overview</a:t>
            </a:r>
            <a:endParaRPr lang="en-US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CIP expense is variable year-to-year depending on investment projects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CIP spending trended up in 2022 due to one-time Transportation and Water expenses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2023 CIP is $</a:t>
            </a:r>
            <a:r>
              <a:rPr lang="en-US" dirty="0" smtClean="0"/>
              <a:t>175M, 75%, below </a:t>
            </a:r>
            <a:r>
              <a:rPr lang="en-US" dirty="0"/>
              <a:t>2022 Revised Budget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6339" y="6181791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</a:t>
            </a:r>
            <a:r>
              <a:rPr lang="en-US" dirty="0" smtClean="0"/>
              <a:t>239M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391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5370" y="188123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2019-2027 CIP Trend Detail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1192" y="6276233"/>
            <a:ext cx="9405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Notable 2019-2022 investments in Drainage, Electric, Parks, Sewer, Transportation,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75" y="959016"/>
            <a:ext cx="10768370" cy="5162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651" y="4171754"/>
            <a:ext cx="1249788" cy="7681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098" y="4330263"/>
            <a:ext cx="926672" cy="451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429" y="4153464"/>
            <a:ext cx="1005927" cy="627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760" y="4153464"/>
            <a:ext cx="944962" cy="5303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2713" y="3540290"/>
            <a:ext cx="938865" cy="591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1578" y="1546613"/>
            <a:ext cx="938865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5370" y="188123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2023-2027 Proposed CIP Expense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261" y="1664097"/>
            <a:ext cx="5043939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2023 </a:t>
            </a:r>
            <a:r>
              <a:rPr lang="en-US" sz="2000" b="1" dirty="0"/>
              <a:t>CIP - </a:t>
            </a:r>
            <a:r>
              <a:rPr lang="en-US" sz="2000" b="1" dirty="0" smtClean="0"/>
              <a:t>$63.99 M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Key Investment Areas 2023 - 2027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Transportation </a:t>
            </a:r>
            <a:r>
              <a:rPr lang="en-US" sz="2200" dirty="0" smtClean="0"/>
              <a:t>– 36.0%</a:t>
            </a:r>
            <a:endParaRPr lang="en-US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Parks, Rec and Open Space </a:t>
            </a:r>
            <a:r>
              <a:rPr lang="en-US" sz="2200" dirty="0" smtClean="0"/>
              <a:t>– 16.8%</a:t>
            </a:r>
            <a:endParaRPr lang="en-US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Electric </a:t>
            </a:r>
            <a:r>
              <a:rPr lang="en-US" sz="2200" dirty="0" smtClean="0"/>
              <a:t>– 13.1%</a:t>
            </a:r>
            <a:endParaRPr lang="en-US" sz="2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Public Buildings – </a:t>
            </a:r>
            <a:r>
              <a:rPr lang="en-US" sz="2200" dirty="0" smtClean="0"/>
              <a:t>11.0%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27" y="1002280"/>
            <a:ext cx="7004987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41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5370" y="188123"/>
            <a:ext cx="10972800" cy="659216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CIP by Investment Category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596" y="847339"/>
            <a:ext cx="4780702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Highest level of investment in improving existing infrastructure </a:t>
            </a:r>
            <a:r>
              <a:rPr lang="en-US" sz="2000" dirty="0" smtClean="0"/>
              <a:t>(39.6%)</a:t>
            </a:r>
            <a:endParaRPr lang="en-US" sz="2000" dirty="0"/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Categories vary by infrastructure category as demonstrated in the following slides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7596" y="5281598"/>
            <a:ext cx="11436392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u="sng">
                <a:ea typeface="Times New Roman" panose="02020603050405020304" pitchFamily="18" charset="0"/>
                <a:cs typeface="Times New Roman" panose="02020603050405020304" pitchFamily="18" charset="0"/>
              </a:rPr>
              <a:t>Category Definitions</a:t>
            </a:r>
          </a:p>
          <a:p>
            <a:r>
              <a:rPr lang="en-US" sz="1600"/>
              <a:t>Asset Management – renewal of infrastructure to maintain intended function</a:t>
            </a:r>
          </a:p>
          <a:p>
            <a:r>
              <a:rPr lang="en-US" sz="1600"/>
              <a:t>Improve Existing Infrastructure – enhancement, upgrade, or added functionality</a:t>
            </a:r>
          </a:p>
          <a:p>
            <a:r>
              <a:rPr lang="en-US" sz="1600"/>
              <a:t>New Infrastructure – Newly constructed infrastructure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567" y="517731"/>
            <a:ext cx="5950212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9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392" y="-49071"/>
            <a:ext cx="5273497" cy="695613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85621" y="2270479"/>
            <a:ext cx="6031150" cy="1158519"/>
          </a:xfrm>
          <a:prstGeom prst="rect">
            <a:avLst/>
          </a:prstGeom>
        </p:spPr>
        <p:txBody>
          <a:bodyPr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2023 Capital Improvement Program Details</a:t>
            </a:r>
          </a:p>
          <a:p>
            <a:endParaRPr lang="en-US" sz="280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61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A57CA240-8FF5-628A-71D8-D20C589CB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96"/>
          <a:stretch/>
        </p:blipFill>
        <p:spPr>
          <a:xfrm>
            <a:off x="4117520" y="13"/>
            <a:ext cx="8074480" cy="6857987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D5546-A254-406C-B408-2EB44B16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32" y="373784"/>
            <a:ext cx="6287926" cy="1316904"/>
          </a:xfrm>
        </p:spPr>
        <p:txBody>
          <a:bodyPr>
            <a:normAutofit/>
          </a:bodyPr>
          <a:lstStyle/>
          <a:p>
            <a:r>
              <a:rPr lang="en-US" sz="3700">
                <a:latin typeface="Nunito"/>
              </a:rPr>
              <a:t>Project Delivery Challenges</a:t>
            </a: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114B6-B83F-444F-8459-B2C99B875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468" y="1693556"/>
            <a:ext cx="5233123" cy="4483406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marL="456565" indent="-456565">
              <a:lnSpc>
                <a:spcPct val="90000"/>
              </a:lnSpc>
            </a:pPr>
            <a:r>
              <a:rPr lang="en-US" sz="2800">
                <a:ea typeface="+mn-lt"/>
                <a:cs typeface="+mn-lt"/>
              </a:rPr>
              <a:t>Higher Inflation</a:t>
            </a:r>
            <a:endParaRPr lang="en-US"/>
          </a:p>
          <a:p>
            <a:pPr marL="456565" indent="-456565">
              <a:lnSpc>
                <a:spcPct val="90000"/>
              </a:lnSpc>
            </a:pPr>
            <a:endParaRPr lang="en-US" sz="2800">
              <a:ea typeface="+mn-lt"/>
              <a:cs typeface="+mn-lt"/>
            </a:endParaRPr>
          </a:p>
          <a:p>
            <a:pPr marL="456565" indent="-456565">
              <a:lnSpc>
                <a:spcPct val="90000"/>
              </a:lnSpc>
            </a:pPr>
            <a:r>
              <a:rPr lang="en-US" sz="2800">
                <a:ea typeface="+mn-lt"/>
                <a:cs typeface="+mn-lt"/>
              </a:rPr>
              <a:t>Product Availability/Timelines</a:t>
            </a:r>
          </a:p>
          <a:p>
            <a:pPr marL="456565" indent="-456565">
              <a:lnSpc>
                <a:spcPct val="90000"/>
              </a:lnSpc>
            </a:pPr>
            <a:endParaRPr lang="en-US" sz="2800">
              <a:ea typeface="+mn-lt"/>
              <a:cs typeface="+mn-lt"/>
            </a:endParaRPr>
          </a:p>
          <a:p>
            <a:pPr marL="456565" indent="-456565">
              <a:lnSpc>
                <a:spcPct val="90000"/>
              </a:lnSpc>
            </a:pPr>
            <a:r>
              <a:rPr lang="en-US" sz="2800"/>
              <a:t>Staffing</a:t>
            </a:r>
          </a:p>
          <a:p>
            <a:pPr marL="456565" indent="-456565">
              <a:lnSpc>
                <a:spcPct val="90000"/>
              </a:lnSpc>
            </a:pPr>
            <a:endParaRPr lang="en-US" sz="2800"/>
          </a:p>
          <a:p>
            <a:pPr marL="456565" indent="-456565">
              <a:lnSpc>
                <a:spcPct val="90000"/>
              </a:lnSpc>
            </a:pPr>
            <a:r>
              <a:rPr lang="en-US" sz="2800"/>
              <a:t>Regulatory Environment</a:t>
            </a:r>
          </a:p>
          <a:p>
            <a:pPr marL="456565" indent="-456565">
              <a:lnSpc>
                <a:spcPct val="90000"/>
              </a:lnSpc>
            </a:pPr>
            <a:endParaRPr lang="en-US" sz="500"/>
          </a:p>
        </p:txBody>
      </p:sp>
    </p:spTree>
    <p:extLst>
      <p:ext uri="{BB962C8B-B14F-4D97-AF65-F5344CB8AC3E}">
        <p14:creationId xmlns:p14="http://schemas.microsoft.com/office/powerpoint/2010/main" val="3086525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559" y="-17321"/>
            <a:ext cx="6903330" cy="692438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96612" y="415848"/>
            <a:ext cx="4502632" cy="669268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2023 CIP</a:t>
            </a:r>
          </a:p>
          <a:p>
            <a:pPr algn="l"/>
            <a:endParaRPr lang="en-US" sz="280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Transportation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Water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Sewer/Wastewater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Drainage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Public Buildings</a:t>
            </a:r>
          </a:p>
          <a:p>
            <a:pPr algn="l"/>
            <a:endParaRPr lang="en-US" sz="280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endParaRPr lang="en-US" sz="2800">
              <a:solidFill>
                <a:schemeClr val="accent5">
                  <a:lumMod val="50000"/>
                </a:schemeClr>
              </a:solidFill>
            </a:endParaRPr>
          </a:p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</a:rPr>
              <a:t>Jim Angstadt 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449" y="4582042"/>
            <a:ext cx="3927292" cy="227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31" y="4583476"/>
            <a:ext cx="2872898" cy="2279026"/>
          </a:xfrm>
          <a:prstGeom prst="rect">
            <a:avLst/>
          </a:prstGeom>
        </p:spPr>
      </p:pic>
      <p:pic>
        <p:nvPicPr>
          <p:cNvPr id="3" name="Picture 3" descr="puppy.jpg">
            <a:extLst>
              <a:ext uri="{FF2B5EF4-FFF2-40B4-BE49-F238E27FC236}">
                <a16:creationId xmlns:a16="http://schemas.microsoft.com/office/drawing/2014/main" id="{FACB7B3B-C448-C8C5-DA74-1038464E3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386" r="17101" b="11583"/>
          <a:stretch/>
        </p:blipFill>
        <p:spPr>
          <a:xfrm rot="5400000">
            <a:off x="2483908" y="3988858"/>
            <a:ext cx="3053267" cy="2446634"/>
          </a:xfrm>
          <a:prstGeom prst="rect">
            <a:avLst/>
          </a:prstGeom>
        </p:spPr>
      </p:pic>
      <p:pic>
        <p:nvPicPr>
          <p:cNvPr id="4" name="Picture 4" descr="NF.jpg">
            <a:extLst>
              <a:ext uri="{FF2B5EF4-FFF2-40B4-BE49-F238E27FC236}">
                <a16:creationId xmlns:a16="http://schemas.microsoft.com/office/drawing/2014/main" id="{44D3B6E4-7903-5D98-03ED-B4C3870C5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2317" y="3763"/>
            <a:ext cx="3346450" cy="2680640"/>
          </a:xfrm>
          <a:prstGeom prst="rect">
            <a:avLst/>
          </a:prstGeom>
        </p:spPr>
      </p:pic>
      <p:pic>
        <p:nvPicPr>
          <p:cNvPr id="5" name="Picture 5" descr="StormPipe.jpg">
            <a:extLst>
              <a:ext uri="{FF2B5EF4-FFF2-40B4-BE49-F238E27FC236}">
                <a16:creationId xmlns:a16="http://schemas.microsoft.com/office/drawing/2014/main" id="{31C9960E-5342-40AD-FEAC-28652E259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7233" y="-8960"/>
            <a:ext cx="3420534" cy="2706085"/>
          </a:xfrm>
          <a:prstGeom prst="rect">
            <a:avLst/>
          </a:prstGeom>
        </p:spPr>
      </p:pic>
      <p:pic>
        <p:nvPicPr>
          <p:cNvPr id="7" name="Picture 11" descr="Intersection1.jpg">
            <a:extLst>
              <a:ext uri="{FF2B5EF4-FFF2-40B4-BE49-F238E27FC236}">
                <a16:creationId xmlns:a16="http://schemas.microsoft.com/office/drawing/2014/main" id="{F0F9AABC-C65D-7B65-10F2-1A50702AC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66" t="5128" r="1674" b="7051"/>
          <a:stretch/>
        </p:blipFill>
        <p:spPr>
          <a:xfrm>
            <a:off x="6354234" y="2779663"/>
            <a:ext cx="5018538" cy="168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732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ity of Longmont Branding">
      <a:dk1>
        <a:srgbClr val="4D4D4D"/>
      </a:dk1>
      <a:lt1>
        <a:sysClr val="window" lastClr="FFFFFF"/>
      </a:lt1>
      <a:dk2>
        <a:srgbClr val="44546A"/>
      </a:dk2>
      <a:lt2>
        <a:srgbClr val="E7E6E6"/>
      </a:lt2>
      <a:accent1>
        <a:srgbClr val="003057"/>
      </a:accent1>
      <a:accent2>
        <a:srgbClr val="326295"/>
      </a:accent2>
      <a:accent3>
        <a:srgbClr val="6787B7"/>
      </a:accent3>
      <a:accent4>
        <a:srgbClr val="C05131"/>
      </a:accent4>
      <a:accent5>
        <a:srgbClr val="FF9D6E"/>
      </a:accent5>
      <a:accent6>
        <a:srgbClr val="EFBE7D"/>
      </a:accent6>
      <a:hlink>
        <a:srgbClr val="326295"/>
      </a:hlink>
      <a:folHlink>
        <a:srgbClr val="C05131"/>
      </a:folHlink>
    </a:clrScheme>
    <a:fontScheme name="Nunito">
      <a:majorFont>
        <a:latin typeface="Nunito ExtraBold"/>
        <a:ea typeface=""/>
        <a:cs typeface=""/>
      </a:majorFont>
      <a:minorFont>
        <a:latin typeface="Nuni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15C8B72862B644BD135A105A9C4B4A" ma:contentTypeVersion="11" ma:contentTypeDescription="Create a new document." ma:contentTypeScope="" ma:versionID="34ce36f599f52d1c316b2e4f21582ca2">
  <xsd:schema xmlns:xsd="http://www.w3.org/2001/XMLSchema" xmlns:xs="http://www.w3.org/2001/XMLSchema" xmlns:p="http://schemas.microsoft.com/office/2006/metadata/properties" xmlns:ns3="23ee7af7-5799-42c3-94ed-de7180c0c21f" xmlns:ns4="76f52af7-5288-4fe6-baf2-13496e774478" targetNamespace="http://schemas.microsoft.com/office/2006/metadata/properties" ma:root="true" ma:fieldsID="45855ef734d463ebd36ec7a6e38bae5c" ns3:_="" ns4:_="">
    <xsd:import namespace="23ee7af7-5799-42c3-94ed-de7180c0c21f"/>
    <xsd:import namespace="76f52af7-5288-4fe6-baf2-13496e77447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e7af7-5799-42c3-94ed-de7180c0c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f52af7-5288-4fe6-baf2-13496e77447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B8E91D-5A25-439D-99CE-41B5AC52B992}">
  <ds:schemaRefs>
    <ds:schemaRef ds:uri="http://purl.org/dc/terms/"/>
    <ds:schemaRef ds:uri="http://schemas.microsoft.com/office/2006/documentManagement/types"/>
    <ds:schemaRef ds:uri="23ee7af7-5799-42c3-94ed-de7180c0c21f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6f52af7-5288-4fe6-baf2-13496e774478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AF34BC8-03D3-4473-93D7-109929A3FB0A}">
  <ds:schemaRefs>
    <ds:schemaRef ds:uri="23ee7af7-5799-42c3-94ed-de7180c0c21f"/>
    <ds:schemaRef ds:uri="76f52af7-5288-4fe6-baf2-13496e7744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0CD960D-007C-4D39-9F6D-0730401FF2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1113</Words>
  <Application>Microsoft Office PowerPoint</Application>
  <PresentationFormat>Widescreen</PresentationFormat>
  <Paragraphs>202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Arial,Sans-Serif</vt:lpstr>
      <vt:lpstr>Calibri</vt:lpstr>
      <vt:lpstr>Filson Soft Bold</vt:lpstr>
      <vt:lpstr>Filson Soft Book</vt:lpstr>
      <vt:lpstr>Nunito</vt:lpstr>
      <vt:lpstr>Nunito ExtraBold</vt:lpstr>
      <vt:lpstr>Times New Roman</vt:lpstr>
      <vt:lpstr>Wingdings</vt:lpstr>
      <vt:lpstr>1_Office Theme</vt:lpstr>
      <vt:lpstr> Proposed 2023-2027 Capital Improvement Program (CIP)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Delivery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PRO010 Union Reservoir Recreation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Longmont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Marijke Unger</dc:creator>
  <cp:lastModifiedBy>Teresa Molloy</cp:lastModifiedBy>
  <cp:revision>9</cp:revision>
  <dcterms:created xsi:type="dcterms:W3CDTF">2019-02-07T01:02:03Z</dcterms:created>
  <dcterms:modified xsi:type="dcterms:W3CDTF">2022-08-30T17:49:29Z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0x0101008B15C8B72862B644BD135A105A9C4B4A</vt:lpwstr>
  </property>
</Properties>
</file>