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12" r:id="rId13"/>
    <p:sldId id="311" r:id="rId14"/>
    <p:sldId id="314" r:id="rId15"/>
    <p:sldId id="315" r:id="rId16"/>
    <p:sldId id="316" r:id="rId17"/>
    <p:sldId id="319" r:id="rId18"/>
    <p:sldId id="326" r:id="rId19"/>
    <p:sldId id="327" r:id="rId20"/>
    <p:sldId id="324" r:id="rId21"/>
    <p:sldId id="323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en Roney" initials="KR" lastIdx="1" clrIdx="0">
    <p:extLst>
      <p:ext uri="{19B8F6BF-5375-455C-9EA6-DF929625EA0E}">
        <p15:presenceInfo xmlns:p15="http://schemas.microsoft.com/office/powerpoint/2012/main" userId="S::karen.roney@longmontcolorado.gov::e974d853-9934-416a-9581-d01846fe17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31"/>
    <a:srgbClr val="326295"/>
    <a:srgbClr val="003057"/>
    <a:srgbClr val="FF9D6E"/>
    <a:srgbClr val="6787B7"/>
    <a:srgbClr val="404545"/>
    <a:srgbClr val="005B82"/>
    <a:srgbClr val="65CFE9"/>
    <a:srgbClr val="69BE28"/>
    <a:srgbClr val="006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8" autoAdjust="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5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57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ke Unger" userId="S::marijke.unger@longmontcolorado.gov::a5c26e8e-a29f-47a4-ab9f-cbb618387562" providerId="AD" clId="Web-{DC7DE228-CC7D-4E02-B37B-1C5EC7F21D24}"/>
    <pc:docChg chg="modSld">
      <pc:chgData name="Marijke Unger" userId="S::marijke.unger@longmontcolorado.gov::a5c26e8e-a29f-47a4-ab9f-cbb618387562" providerId="AD" clId="Web-{DC7DE228-CC7D-4E02-B37B-1C5EC7F21D24}" dt="2019-09-05T00:29:18.886" v="5" actId="20577"/>
      <pc:docMkLst>
        <pc:docMk/>
      </pc:docMkLst>
      <pc:sldChg chg="modSp">
        <pc:chgData name="Marijke Unger" userId="S::marijke.unger@longmontcolorado.gov::a5c26e8e-a29f-47a4-ab9f-cbb618387562" providerId="AD" clId="Web-{DC7DE228-CC7D-4E02-B37B-1C5EC7F21D24}" dt="2019-09-05T00:29:18.871" v="4" actId="20577"/>
        <pc:sldMkLst>
          <pc:docMk/>
          <pc:sldMk cId="13999862" sldId="257"/>
        </pc:sldMkLst>
        <pc:spChg chg="mod">
          <ac:chgData name="Marijke Unger" userId="S::marijke.unger@longmontcolorado.gov::a5c26e8e-a29f-47a4-ab9f-cbb618387562" providerId="AD" clId="Web-{DC7DE228-CC7D-4E02-B37B-1C5EC7F21D24}" dt="2019-09-05T00:29:18.871" v="4" actId="20577"/>
          <ac:spMkLst>
            <pc:docMk/>
            <pc:sldMk cId="13999862" sldId="257"/>
            <ac:spMk id="3" creationId="{00000000-0000-0000-0000-000000000000}"/>
          </ac:spMkLst>
        </pc:spChg>
      </pc:sldChg>
    </pc:docChg>
  </pc:docChgLst>
  <pc:docChgLst>
    <pc:chgData name="Teresa Tate" userId="S::teresa.tate@longmontcolorado.gov::7cddadb2-2300-4fad-876d-7d5f7aee401b" providerId="AD" clId="Web-{5661B901-1F85-458D-A66E-7AB2DCB732DE}"/>
    <pc:docChg chg="addSld delSld modSld">
      <pc:chgData name="Teresa Tate" userId="S::teresa.tate@longmontcolorado.gov::7cddadb2-2300-4fad-876d-7d5f7aee401b" providerId="AD" clId="Web-{5661B901-1F85-458D-A66E-7AB2DCB732DE}" dt="2019-09-09T14:10:59.240" v="276" actId="20577"/>
      <pc:docMkLst>
        <pc:docMk/>
      </pc:docMkLst>
      <pc:sldChg chg="modSp">
        <pc:chgData name="Teresa Tate" userId="S::teresa.tate@longmontcolorado.gov::7cddadb2-2300-4fad-876d-7d5f7aee401b" providerId="AD" clId="Web-{5661B901-1F85-458D-A66E-7AB2DCB732DE}" dt="2019-09-09T14:02:01.858" v="125" actId="20577"/>
        <pc:sldMkLst>
          <pc:docMk/>
          <pc:sldMk cId="2338712205" sldId="258"/>
        </pc:sldMkLst>
        <pc:spChg chg="mod">
          <ac:chgData name="Teresa Tate" userId="S::teresa.tate@longmontcolorado.gov::7cddadb2-2300-4fad-876d-7d5f7aee401b" providerId="AD" clId="Web-{5661B901-1F85-458D-A66E-7AB2DCB732DE}" dt="2019-09-09T14:02:01.858" v="125" actId="20577"/>
          <ac:spMkLst>
            <pc:docMk/>
            <pc:sldMk cId="2338712205" sldId="258"/>
            <ac:spMk id="7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49:31.333" v="39" actId="14100"/>
        <pc:sldMkLst>
          <pc:docMk/>
          <pc:sldMk cId="1766705631" sldId="267"/>
        </pc:sldMkLst>
        <pc:spChg chg="mod">
          <ac:chgData name="Teresa Tate" userId="S::teresa.tate@longmontcolorado.gov::7cddadb2-2300-4fad-876d-7d5f7aee401b" providerId="AD" clId="Web-{5661B901-1F85-458D-A66E-7AB2DCB732DE}" dt="2019-09-09T13:49:31.333" v="39" actId="14100"/>
          <ac:spMkLst>
            <pc:docMk/>
            <pc:sldMk cId="1766705631" sldId="267"/>
            <ac:spMk id="2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10:59.240" v="275" actId="20577"/>
        <pc:sldMkLst>
          <pc:docMk/>
          <pc:sldMk cId="1677863918" sldId="268"/>
        </pc:sldMkLst>
        <pc:spChg chg="mod">
          <ac:chgData name="Teresa Tate" userId="S::teresa.tate@longmontcolorado.gov::7cddadb2-2300-4fad-876d-7d5f7aee401b" providerId="AD" clId="Web-{5661B901-1F85-458D-A66E-7AB2DCB732DE}" dt="2019-09-09T14:10:59.240" v="275" actId="20577"/>
          <ac:spMkLst>
            <pc:docMk/>
            <pc:sldMk cId="1677863918" sldId="268"/>
            <ac:spMk id="3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4:00:35.763" v="120" actId="14100"/>
          <ac:spMkLst>
            <pc:docMk/>
            <pc:sldMk cId="1677863918" sldId="268"/>
            <ac:spMk id="6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3:55:17.056" v="89" actId="1076"/>
          <ac:spMkLst>
            <pc:docMk/>
            <pc:sldMk cId="1677863918" sldId="268"/>
            <ac:spMk id="7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35:02.400" v="2" actId="20577"/>
        <pc:sldMkLst>
          <pc:docMk/>
          <pc:sldMk cId="1087836892" sldId="269"/>
        </pc:sldMkLst>
        <pc:spChg chg="mod">
          <ac:chgData name="Teresa Tate" userId="S::teresa.tate@longmontcolorado.gov::7cddadb2-2300-4fad-876d-7d5f7aee401b" providerId="AD" clId="Web-{5661B901-1F85-458D-A66E-7AB2DCB732DE}" dt="2019-09-09T13:35:02.400" v="2" actId="20577"/>
          <ac:spMkLst>
            <pc:docMk/>
            <pc:sldMk cId="1087836892" sldId="269"/>
            <ac:spMk id="3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07:50.378" v="233" actId="20577"/>
        <pc:sldMkLst>
          <pc:docMk/>
          <pc:sldMk cId="204910600" sldId="272"/>
        </pc:sldMkLst>
        <pc:spChg chg="mod">
          <ac:chgData name="Teresa Tate" userId="S::teresa.tate@longmontcolorado.gov::7cddadb2-2300-4fad-876d-7d5f7aee401b" providerId="AD" clId="Web-{5661B901-1F85-458D-A66E-7AB2DCB732DE}" dt="2019-09-09T14:04:25.922" v="129" actId="14100"/>
          <ac:spMkLst>
            <pc:docMk/>
            <pc:sldMk cId="204910600" sldId="272"/>
            <ac:spMk id="3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4:07:50.378" v="233" actId="20577"/>
          <ac:spMkLst>
            <pc:docMk/>
            <pc:sldMk cId="204910600" sldId="272"/>
            <ac:spMk id="6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02:53.421" v="127" actId="14100"/>
        <pc:sldMkLst>
          <pc:docMk/>
          <pc:sldMk cId="3422298682" sldId="275"/>
        </pc:sldMkLst>
        <pc:spChg chg="mod">
          <ac:chgData name="Teresa Tate" userId="S::teresa.tate@longmontcolorado.gov::7cddadb2-2300-4fad-876d-7d5f7aee401b" providerId="AD" clId="Web-{5661B901-1F85-458D-A66E-7AB2DCB732DE}" dt="2019-09-09T14:02:53.421" v="127" actId="14100"/>
          <ac:spMkLst>
            <pc:docMk/>
            <pc:sldMk cId="3422298682" sldId="275"/>
            <ac:spMk id="3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34:46.509" v="1" actId="20577"/>
        <pc:sldMkLst>
          <pc:docMk/>
          <pc:sldMk cId="3200838744" sldId="277"/>
        </pc:sldMkLst>
        <pc:spChg chg="mod">
          <ac:chgData name="Teresa Tate" userId="S::teresa.tate@longmontcolorado.gov::7cddadb2-2300-4fad-876d-7d5f7aee401b" providerId="AD" clId="Web-{5661B901-1F85-458D-A66E-7AB2DCB732DE}" dt="2019-09-09T13:34:46.509" v="1" actId="20577"/>
          <ac:spMkLst>
            <pc:docMk/>
            <pc:sldMk cId="3200838744" sldId="277"/>
            <ac:spMk id="3" creationId="{00000000-0000-0000-0000-000000000000}"/>
          </ac:spMkLst>
        </pc:spChg>
      </pc:sldChg>
      <pc:sldChg chg="new del">
        <pc:chgData name="Teresa Tate" userId="S::teresa.tate@longmontcolorado.gov::7cddadb2-2300-4fad-876d-7d5f7aee401b" providerId="AD" clId="Web-{5661B901-1F85-458D-A66E-7AB2DCB732DE}" dt="2019-09-09T14:08:52.754" v="236"/>
        <pc:sldMkLst>
          <pc:docMk/>
          <pc:sldMk cId="2147006859" sldId="279"/>
        </pc:sldMkLst>
      </pc:sldChg>
    </pc:docChg>
  </pc:docChgLst>
  <pc:docChgLst>
    <pc:chgData name="Karen Roney" userId="S::karen.roney@longmontcolorado.gov::e974d853-9934-416a-9581-d01846fe1718" providerId="AD" clId="Web-{F26F5BCF-407F-4E01-963E-E9C2917246B7}"/>
    <pc:docChg chg="">
      <pc:chgData name="Karen Roney" userId="S::karen.roney@longmontcolorado.gov::e974d853-9934-416a-9581-d01846fe1718" providerId="AD" clId="Web-{F26F5BCF-407F-4E01-963E-E9C2917246B7}" dt="2019-08-31T23:48:11.103" v="0"/>
      <pc:docMkLst>
        <pc:docMk/>
      </pc:docMkLst>
      <pc:sldChg chg="addCm">
        <pc:chgData name="Karen Roney" userId="S::karen.roney@longmontcolorado.gov::e974d853-9934-416a-9581-d01846fe1718" providerId="AD" clId="Web-{F26F5BCF-407F-4E01-963E-E9C2917246B7}" dt="2019-08-31T23:48:11.103" v="0"/>
        <pc:sldMkLst>
          <pc:docMk/>
          <pc:sldMk cId="2139808413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20592-A921-CD43-97AB-A3DC4ADC3342}" type="datetime1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42747-B43D-BA45-A6C4-CD23D0358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27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B1D90-ECBF-4C48-BFA1-4722882C8327}" type="datetime1">
              <a:rPr lang="en-US" smtClean="0"/>
              <a:t>9/6/2022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DC75C-4099-B745-95AF-BE3F3ECFF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6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DC75C-4099-B745-95AF-BE3F3ECFF2B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56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DC75C-4099-B745-95AF-BE3F3ECFF2B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0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CITY OF LONGMONT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 44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64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608" y="281184"/>
            <a:ext cx="8398192" cy="599083"/>
          </a:xfrm>
        </p:spPr>
        <p:txBody>
          <a:bodyPr anchor="b">
            <a:normAutofit/>
          </a:bodyPr>
          <a:lstStyle>
            <a:lvl1pPr algn="l">
              <a:defRPr sz="2800" b="1" baseline="0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24200" y="1018380"/>
            <a:ext cx="6054408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88608" y="1018381"/>
            <a:ext cx="2485072" cy="3401219"/>
          </a:xfrm>
          <a:solidFill>
            <a:schemeClr val="accent1"/>
          </a:solidFill>
        </p:spPr>
        <p:txBody>
          <a:bodyPr lIns="457200" tIns="457200" rIns="457200" bIns="457200" anchor="ctr"/>
          <a:lstStyle>
            <a:lvl1pPr marL="0" indent="0">
              <a:lnSpc>
                <a:spcPct val="150000"/>
              </a:lnSpc>
              <a:buNone/>
              <a:defRPr sz="1400" baseline="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This is where you put your caption for your picture. Make sure your picture goes all the way to the edge of the slide.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3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 - GALLERY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3265714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6074229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62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CITY OF LONGMONT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 44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4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CITY OF LONGMONT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 44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70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8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l="31268" r="17812"/>
          <a:stretch/>
        </p:blipFill>
        <p:spPr>
          <a:xfrm>
            <a:off x="-20320" y="1109578"/>
            <a:ext cx="9164320" cy="286084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767840"/>
            <a:ext cx="9144000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959769"/>
            <a:ext cx="7772400" cy="1021556"/>
          </a:xfrm>
        </p:spPr>
        <p:txBody>
          <a:bodyPr anchor="ctr"/>
          <a:lstStyle>
            <a:lvl1pPr algn="ctr">
              <a:defRPr sz="4000" b="0" cap="all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392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9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72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67981"/>
            <a:ext cx="8229600" cy="85725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488" y="0"/>
            <a:ext cx="3151024" cy="1067981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199" y="2016125"/>
            <a:ext cx="4562669" cy="258445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084763" y="2016125"/>
            <a:ext cx="3602037" cy="258445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2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="1" baseline="0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8" t="-18104" r="5845" b="-9810"/>
          <a:stretch/>
        </p:blipFill>
        <p:spPr>
          <a:xfrm>
            <a:off x="-60960" y="955040"/>
            <a:ext cx="920496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263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93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8229599" cy="1044178"/>
          </a:xfrm>
          <a:noFill/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accent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8965"/>
            <a:ext cx="5111750" cy="3345658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248965"/>
            <a:ext cx="3008313" cy="3345658"/>
          </a:xfrm>
          <a:solidFill>
            <a:schemeClr val="accent2"/>
          </a:solidFill>
        </p:spPr>
        <p:txBody>
          <a:bodyPr lIns="457200" tIns="457200" rIns="457200" bIns="457200" anchor="ctr" anchorCtr="0">
            <a:normAutofit/>
          </a:bodyPr>
          <a:lstStyle>
            <a:lvl1pPr marL="0" indent="0">
              <a:lnSpc>
                <a:spcPct val="150000"/>
              </a:lnSpc>
              <a:buFont typeface="Wingdings" panose="05000000000000000000" pitchFamily="2" charset="2"/>
              <a:buNone/>
              <a:defRPr sz="1600" baseline="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This is where you give your chart, etc. a caption or explanation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CITY OF LONGMONT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of 44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5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0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946071"/>
            <a:ext cx="9144000" cy="1197428"/>
          </a:xfrm>
          <a:prstGeom prst="rect">
            <a:avLst/>
          </a:prstGeom>
          <a:solidFill>
            <a:srgbClr val="C05131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992" y="1035038"/>
            <a:ext cx="7772400" cy="1102519"/>
          </a:xfrm>
        </p:spPr>
        <p:txBody>
          <a:bodyPr>
            <a:normAutofit/>
          </a:bodyPr>
          <a:lstStyle/>
          <a:p>
            <a:pPr algn="l"/>
            <a:r>
              <a:rPr lang="en-US" sz="4000" spc="400" dirty="0" smtClean="0">
                <a:solidFill>
                  <a:schemeClr val="bg1"/>
                </a:solidFill>
                <a:latin typeface="Nunito ExtraBold" panose="00000900000000000000" pitchFamily="2" charset="0"/>
                <a:cs typeface="Filson Soft Bold"/>
              </a:rPr>
              <a:t>2023 PROPOSED BUDGET</a:t>
            </a:r>
            <a:endParaRPr lang="en-US" sz="4000" spc="400" dirty="0">
              <a:solidFill>
                <a:schemeClr val="bg1"/>
              </a:solidFill>
              <a:latin typeface="Nunito ExtraBold" panose="00000900000000000000" pitchFamily="2" charset="0"/>
              <a:cs typeface="Filson Soft Bold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28133" y="4356740"/>
            <a:ext cx="4910667" cy="279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schemeClr val="bg1"/>
                </a:solidFill>
                <a:latin typeface="Nunito" panose="00000500000000000000" pitchFamily="2" charset="0"/>
                <a:cs typeface="Filson Soft Bold"/>
              </a:rPr>
              <a:t>SEPTEMBER </a:t>
            </a:r>
            <a:r>
              <a:rPr lang="en-US" sz="1400" dirty="0">
                <a:solidFill>
                  <a:schemeClr val="bg1"/>
                </a:solidFill>
                <a:latin typeface="Nunito" panose="00000500000000000000" pitchFamily="2" charset="0"/>
                <a:cs typeface="Filson Soft Bold"/>
              </a:rPr>
              <a:t>6</a:t>
            </a:r>
            <a:r>
              <a:rPr lang="en-US" sz="1400" dirty="0" smtClean="0">
                <a:solidFill>
                  <a:schemeClr val="bg1"/>
                </a:solidFill>
                <a:latin typeface="Nunito" panose="00000500000000000000" pitchFamily="2" charset="0"/>
                <a:cs typeface="Filson Soft Bold"/>
              </a:rPr>
              <a:t>, 2022</a:t>
            </a:r>
            <a:endParaRPr lang="en-US" sz="1400" dirty="0">
              <a:solidFill>
                <a:schemeClr val="bg1"/>
              </a:solidFill>
              <a:latin typeface="Nunito" panose="00000500000000000000" pitchFamily="2" charset="0"/>
              <a:cs typeface="Filson Soft Bold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12832" r="20263" b="51818"/>
          <a:stretch/>
        </p:blipFill>
        <p:spPr>
          <a:xfrm>
            <a:off x="0" y="2894151"/>
            <a:ext cx="9143999" cy="1046746"/>
          </a:xfrm>
          <a:prstGeom prst="rect">
            <a:avLst/>
          </a:prstGeom>
        </p:spPr>
      </p:pic>
      <p:pic>
        <p:nvPicPr>
          <p:cNvPr id="10" name="Picture 9" descr="LON-Logo-whitecircle_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533" y="303469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/>
              <a:t>General </a:t>
            </a:r>
            <a:r>
              <a:rPr lang="en-US" altLang="en-US" cap="all" dirty="0" smtClean="0"/>
              <a:t>Employees’ Retirement </a:t>
            </a:r>
            <a:r>
              <a:rPr lang="en-US" altLang="en-US" cap="all" dirty="0"/>
              <a:t>Plan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10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The GERP plan had a history of being fully funded through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2008.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Benefit increases are not built into the plan and cannot occur under TABOR unless the plan is fully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funded.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The plan is to move more aggressively to full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funding.</a:t>
            </a:r>
            <a:endParaRPr lang="en-US" altLang="en-US" sz="3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/>
              <a:t>General </a:t>
            </a:r>
            <a:r>
              <a:rPr lang="en-US" altLang="en-US" cap="all" dirty="0" smtClean="0"/>
              <a:t>Employees’ Retirement </a:t>
            </a:r>
            <a:r>
              <a:rPr lang="en-US" altLang="en-US" cap="all" dirty="0"/>
              <a:t>Plan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11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39447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In 2016, the GERP Board proposed a change to the funding policy to amortize the unfunded liability over a closed 30-year period with subsequent gains/losses amortized over closed 20-year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period.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Although this approach moves toward full funding it is still over a significant period of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time.</a:t>
            </a:r>
            <a:endParaRPr lang="en-US" altLang="en-US" sz="3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7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/>
              <a:t>General </a:t>
            </a:r>
            <a:r>
              <a:rPr lang="en-US" altLang="en-US" cap="all" dirty="0" smtClean="0"/>
              <a:t>Employees’ Retirement </a:t>
            </a:r>
            <a:r>
              <a:rPr lang="en-US" altLang="en-US" cap="all" dirty="0"/>
              <a:t>Plan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12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199" y="993058"/>
            <a:ext cx="8307659" cy="369988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Funding policy amortizes the unfunded liability over 24 years from January 1, 2021.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Gains and losses are smoothed and recognized over five years.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In 2022, GERP reached an unfunded liability of $30.6 million and 86.3% funding versus an unfunded liability of $37.2 million in 2021 and 82.7% funding.</a:t>
            </a:r>
            <a:endParaRPr lang="en-US" altLang="en-US" sz="29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89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/>
              <a:t>General </a:t>
            </a:r>
            <a:r>
              <a:rPr lang="en-US" altLang="en-US" cap="all" dirty="0" smtClean="0"/>
              <a:t>Employees’ Retirement </a:t>
            </a:r>
            <a:r>
              <a:rPr lang="en-US" altLang="en-US" cap="all" dirty="0"/>
              <a:t>Plan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13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962497"/>
            <a:ext cx="8116529" cy="339447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Contribution requirement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decreased </a:t>
            </a:r>
            <a:r>
              <a:rPr lang="en-US" altLang="en-US" sz="2900" b="0" dirty="0">
                <a:latin typeface="Calibri" panose="020F0502020204030204" pitchFamily="34" charset="0"/>
              </a:rPr>
              <a:t>from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15.85% </a:t>
            </a:r>
            <a:r>
              <a:rPr lang="en-US" altLang="en-US" sz="2900" b="0" dirty="0">
                <a:latin typeface="Calibri" panose="020F0502020204030204" pitchFamily="34" charset="0"/>
              </a:rPr>
              <a:t>to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14.86% </a:t>
            </a:r>
            <a:r>
              <a:rPr lang="en-US" altLang="en-US" sz="2900" b="0" dirty="0">
                <a:latin typeface="Calibri" panose="020F0502020204030204" pitchFamily="34" charset="0"/>
              </a:rPr>
              <a:t>of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compensation.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Proposed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2023 </a:t>
            </a:r>
            <a:r>
              <a:rPr lang="en-US" altLang="en-US" sz="2900" b="0" dirty="0">
                <a:latin typeface="Calibri" panose="020F0502020204030204" pitchFamily="34" charset="0"/>
              </a:rPr>
              <a:t>budget includes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no change </a:t>
            </a:r>
            <a:r>
              <a:rPr lang="en-US" altLang="en-US" sz="2900" b="0" dirty="0">
                <a:latin typeface="Calibri" panose="020F0502020204030204" pitchFamily="34" charset="0"/>
              </a:rPr>
              <a:t>in the city contribution requirement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of 9.0%. 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Employee contribution requirement to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remain as 6.6%  for </a:t>
            </a:r>
            <a:r>
              <a:rPr lang="en-US" altLang="en-US" sz="2900" b="0" dirty="0">
                <a:latin typeface="Calibri" panose="020F0502020204030204" pitchFamily="34" charset="0"/>
              </a:rPr>
              <a:t>Tier 1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employees and 5.6% for Tier </a:t>
            </a:r>
            <a:r>
              <a:rPr lang="en-US" altLang="en-US" sz="2900" b="0" dirty="0">
                <a:latin typeface="Calibri" panose="020F0502020204030204" pitchFamily="34" charset="0"/>
              </a:rPr>
              <a:t>2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employees.</a:t>
            </a:r>
          </a:p>
        </p:txBody>
      </p:sp>
    </p:spTree>
    <p:extLst>
      <p:ext uri="{BB962C8B-B14F-4D97-AF65-F5344CB8AC3E}">
        <p14:creationId xmlns:p14="http://schemas.microsoft.com/office/powerpoint/2010/main" val="24125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 smtClean="0"/>
              <a:t>POLICE &amp; FIRE Retirement Plans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924231"/>
            <a:ext cx="8508381" cy="3009949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2022 CBA’s approved offering FPPA retirement system.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The 2022 </a:t>
            </a:r>
            <a:r>
              <a:rPr lang="en-US" altLang="en-US" sz="2900" b="0" dirty="0">
                <a:latin typeface="Calibri" panose="020F0502020204030204" pitchFamily="34" charset="0"/>
              </a:rPr>
              <a:t>budget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included </a:t>
            </a:r>
            <a:r>
              <a:rPr lang="en-US" altLang="en-US" sz="2900" b="0" dirty="0">
                <a:latin typeface="Calibri" panose="020F0502020204030204" pitchFamily="34" charset="0"/>
              </a:rPr>
              <a:t>an increase in the city contribution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from 10.0% </a:t>
            </a:r>
            <a:r>
              <a:rPr lang="en-US" altLang="en-US" sz="2900" b="0" dirty="0">
                <a:latin typeface="Calibri" panose="020F0502020204030204" pitchFamily="34" charset="0"/>
              </a:rPr>
              <a:t>to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13.7%. 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Employee contribution requirement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in 2022 increased from 10.0% to 12.0%. </a:t>
            </a:r>
          </a:p>
        </p:txBody>
      </p:sp>
    </p:spTree>
    <p:extLst>
      <p:ext uri="{BB962C8B-B14F-4D97-AF65-F5344CB8AC3E}">
        <p14:creationId xmlns:p14="http://schemas.microsoft.com/office/powerpoint/2010/main" val="619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 smtClean="0"/>
              <a:t>POLICE &amp; FIRE Retirement </a:t>
            </a:r>
            <a:r>
              <a:rPr lang="en-US" altLang="en-US" cap="all" dirty="0" err="1" smtClean="0"/>
              <a:t>PlanS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15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1" y="941766"/>
            <a:ext cx="8229600" cy="339447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Police results were: 109 stayed in the City DC plan, 19 entered the FPPA DB plan, and 19 entered the FPPA Hybrid plan.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Fire results were: 36 stayed in the City DC plan, 18 entered the FPPA DB plan, and 37 entered the FPPA Hybrid plan</a:t>
            </a:r>
          </a:p>
          <a:p>
            <a:pPr>
              <a:defRPr/>
            </a:pPr>
            <a:endParaRPr lang="en-US" altLang="en-US" sz="2900" b="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79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 smtClean="0"/>
              <a:t>POLICE &amp; FIRE Retirement </a:t>
            </a:r>
            <a:r>
              <a:rPr lang="en-US" altLang="en-US" cap="all" dirty="0" err="1" smtClean="0"/>
              <a:t>PlanS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16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75422" y="945242"/>
            <a:ext cx="8508381" cy="32347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2023 Contribution Requirements for the City will be: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 FPPA DB plan – new employees                  9.5%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 FPPA DB plan – re-entry employees         11.4%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 FPPA Hybrid plan – re-entry employees   13.7%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City DC plan employees                               13.7%</a:t>
            </a:r>
          </a:p>
          <a:p>
            <a:pPr>
              <a:defRPr/>
            </a:pPr>
            <a:endParaRPr lang="en-US" altLang="en-US" sz="2900" b="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98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 smtClean="0"/>
              <a:t>Health benefit fund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17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1" y="855406"/>
            <a:ext cx="8229600" cy="3421625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2023 </a:t>
            </a:r>
            <a:r>
              <a:rPr lang="en-US" altLang="en-US" sz="2900" b="0" dirty="0">
                <a:latin typeface="Calibri" panose="020F0502020204030204" pitchFamily="34" charset="0"/>
              </a:rPr>
              <a:t>proposed budget includes health benefit cost inclusive of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4.61% decrease </a:t>
            </a:r>
            <a:r>
              <a:rPr lang="en-US" altLang="en-US" sz="2900" b="0" dirty="0">
                <a:latin typeface="Calibri" panose="020F0502020204030204" pitchFamily="34" charset="0"/>
              </a:rPr>
              <a:t>in cost from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Kaiser.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>
                <a:latin typeface="Calibri" panose="020F0502020204030204" pitchFamily="34" charset="0"/>
              </a:rPr>
              <a:t>Kaiser costs since 2007 averaged aggregate blended premium increases are at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3.72% </a:t>
            </a:r>
            <a:r>
              <a:rPr lang="en-US" altLang="en-US" sz="2900" b="0" dirty="0">
                <a:latin typeface="Calibri" panose="020F0502020204030204" pitchFamily="34" charset="0"/>
              </a:rPr>
              <a:t>compared to industry average increases of 7-11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%.</a:t>
            </a:r>
            <a:endParaRPr lang="en-US" altLang="en-US" sz="29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900" b="0" dirty="0" smtClean="0">
                <a:latin typeface="Calibri" panose="020F0502020204030204" pitchFamily="34" charset="0"/>
              </a:rPr>
              <a:t>City </a:t>
            </a:r>
            <a:r>
              <a:rPr lang="en-US" altLang="en-US" sz="2900" b="0" dirty="0">
                <a:latin typeface="Calibri" panose="020F0502020204030204" pitchFamily="34" charset="0"/>
              </a:rPr>
              <a:t>contributions to health benefit fund as a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percentage </a:t>
            </a:r>
            <a:r>
              <a:rPr lang="en-US" altLang="en-US" sz="2900" b="0" dirty="0">
                <a:latin typeface="Calibri" panose="020F0502020204030204" pitchFamily="34" charset="0"/>
              </a:rPr>
              <a:t>of salary </a:t>
            </a:r>
            <a:r>
              <a:rPr lang="en-US" altLang="en-US" sz="2900" b="0" dirty="0" smtClean="0">
                <a:latin typeface="Calibri" panose="020F0502020204030204" pitchFamily="34" charset="0"/>
              </a:rPr>
              <a:t>drop from 16.0% to 15.0%.</a:t>
            </a:r>
            <a:endParaRPr lang="en-US" altLang="en-US" sz="29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cap="all" dirty="0" smtClean="0"/>
              <a:t>Health benefit fund</a:t>
            </a:r>
            <a:endParaRPr lang="en-US" cap="al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18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876416"/>
            <a:ext cx="8237636" cy="370403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Health Benefit Fund costs include a projected $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32,000 </a:t>
            </a:r>
            <a:r>
              <a:rPr lang="en-US" altLang="en-US" sz="3000" b="0" dirty="0">
                <a:latin typeface="Calibri" panose="020F0502020204030204" pitchFamily="34" charset="0"/>
              </a:rPr>
              <a:t>for wellness incentive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costs.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$50,000 for police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and </a:t>
            </a:r>
            <a:r>
              <a:rPr lang="en-US" altLang="en-US" sz="3000" b="0" dirty="0">
                <a:latin typeface="Calibri" panose="020F0502020204030204" pitchFamily="34" charset="0"/>
              </a:rPr>
              <a:t>fire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physicals.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 smtClean="0">
                <a:latin typeface="Calibri" panose="020F0502020204030204" pitchFamily="34" charset="0"/>
              </a:rPr>
              <a:t>$50,000 for Public Safety counseling program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 smtClean="0">
                <a:latin typeface="Calibri" panose="020F0502020204030204" pitchFamily="34" charset="0"/>
              </a:rPr>
              <a:t>Health </a:t>
            </a:r>
            <a:r>
              <a:rPr lang="en-US" altLang="en-US" sz="3000" b="0" dirty="0">
                <a:latin typeface="Calibri" panose="020F0502020204030204" pitchFamily="34" charset="0"/>
              </a:rPr>
              <a:t>Benefit Fund </a:t>
            </a:r>
            <a:r>
              <a:rPr lang="en-US" altLang="en-US" sz="3000" b="0" dirty="0" err="1">
                <a:latin typeface="Calibri" panose="020F0502020204030204" pitchFamily="34" charset="0"/>
              </a:rPr>
              <a:t>fund</a:t>
            </a:r>
            <a:r>
              <a:rPr lang="en-US" altLang="en-US" sz="3000" b="0" dirty="0">
                <a:latin typeface="Calibri" panose="020F0502020204030204" pitchFamily="34" charset="0"/>
              </a:rPr>
              <a:t> balance projected to end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202 </a:t>
            </a:r>
            <a:r>
              <a:rPr lang="en-US" altLang="en-US" sz="3000" b="0" dirty="0">
                <a:latin typeface="Calibri" panose="020F0502020204030204" pitchFamily="34" charset="0"/>
              </a:rPr>
              <a:t>over $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9 million.</a:t>
            </a:r>
            <a:endParaRPr lang="en-US" altLang="en-US" sz="3000" b="0" dirty="0">
              <a:latin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000" b="0" dirty="0">
                <a:latin typeface="Calibri" panose="020F0502020204030204" pitchFamily="34" charset="0"/>
              </a:rPr>
              <a:t>Balance projected to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increase slightly </a:t>
            </a:r>
            <a:r>
              <a:rPr lang="en-US" altLang="en-US" sz="3000" b="0" dirty="0">
                <a:latin typeface="Calibri" panose="020F0502020204030204" pitchFamily="34" charset="0"/>
              </a:rPr>
              <a:t>in </a:t>
            </a:r>
            <a:r>
              <a:rPr lang="en-US" altLang="en-US" sz="3000" b="0" dirty="0" smtClean="0">
                <a:latin typeface="Calibri" panose="020F0502020204030204" pitchFamily="34" charset="0"/>
              </a:rPr>
              <a:t>2023.</a:t>
            </a:r>
            <a:endParaRPr lang="en-US" altLang="en-US" sz="30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0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4345"/>
            <a:ext cx="822960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Employee Compensation and Benefits</a:t>
            </a:r>
          </a:p>
          <a:p>
            <a:pPr lvl="1"/>
            <a:r>
              <a:rPr lang="en-US" dirty="0"/>
              <a:t>Proposed 2023 Pay Plan</a:t>
            </a:r>
          </a:p>
          <a:p>
            <a:pPr lvl="1"/>
            <a:r>
              <a:rPr lang="en-US" dirty="0"/>
              <a:t>Retirement </a:t>
            </a:r>
            <a:r>
              <a:rPr lang="en-US" dirty="0" smtClean="0"/>
              <a:t>Plans</a:t>
            </a:r>
          </a:p>
          <a:p>
            <a:pPr lvl="2">
              <a:defRPr/>
            </a:pPr>
            <a:r>
              <a:rPr lang="en-US" altLang="en-US" dirty="0" smtClean="0"/>
              <a:t>Old </a:t>
            </a:r>
            <a:r>
              <a:rPr lang="en-US" altLang="en-US" dirty="0"/>
              <a:t>Hire </a:t>
            </a:r>
            <a:r>
              <a:rPr lang="en-US" altLang="en-US" dirty="0" smtClean="0"/>
              <a:t>Police and Old Hire Fire Plans</a:t>
            </a:r>
            <a:endParaRPr lang="en-US" altLang="en-US" dirty="0"/>
          </a:p>
          <a:p>
            <a:pPr lvl="2">
              <a:defRPr/>
            </a:pPr>
            <a:r>
              <a:rPr lang="en-US" altLang="en-US" dirty="0" smtClean="0"/>
              <a:t>General </a:t>
            </a:r>
            <a:r>
              <a:rPr lang="en-US" altLang="en-US" dirty="0"/>
              <a:t>Employees Retirement </a:t>
            </a:r>
            <a:r>
              <a:rPr lang="en-US" altLang="en-US" dirty="0" smtClean="0"/>
              <a:t>Plan</a:t>
            </a:r>
          </a:p>
          <a:p>
            <a:pPr lvl="2">
              <a:defRPr/>
            </a:pPr>
            <a:r>
              <a:rPr lang="en-US" altLang="en-US" dirty="0" smtClean="0"/>
              <a:t>Police and Fire Retirement Plans</a:t>
            </a:r>
            <a:endParaRPr lang="en-US" altLang="en-US" dirty="0"/>
          </a:p>
          <a:p>
            <a:pPr lvl="1"/>
            <a:r>
              <a:rPr lang="en-US" dirty="0" smtClean="0"/>
              <a:t>Health </a:t>
            </a:r>
            <a:r>
              <a:rPr lang="en-US" dirty="0"/>
              <a:t>Benefit </a:t>
            </a:r>
            <a:r>
              <a:rPr lang="en-US" dirty="0" smtClean="0"/>
              <a:t>Fund</a:t>
            </a:r>
          </a:p>
          <a:p>
            <a:r>
              <a:rPr lang="en-US" dirty="0" err="1" smtClean="0"/>
              <a:t>NextLight</a:t>
            </a:r>
            <a:r>
              <a:rPr lang="en-US" dirty="0"/>
              <a:t>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12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COMPENSATION PHILOSOPHY</a:t>
            </a:r>
            <a:endParaRPr lang="en-US" alt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969708"/>
            <a:ext cx="8349431" cy="3394472"/>
          </a:xfrm>
        </p:spPr>
        <p:txBody>
          <a:bodyPr>
            <a:noAutofit/>
          </a:bodyPr>
          <a:lstStyle/>
          <a:p>
            <a:r>
              <a:rPr lang="en-US" altLang="en-US" sz="3000" dirty="0"/>
              <a:t>The City’s compensation philosophy states that </a:t>
            </a:r>
            <a:r>
              <a:rPr lang="en-US" altLang="en-US" sz="3000" b="1" i="1" dirty="0"/>
              <a:t>the City will strive to pay competitive prevailing market rates. </a:t>
            </a:r>
            <a:r>
              <a:rPr lang="en-US" altLang="en-US" sz="3000" dirty="0"/>
              <a:t> </a:t>
            </a:r>
          </a:p>
          <a:p>
            <a:r>
              <a:rPr lang="en-US" altLang="en-US" sz="3000" dirty="0"/>
              <a:t>In 2017, as previously discussed with Council, the City began to move toward a philosophy of paying at 102% of market.</a:t>
            </a:r>
          </a:p>
          <a:p>
            <a:r>
              <a:rPr lang="en-US" altLang="en-US" sz="3000" dirty="0"/>
              <a:t>We have not been able to fund the 102% target to date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4718E-1E35-4ED8-8601-C2AE081A0F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30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PHILOSOPHY APPLIED TO 2023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4177"/>
            <a:ext cx="8229600" cy="33944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Benchmarks have been used for 2022 position pay</a:t>
            </a:r>
          </a:p>
          <a:p>
            <a:r>
              <a:rPr lang="en-US" dirty="0"/>
              <a:t>All </a:t>
            </a:r>
            <a:r>
              <a:rPr lang="en-US" dirty="0" smtClean="0"/>
              <a:t>open ranges </a:t>
            </a:r>
            <a:r>
              <a:rPr lang="en-US" dirty="0"/>
              <a:t>have been increased </a:t>
            </a:r>
            <a:r>
              <a:rPr lang="en-US" dirty="0" smtClean="0"/>
              <a:t>a minimum of 6% and maximum of 12% </a:t>
            </a:r>
          </a:p>
          <a:p>
            <a:r>
              <a:rPr lang="en-US" dirty="0" smtClean="0"/>
              <a:t>Recommendation </a:t>
            </a:r>
            <a:r>
              <a:rPr lang="en-US" dirty="0"/>
              <a:t>is to continue to pay at 101% of market</a:t>
            </a:r>
            <a:r>
              <a:rPr lang="en-US" dirty="0" smtClean="0"/>
              <a:t>.</a:t>
            </a:r>
          </a:p>
          <a:p>
            <a:r>
              <a:rPr lang="en-US" dirty="0"/>
              <a:t>Exceptional pay budget to continue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4718E-1E35-4ED8-8601-C2AE081A0F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1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 POSITION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12"/>
            <a:ext cx="8229600" cy="3394472"/>
          </a:xfrm>
        </p:spPr>
        <p:txBody>
          <a:bodyPr>
            <a:normAutofit/>
          </a:bodyPr>
          <a:lstStyle/>
          <a:p>
            <a:r>
              <a:rPr lang="en-US" dirty="0"/>
              <a:t>Collective Bargaining to follow CBA </a:t>
            </a:r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Police step positions increase 4% </a:t>
            </a:r>
          </a:p>
          <a:p>
            <a:pPr lvl="1"/>
            <a:r>
              <a:rPr lang="en-US" smtClean="0"/>
              <a:t>FOP </a:t>
            </a:r>
            <a:r>
              <a:rPr lang="en-US" dirty="0" smtClean="0"/>
              <a:t>open ranges increase 6% </a:t>
            </a:r>
          </a:p>
          <a:p>
            <a:pPr lvl="1"/>
            <a:r>
              <a:rPr lang="en-US" dirty="0" smtClean="0"/>
              <a:t>Fire step positions increase 4%</a:t>
            </a:r>
            <a:endParaRPr lang="en-US" dirty="0"/>
          </a:p>
          <a:p>
            <a:r>
              <a:rPr lang="en-US" dirty="0" smtClean="0"/>
              <a:t>LPC </a:t>
            </a:r>
            <a:r>
              <a:rPr lang="en-US" dirty="0"/>
              <a:t>Step Positions </a:t>
            </a:r>
            <a:r>
              <a:rPr lang="en-US" dirty="0" smtClean="0"/>
              <a:t>increase a minimum of 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7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</a:t>
            </a:r>
            <a:r>
              <a:rPr lang="en-US" dirty="0"/>
              <a:t>2023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4345"/>
            <a:ext cx="8229600" cy="3394472"/>
          </a:xfrm>
        </p:spPr>
        <p:txBody>
          <a:bodyPr>
            <a:normAutofit fontScale="62500" lnSpcReduction="20000"/>
          </a:bodyPr>
          <a:lstStyle/>
          <a:p>
            <a:r>
              <a:rPr lang="en-US" sz="4300" dirty="0"/>
              <a:t>Kaiser to continue to provide Health Care</a:t>
            </a:r>
          </a:p>
          <a:p>
            <a:pPr lvl="1"/>
            <a:r>
              <a:rPr lang="en-US" dirty="0"/>
              <a:t>2023 -4.61% rate decrease </a:t>
            </a:r>
          </a:p>
          <a:p>
            <a:pPr lvl="1"/>
            <a:r>
              <a:rPr lang="en-US" dirty="0"/>
              <a:t>Rate cap for 2024 </a:t>
            </a:r>
            <a:endParaRPr lang="en-US" dirty="0" smtClean="0"/>
          </a:p>
          <a:p>
            <a:pPr lvl="2"/>
            <a:r>
              <a:rPr lang="en-US" dirty="0" smtClean="0"/>
              <a:t>No more than 5% increase</a:t>
            </a:r>
            <a:endParaRPr lang="en-US" dirty="0"/>
          </a:p>
          <a:p>
            <a:r>
              <a:rPr lang="en-US" sz="4300" dirty="0"/>
              <a:t>Delta Dental</a:t>
            </a:r>
          </a:p>
          <a:p>
            <a:pPr lvl="1"/>
            <a:r>
              <a:rPr lang="en-US" dirty="0"/>
              <a:t>2023 flat renewal </a:t>
            </a:r>
          </a:p>
          <a:p>
            <a:pPr lvl="1"/>
            <a:r>
              <a:rPr lang="en-US" dirty="0"/>
              <a:t>Rate cap for 2024 &amp; </a:t>
            </a:r>
            <a:r>
              <a:rPr lang="en-US" dirty="0" smtClean="0"/>
              <a:t>2025</a:t>
            </a:r>
          </a:p>
          <a:p>
            <a:pPr lvl="2"/>
            <a:r>
              <a:rPr lang="en-US" dirty="0" smtClean="0"/>
              <a:t>No more  than 5% increase</a:t>
            </a:r>
            <a:endParaRPr lang="en-US" dirty="0"/>
          </a:p>
          <a:p>
            <a:pPr marL="257175" lvl="1" indent="-257175">
              <a:buFont typeface="Arial" pitchFamily="34" charset="0"/>
              <a:buChar char="•"/>
            </a:pPr>
            <a:r>
              <a:rPr lang="en-US" sz="4300" dirty="0"/>
              <a:t>Mines &amp; Associates (Employee Assistance)</a:t>
            </a:r>
          </a:p>
          <a:p>
            <a:pPr lvl="1"/>
            <a:r>
              <a:rPr lang="en-US" dirty="0"/>
              <a:t>2023 flat renewal </a:t>
            </a:r>
          </a:p>
          <a:p>
            <a:pPr marL="300038" lvl="2" indent="0">
              <a:buNone/>
            </a:pPr>
            <a:endParaRPr lang="en-US" sz="2100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50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4511"/>
            <a:ext cx="8037871" cy="3676649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 smtClean="0"/>
              <a:t>Compensation </a:t>
            </a:r>
            <a:r>
              <a:rPr lang="en-US" sz="3500" dirty="0"/>
              <a:t>and Total </a:t>
            </a:r>
            <a:r>
              <a:rPr lang="en-US" sz="3500" dirty="0" smtClean="0"/>
              <a:t>Rewards Study</a:t>
            </a:r>
          </a:p>
          <a:p>
            <a:pPr lvl="1"/>
            <a:r>
              <a:rPr lang="en-US" dirty="0" smtClean="0"/>
              <a:t>Will look to what compensation and total rewards could be in the future</a:t>
            </a:r>
          </a:p>
          <a:p>
            <a:pPr lvl="1"/>
            <a:r>
              <a:rPr lang="en-US" dirty="0" smtClean="0"/>
              <a:t>Review </a:t>
            </a:r>
            <a:r>
              <a:rPr lang="en-US" dirty="0"/>
              <a:t>the current approved pay plan and provide recommendations to better track market competitiveness</a:t>
            </a:r>
          </a:p>
          <a:p>
            <a:pPr lvl="1"/>
            <a:r>
              <a:rPr lang="en-US" dirty="0"/>
              <a:t>Conduct a total compensation study utilizing reputable, reliable, and comprehensive data</a:t>
            </a:r>
          </a:p>
          <a:p>
            <a:pPr lvl="1"/>
            <a:r>
              <a:rPr lang="en-US" dirty="0"/>
              <a:t>Analyze data received to determine how salaries should be adjusted to achieve and maintain market competitiveness</a:t>
            </a:r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0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6300" dirty="0"/>
              <a:t>Employee Benefits:</a:t>
            </a:r>
          </a:p>
          <a:p>
            <a:pPr lvl="1"/>
            <a:r>
              <a:rPr lang="en-US" sz="4400" dirty="0" smtClean="0"/>
              <a:t>Review </a:t>
            </a:r>
            <a:r>
              <a:rPr lang="en-US" sz="4400" dirty="0"/>
              <a:t>current total rewards package, including recommendations regarding ancillary benefits and/or additional employee benefits currently not offered to the city of Longmont employees</a:t>
            </a:r>
          </a:p>
          <a:p>
            <a:pPr lvl="1"/>
            <a:r>
              <a:rPr lang="en-US" sz="4400" dirty="0" smtClean="0"/>
              <a:t>Review </a:t>
            </a:r>
            <a:r>
              <a:rPr lang="en-US" sz="4400" dirty="0"/>
              <a:t>Leave Plans</a:t>
            </a:r>
          </a:p>
          <a:p>
            <a:pPr lvl="2"/>
            <a:r>
              <a:rPr lang="en-US" sz="4400" dirty="0"/>
              <a:t>Current leave amounts and design</a:t>
            </a:r>
          </a:p>
          <a:p>
            <a:pPr lvl="2"/>
            <a:r>
              <a:rPr lang="en-US" sz="4400" dirty="0"/>
              <a:t>Evaluate the benefit of a Parental Leave program</a:t>
            </a:r>
          </a:p>
          <a:p>
            <a:r>
              <a:rPr lang="en-US" sz="6300" dirty="0" smtClean="0"/>
              <a:t>102</a:t>
            </a:r>
            <a:r>
              <a:rPr lang="en-US" sz="6300" dirty="0"/>
              <a:t>% remains the target for salaries as budget and conditions allow</a:t>
            </a:r>
          </a:p>
          <a:p>
            <a:pPr marL="0" indent="0">
              <a:buNone/>
            </a:pPr>
            <a:endParaRPr lang="en-US" sz="7500" dirty="0"/>
          </a:p>
        </p:txBody>
      </p:sp>
    </p:spTree>
    <p:extLst>
      <p:ext uri="{BB962C8B-B14F-4D97-AF65-F5344CB8AC3E}">
        <p14:creationId xmlns:p14="http://schemas.microsoft.com/office/powerpoint/2010/main" val="2087606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cap="all" dirty="0"/>
              <a:t>Old Hire Pension Funds</a:t>
            </a:r>
            <a:endParaRPr lang="en-US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12"/>
            <a:ext cx="8229600" cy="339447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/>
              <a:t>Old Hire Police Plan has </a:t>
            </a:r>
            <a:r>
              <a:rPr lang="en-US" altLang="en-US" dirty="0" smtClean="0"/>
              <a:t>a negative </a:t>
            </a:r>
            <a:r>
              <a:rPr lang="en-US" altLang="en-US" dirty="0"/>
              <a:t>unfunded </a:t>
            </a:r>
            <a:r>
              <a:rPr lang="en-US" altLang="en-US" dirty="0" smtClean="0"/>
              <a:t>liability (surplus) </a:t>
            </a:r>
            <a:r>
              <a:rPr lang="en-US" altLang="en-US" dirty="0"/>
              <a:t>of </a:t>
            </a:r>
            <a:r>
              <a:rPr lang="en-US" altLang="en-US" dirty="0" smtClean="0"/>
              <a:t>$182,404 </a:t>
            </a:r>
            <a:r>
              <a:rPr lang="en-US" altLang="en-US" dirty="0"/>
              <a:t>and is </a:t>
            </a:r>
            <a:r>
              <a:rPr lang="en-US" altLang="en-US" dirty="0" smtClean="0"/>
              <a:t>117.0% funded.</a:t>
            </a:r>
            <a:endParaRPr lang="en-US" altLang="en-US" dirty="0"/>
          </a:p>
          <a:p>
            <a:pPr>
              <a:defRPr/>
            </a:pPr>
            <a:r>
              <a:rPr lang="en-US" altLang="en-US" dirty="0" smtClean="0"/>
              <a:t>Old </a:t>
            </a:r>
            <a:r>
              <a:rPr lang="en-US" altLang="en-US" dirty="0"/>
              <a:t>Hire Fire Plan has </a:t>
            </a:r>
            <a:r>
              <a:rPr lang="en-US" altLang="en-US" dirty="0" smtClean="0"/>
              <a:t>a negative </a:t>
            </a:r>
            <a:r>
              <a:rPr lang="en-US" altLang="en-US" dirty="0"/>
              <a:t>unfunded liability </a:t>
            </a:r>
            <a:r>
              <a:rPr lang="en-US" altLang="en-US" dirty="0" smtClean="0"/>
              <a:t>(surplus)of $536,288 and </a:t>
            </a:r>
            <a:r>
              <a:rPr lang="en-US" altLang="en-US" dirty="0"/>
              <a:t>is </a:t>
            </a:r>
            <a:r>
              <a:rPr lang="en-US" altLang="en-US" dirty="0" smtClean="0"/>
              <a:t>121.4% funded.</a:t>
            </a:r>
            <a:endParaRPr lang="en-US" altLang="en-US" dirty="0"/>
          </a:p>
          <a:p>
            <a:pPr>
              <a:defRPr/>
            </a:pPr>
            <a:r>
              <a:rPr lang="en-US" altLang="en-US" dirty="0"/>
              <a:t>No </a:t>
            </a:r>
            <a:r>
              <a:rPr lang="en-US" altLang="en-US" dirty="0" smtClean="0"/>
              <a:t>city contribution </a:t>
            </a:r>
            <a:r>
              <a:rPr lang="en-US" altLang="en-US" dirty="0"/>
              <a:t>is required for </a:t>
            </a:r>
            <a:r>
              <a:rPr lang="en-US" altLang="en-US" dirty="0" smtClean="0"/>
              <a:t>either plan.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5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ty of Longmont Branding">
      <a:dk1>
        <a:srgbClr val="4D4D4D"/>
      </a:dk1>
      <a:lt1>
        <a:sysClr val="window" lastClr="FFFFFF"/>
      </a:lt1>
      <a:dk2>
        <a:srgbClr val="44546A"/>
      </a:dk2>
      <a:lt2>
        <a:srgbClr val="E7E6E6"/>
      </a:lt2>
      <a:accent1>
        <a:srgbClr val="003057"/>
      </a:accent1>
      <a:accent2>
        <a:srgbClr val="326295"/>
      </a:accent2>
      <a:accent3>
        <a:srgbClr val="6787B7"/>
      </a:accent3>
      <a:accent4>
        <a:srgbClr val="C05131"/>
      </a:accent4>
      <a:accent5>
        <a:srgbClr val="FF9D6E"/>
      </a:accent5>
      <a:accent6>
        <a:srgbClr val="EFBE7D"/>
      </a:accent6>
      <a:hlink>
        <a:srgbClr val="326295"/>
      </a:hlink>
      <a:folHlink>
        <a:srgbClr val="C05131"/>
      </a:folHlink>
    </a:clrScheme>
    <a:fontScheme name="Nunito">
      <a:majorFont>
        <a:latin typeface="Nunito ExtraBold"/>
        <a:ea typeface=""/>
        <a:cs typeface=""/>
      </a:majorFont>
      <a:minorFont>
        <a:latin typeface="Nuni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5173a3-b948-4720-9b44-abf8aa6921ce">
      <UserInfo>
        <DisplayName>Teresa Tate</DisplayName>
        <AccountId>28</AccountId>
        <AccountType/>
      </UserInfo>
      <UserInfo>
        <DisplayName>Marijke Unger</DisplayName>
        <AccountId>6</AccountId>
        <AccountType/>
      </UserInfo>
      <UserInfo>
        <DisplayName>Jeff Friesner</DisplayName>
        <AccountId>20</AccountId>
        <AccountType/>
      </UserInfo>
      <UserInfo>
        <DisplayName>Jim Angstadt</DisplayName>
        <AccountId>19</AccountId>
        <AccountType/>
      </UserInfo>
      <UserInfo>
        <DisplayName>Heidi Reitmeier</DisplayName>
        <AccountId>15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CF61D97E3E0D46963F4CCC52CAC10A" ma:contentTypeVersion="11" ma:contentTypeDescription="Create a new document." ma:contentTypeScope="" ma:versionID="78871cd9e886d81f0182123de7e56943">
  <xsd:schema xmlns:xsd="http://www.w3.org/2001/XMLSchema" xmlns:xs="http://www.w3.org/2001/XMLSchema" xmlns:p="http://schemas.microsoft.com/office/2006/metadata/properties" xmlns:ns3="584cc466-ec42-4de1-a361-2fd20b54460a" xmlns:ns4="375173a3-b948-4720-9b44-abf8aa6921ce" targetNamespace="http://schemas.microsoft.com/office/2006/metadata/properties" ma:root="true" ma:fieldsID="766dfba990cbf36a0463438b8c40f13e" ns3:_="" ns4:_="">
    <xsd:import namespace="584cc466-ec42-4de1-a361-2fd20b54460a"/>
    <xsd:import namespace="375173a3-b948-4720-9b44-abf8aa6921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cc466-ec42-4de1-a361-2fd20b5446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173a3-b948-4720-9b44-abf8aa6921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F6FC62-2108-4ADE-87A2-39CE4796F953}">
  <ds:schemaRefs>
    <ds:schemaRef ds:uri="http://purl.org/dc/elements/1.1/"/>
    <ds:schemaRef ds:uri="http://schemas.microsoft.com/office/2006/metadata/properties"/>
    <ds:schemaRef ds:uri="375173a3-b948-4720-9b44-abf8aa6921ce"/>
    <ds:schemaRef ds:uri="http://purl.org/dc/terms/"/>
    <ds:schemaRef ds:uri="http://schemas.openxmlformats.org/package/2006/metadata/core-properties"/>
    <ds:schemaRef ds:uri="584cc466-ec42-4de1-a361-2fd20b54460a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79AC02-507D-4677-B182-1AD5513807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00A08C-2BBF-487C-B2C3-1C3A403725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4cc466-ec42-4de1-a361-2fd20b54460a"/>
    <ds:schemaRef ds:uri="375173a3-b948-4720-9b44-abf8aa6921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30731</TotalTime>
  <Words>895</Words>
  <Application>Microsoft Office PowerPoint</Application>
  <PresentationFormat>On-screen Show (16:9)</PresentationFormat>
  <Paragraphs>107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Rounded MT Bold</vt:lpstr>
      <vt:lpstr>Calibri</vt:lpstr>
      <vt:lpstr>Filson Soft Bold</vt:lpstr>
      <vt:lpstr>Nunito</vt:lpstr>
      <vt:lpstr>Nunito ExtraBold</vt:lpstr>
      <vt:lpstr>Wingdings</vt:lpstr>
      <vt:lpstr>Office Theme</vt:lpstr>
      <vt:lpstr>2023 PROPOSED BUDGET</vt:lpstr>
      <vt:lpstr>PRESENTATION TOPICS</vt:lpstr>
      <vt:lpstr>COMPENSATION PHILOSOPHY</vt:lpstr>
      <vt:lpstr>PHILOSOPHY APPLIED TO 2023</vt:lpstr>
      <vt:lpstr>SPECIAL POSITION RECOMMENDATIONS</vt:lpstr>
      <vt:lpstr>BENEFITS 2023</vt:lpstr>
      <vt:lpstr>FUTURE DIRECTION</vt:lpstr>
      <vt:lpstr>FUTURE DIRECTION</vt:lpstr>
      <vt:lpstr>Old Hire Pension Funds</vt:lpstr>
      <vt:lpstr>General Employees’ Retirement Plan</vt:lpstr>
      <vt:lpstr>General Employees’ Retirement Plan</vt:lpstr>
      <vt:lpstr>General Employees’ Retirement Plan</vt:lpstr>
      <vt:lpstr>General Employees’ Retirement Plan</vt:lpstr>
      <vt:lpstr>POLICE &amp; FIRE Retirement Plans</vt:lpstr>
      <vt:lpstr>POLICE &amp; FIRE Retirement PlanS</vt:lpstr>
      <vt:lpstr>POLICE &amp; FIRE Retirement PlanS</vt:lpstr>
      <vt:lpstr>Health benefit fund</vt:lpstr>
      <vt:lpstr>Health benefit fund</vt:lpstr>
    </vt:vector>
  </TitlesOfParts>
  <Company>Guide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Mary Wunderle</dc:creator>
  <cp:lastModifiedBy>Teresa Molloy</cp:lastModifiedBy>
  <cp:revision>162</cp:revision>
  <dcterms:created xsi:type="dcterms:W3CDTF">2018-11-08T16:07:25Z</dcterms:created>
  <dcterms:modified xsi:type="dcterms:W3CDTF">2022-09-06T22:41:30Z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0x01010033CF61D97E3E0D46963F4CCC52CAC10A</vt:lpwstr>
  </property>
</Properties>
</file>