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257" r:id="rId2"/>
    <p:sldId id="411" r:id="rId3"/>
    <p:sldId id="370" r:id="rId4"/>
    <p:sldId id="409" r:id="rId5"/>
    <p:sldId id="415" r:id="rId6"/>
    <p:sldId id="414" r:id="rId7"/>
    <p:sldId id="342" r:id="rId8"/>
    <p:sldId id="388" r:id="rId9"/>
    <p:sldId id="397" r:id="rId10"/>
    <p:sldId id="419" r:id="rId11"/>
    <p:sldId id="376" r:id="rId12"/>
    <p:sldId id="418" r:id="rId13"/>
    <p:sldId id="420" r:id="rId14"/>
    <p:sldId id="400" r:id="rId15"/>
    <p:sldId id="343" r:id="rId16"/>
    <p:sldId id="354" r:id="rId17"/>
    <p:sldId id="337" r:id="rId18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24" userDrawn="1">
          <p15:clr>
            <a:srgbClr val="A4A3A4"/>
          </p15:clr>
        </p15:guide>
        <p15:guide id="2" pos="19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A688"/>
    <a:srgbClr val="29A798"/>
    <a:srgbClr val="C96031"/>
    <a:srgbClr val="CC3300"/>
    <a:srgbClr val="5F5F5F"/>
    <a:srgbClr val="E05906"/>
    <a:srgbClr val="CB2A0F"/>
    <a:srgbClr val="238560"/>
    <a:srgbClr val="1E8A70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56F8EA-D029-3460-1363-C539C41249FF}" v="206" dt="2020-04-22T03:11:16.634"/>
    <p1510:client id="{564730E2-146A-ECE5-8058-CD3157A1302A}" v="2074" dt="2020-04-22T20:05:17.948"/>
    <p1510:client id="{FDEF11A4-13FC-5974-8949-F11EC2E0521A}" v="166" dt="2020-04-24T18:16:06.16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343" autoAdjust="0"/>
  </p:normalViewPr>
  <p:slideViewPr>
    <p:cSldViewPr snapToGrid="0" showGuides="1">
      <p:cViewPr varScale="1">
        <p:scale>
          <a:sx n="69" d="100"/>
          <a:sy n="69" d="100"/>
        </p:scale>
        <p:origin x="564" y="32"/>
      </p:cViewPr>
      <p:guideLst>
        <p:guide orient="horz" pos="4224"/>
        <p:guide pos="192"/>
      </p:guideLst>
    </p:cSldViewPr>
  </p:slideViewPr>
  <p:outlineViewPr>
    <p:cViewPr>
      <p:scale>
        <a:sx n="33" d="100"/>
        <a:sy n="33" d="100"/>
      </p:scale>
      <p:origin x="0" y="-264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-6366"/>
    </p:cViewPr>
  </p:sorterViewPr>
  <p:notesViewPr>
    <p:cSldViewPr snapToGrid="0" showGuides="1">
      <p:cViewPr varScale="1">
        <p:scale>
          <a:sx n="53" d="100"/>
          <a:sy n="53" d="100"/>
        </p:scale>
        <p:origin x="2106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46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1" tIns="47111" rIns="94221" bIns="4711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3" y="0"/>
            <a:ext cx="3077739" cy="471054"/>
          </a:xfrm>
          <a:prstGeom prst="rect">
            <a:avLst/>
          </a:prstGeom>
        </p:spPr>
        <p:txBody>
          <a:bodyPr vert="horz" lIns="94221" tIns="47111" rIns="94221" bIns="47111" rtlCol="0"/>
          <a:lstStyle>
            <a:lvl1pPr algn="r">
              <a:defRPr sz="1200"/>
            </a:lvl1pPr>
          </a:lstStyle>
          <a:p>
            <a:fld id="{DBDEF660-DD36-4D88-BBD1-5FAA48C81ED3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423"/>
            <a:ext cx="3077739" cy="471053"/>
          </a:xfrm>
          <a:prstGeom prst="rect">
            <a:avLst/>
          </a:prstGeom>
        </p:spPr>
        <p:txBody>
          <a:bodyPr vert="horz" lIns="94221" tIns="47111" rIns="94221" bIns="4711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3" y="8917423"/>
            <a:ext cx="3077739" cy="471053"/>
          </a:xfrm>
          <a:prstGeom prst="rect">
            <a:avLst/>
          </a:prstGeom>
        </p:spPr>
        <p:txBody>
          <a:bodyPr vert="horz" lIns="94221" tIns="47111" rIns="94221" bIns="47111" rtlCol="0" anchor="b"/>
          <a:lstStyle>
            <a:lvl1pPr algn="r">
              <a:defRPr sz="1200"/>
            </a:lvl1pPr>
          </a:lstStyle>
          <a:p>
            <a:fld id="{B1944E4E-DC5B-468D-A2E5-758DF87C19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1284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1" tIns="47111" rIns="94221" bIns="4711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3" y="0"/>
            <a:ext cx="3077739" cy="471054"/>
          </a:xfrm>
          <a:prstGeom prst="rect">
            <a:avLst/>
          </a:prstGeom>
        </p:spPr>
        <p:txBody>
          <a:bodyPr vert="horz" lIns="94221" tIns="47111" rIns="94221" bIns="47111" rtlCol="0"/>
          <a:lstStyle>
            <a:lvl1pPr algn="r">
              <a:defRPr sz="1200"/>
            </a:lvl1pPr>
          </a:lstStyle>
          <a:p>
            <a:fld id="{4EED6F0F-8DA5-409C-A1DB-6E5B15F6D010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1" tIns="47111" rIns="94221" bIns="4711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3"/>
            <a:ext cx="5681980" cy="3696713"/>
          </a:xfrm>
          <a:prstGeom prst="rect">
            <a:avLst/>
          </a:prstGeom>
        </p:spPr>
        <p:txBody>
          <a:bodyPr vert="horz" lIns="94221" tIns="47111" rIns="94221" bIns="47111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3"/>
            <a:ext cx="3077739" cy="471053"/>
          </a:xfrm>
          <a:prstGeom prst="rect">
            <a:avLst/>
          </a:prstGeom>
        </p:spPr>
        <p:txBody>
          <a:bodyPr vert="horz" lIns="94221" tIns="47111" rIns="94221" bIns="4711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3" y="8917423"/>
            <a:ext cx="3077739" cy="471053"/>
          </a:xfrm>
          <a:prstGeom prst="rect">
            <a:avLst/>
          </a:prstGeom>
        </p:spPr>
        <p:txBody>
          <a:bodyPr vert="horz" lIns="94221" tIns="47111" rIns="94221" bIns="47111" rtlCol="0" anchor="b"/>
          <a:lstStyle>
            <a:lvl1pPr algn="r">
              <a:defRPr sz="1200"/>
            </a:lvl1pPr>
          </a:lstStyle>
          <a:p>
            <a:fld id="{320146E9-BF5B-4BCC-8DCA-02B40FB737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279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146E9-BF5B-4BCC-8DCA-02B40FB7377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4334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146E9-BF5B-4BCC-8DCA-02B40FB7377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6903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146E9-BF5B-4BCC-8DCA-02B40FB7377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0771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146E9-BF5B-4BCC-8DCA-02B40FB7377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1801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7F20C-7D5F-4B3C-BF6B-806B9EF3CA2B}" type="datetime1">
              <a:rPr lang="en-US" smtClean="0"/>
              <a:t>9/2/2022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LONGMONT, CO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CD3F-EBF3-BD45-9FF4-85E5963A66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517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1A6B7-9724-4F85-A948-161D826872C7}" type="datetime1">
              <a:rPr lang="en-US" smtClean="0"/>
              <a:t>9/2/2022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LONGMONT, CO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CD3F-EBF3-BD45-9FF4-85E5963A66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785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6C40C-C10D-41B2-9DFA-13C45435FF1F}" type="datetime1">
              <a:rPr lang="en-US" smtClean="0"/>
              <a:t>9/2/2022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LONGMONT, CO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CD3F-EBF3-BD45-9FF4-85E5963A66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288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79EB4-8048-455C-8E65-94F96D9D5B6F}" type="datetime1">
              <a:rPr lang="en-US" smtClean="0"/>
              <a:t>9/2/2022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LONGMONT, CO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CD3F-EBF3-BD45-9FF4-85E5963A66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151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E19AE-B356-432B-9AAB-E996D614D243}" type="datetime1">
              <a:rPr lang="en-US" smtClean="0"/>
              <a:t>9/2/2022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LONGMONT, CO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CD3F-EBF3-BD45-9FF4-85E5963A66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926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DE546-AB32-485A-8398-D7D62B9FE3BA}" type="datetime1">
              <a:rPr lang="en-US" smtClean="0"/>
              <a:t>9/2/2022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LONGMONT, CO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CD3F-EBF3-BD45-9FF4-85E5963A66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295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FA507-E27D-4BB9-B3FF-738501279A22}" type="datetime1">
              <a:rPr lang="en-US" smtClean="0"/>
              <a:t>9/2/2022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LONGMONT, CO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CD3F-EBF3-BD45-9FF4-85E5963A66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472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A463E-28FF-4D6F-8620-0EDA2109CD63}" type="datetime1">
              <a:rPr lang="en-US" smtClean="0"/>
              <a:t>9/2/2022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LONGMONT, CO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CD3F-EBF3-BD45-9FF4-85E5963A66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051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62B81-00D5-46EA-8A4D-88D7157CAE90}" type="datetime1">
              <a:rPr lang="en-US" smtClean="0"/>
              <a:t>9/2/2022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LONGMONT, CO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CD3F-EBF3-BD45-9FF4-85E5963A66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211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C0074-77C8-4A43-B784-C77A3306C841}" type="datetime1">
              <a:rPr lang="en-US" smtClean="0"/>
              <a:t>9/2/2022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LONGMONT, CO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CD3F-EBF3-BD45-9FF4-85E5963A66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29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551FB-F446-4ABC-9E25-9ECD8FABDE9A}" type="datetime1">
              <a:rPr lang="en-US" smtClean="0"/>
              <a:t>9/2/2022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LONGMONT, CO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CD3F-EBF3-BD45-9FF4-85E5963A66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074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BA204D-22D1-4067-B83B-561DE0791E4F}" type="datetime1">
              <a:rPr lang="en-US" smtClean="0"/>
              <a:t>9/2/2022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LONGMONT, CO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50CD3F-EBF3-BD45-9FF4-85E5963A66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608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60958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microsoft.com/office/2007/relationships/hdphoto" Target="../media/hdphoto1.wdp"/><Relationship Id="rId7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163869" y="5261428"/>
            <a:ext cx="12355869" cy="159657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US" sz="2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8815" y="619482"/>
            <a:ext cx="6683441" cy="2954581"/>
          </a:xfrm>
        </p:spPr>
        <p:txBody>
          <a:bodyPr>
            <a:normAutofit/>
          </a:bodyPr>
          <a:lstStyle/>
          <a:p>
            <a:pPr algn="l"/>
            <a:r>
              <a:rPr lang="en-US" sz="5333" spc="533" dirty="0">
                <a:solidFill>
                  <a:schemeClr val="bg1"/>
                </a:solidFill>
                <a:latin typeface="Filson Soft Bold"/>
                <a:cs typeface="Filson Soft Bold"/>
              </a:rPr>
              <a:t>NextLight </a:t>
            </a:r>
            <a:br>
              <a:rPr lang="en-US" sz="5333" spc="533" dirty="0">
                <a:solidFill>
                  <a:schemeClr val="bg1"/>
                </a:solidFill>
                <a:latin typeface="Filson Soft Bold"/>
                <a:cs typeface="Filson Soft Bold"/>
              </a:rPr>
            </a:br>
            <a:r>
              <a:rPr lang="en-US" sz="5333" spc="533" dirty="0" smtClean="0">
                <a:solidFill>
                  <a:schemeClr val="bg1"/>
                </a:solidFill>
                <a:latin typeface="Filson Soft Bold"/>
                <a:cs typeface="Filson Soft Bold"/>
              </a:rPr>
              <a:t>2023 </a:t>
            </a:r>
            <a:r>
              <a:rPr lang="en-US" sz="5333" spc="533" dirty="0">
                <a:solidFill>
                  <a:schemeClr val="bg1"/>
                </a:solidFill>
                <a:latin typeface="Filson Soft Bold"/>
                <a:cs typeface="Filson Soft Bold"/>
              </a:rPr>
              <a:t>Budget Review</a:t>
            </a:r>
            <a:endParaRPr lang="en-US" sz="2700" spc="533" dirty="0">
              <a:solidFill>
                <a:schemeClr val="bg1"/>
              </a:solidFill>
              <a:latin typeface="Filson Soft Bold"/>
              <a:cs typeface="Filson Soft Bold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568815" y="3336484"/>
            <a:ext cx="3789117" cy="670313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609585"/>
            <a:r>
              <a:rPr lang="en-US" sz="2400" dirty="0" smtClean="0">
                <a:solidFill>
                  <a:schemeClr val="bg1"/>
                </a:solidFill>
                <a:latin typeface="Filson Soft Bold"/>
                <a:cs typeface="Filson Soft Bold"/>
              </a:rPr>
              <a:t>Sept 6 2022</a:t>
            </a:r>
            <a:endParaRPr lang="en-US" sz="2400" dirty="0">
              <a:solidFill>
                <a:schemeClr val="bg1"/>
              </a:solidFill>
              <a:latin typeface="Filson Soft Bold"/>
              <a:cs typeface="Filson Soft Bold"/>
            </a:endParaRPr>
          </a:p>
        </p:txBody>
      </p:sp>
      <p:pic>
        <p:nvPicPr>
          <p:cNvPr id="6" name="Picture 5" descr="LON-LinearPattern_1C-white.png"/>
          <p:cNvPicPr>
            <a:picLocks noChangeAspect="1"/>
          </p:cNvPicPr>
          <p:nvPr/>
        </p:nvPicPr>
        <p:blipFill rotWithShape="1"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80" t="25739" r="21572" b="16954"/>
          <a:stretch/>
        </p:blipFill>
        <p:spPr>
          <a:xfrm>
            <a:off x="-347134" y="3878261"/>
            <a:ext cx="12657667" cy="1384737"/>
          </a:xfrm>
          <a:prstGeom prst="rect">
            <a:avLst/>
          </a:prstGeom>
        </p:spPr>
      </p:pic>
      <p:pic>
        <p:nvPicPr>
          <p:cNvPr id="12" name="Picture 11" descr="LON-Logo-whitecircle_4C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994" y="5197882"/>
            <a:ext cx="1723662" cy="1723662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CD3F-EBF3-BD45-9FF4-85E5963A6685}" type="slidenum">
              <a:rPr lang="en-US" smtClean="0"/>
              <a:t>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47743" y="0"/>
            <a:ext cx="4432625" cy="52823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73476" y="5487777"/>
            <a:ext cx="3109047" cy="1049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047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4322617" y="6356351"/>
            <a:ext cx="2844800" cy="365125"/>
          </a:xfrm>
        </p:spPr>
        <p:txBody>
          <a:bodyPr/>
          <a:lstStyle/>
          <a:p>
            <a:pPr algn="ctr"/>
            <a:fld id="{BB50CD3F-EBF3-BD45-9FF4-85E5963A6685}" type="slidenum">
              <a:rPr lang="en-US" smtClean="0"/>
              <a:pPr algn="ctr"/>
              <a:t>10</a:t>
            </a:fld>
            <a:endParaRPr lang="en-US"/>
          </a:p>
        </p:txBody>
      </p:sp>
      <p:sp>
        <p:nvSpPr>
          <p:cNvPr id="6" name="Title 6">
            <a:extLst>
              <a:ext uri="{FF2B5EF4-FFF2-40B4-BE49-F238E27FC236}">
                <a16:creationId xmlns:a16="http://schemas.microsoft.com/office/drawing/2014/main" id="{2A0403AA-9AA8-44DA-9F3C-8D798C53BD99}"/>
              </a:ext>
            </a:extLst>
          </p:cNvPr>
          <p:cNvSpPr txBox="1">
            <a:spLocks/>
          </p:cNvSpPr>
          <p:nvPr/>
        </p:nvSpPr>
        <p:spPr>
          <a:xfrm>
            <a:off x="318873" y="2263265"/>
            <a:ext cx="11253708" cy="110207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609585" rtl="0" eaLnBrk="1" latinLnBrk="0" hangingPunct="1"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267" normalizeH="0" baseline="0" noProof="0" dirty="0" smtClean="0">
                <a:ln>
                  <a:noFill/>
                </a:ln>
                <a:solidFill>
                  <a:srgbClr val="2AA688"/>
                </a:solidFill>
                <a:effectLst/>
                <a:uLnTx/>
                <a:uFillTx/>
                <a:latin typeface="Filson Soft Bold"/>
                <a:ea typeface="+mj-ea"/>
                <a:cs typeface="Filson Soft Bold"/>
              </a:rPr>
              <a:t>What Do We</a:t>
            </a:r>
            <a:r>
              <a:rPr kumimoji="0" lang="en-US" sz="4000" b="1" i="0" u="none" strike="noStrike" kern="1200" cap="none" spc="267" normalizeH="0" noProof="0" dirty="0" smtClean="0">
                <a:ln>
                  <a:noFill/>
                </a:ln>
                <a:solidFill>
                  <a:srgbClr val="2AA688"/>
                </a:solidFill>
                <a:effectLst/>
                <a:uLnTx/>
                <a:uFillTx/>
                <a:latin typeface="Filson Soft Bold"/>
                <a:ea typeface="+mj-ea"/>
                <a:cs typeface="Filson Soft Bold"/>
              </a:rPr>
              <a:t> Get for our Investment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2AA688"/>
              </a:solidFill>
              <a:effectLst/>
              <a:uLnTx/>
              <a:uFillTx/>
              <a:latin typeface="Filson Soft Bold"/>
              <a:ea typeface="+mj-ea"/>
              <a:cs typeface="Filson Soft Bold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93" y="6024090"/>
            <a:ext cx="1975275" cy="66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181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CD3F-EBF3-BD45-9FF4-85E5963A6685}" type="slidenum">
              <a:rPr lang="en-US" smtClean="0"/>
              <a:t>11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07760" y="192072"/>
            <a:ext cx="42398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b="1" spc="267" dirty="0" smtClean="0">
                <a:solidFill>
                  <a:srgbClr val="2AA688"/>
                </a:solidFill>
                <a:latin typeface="Filson Soft Bold"/>
                <a:cs typeface="Filson Soft Bold"/>
              </a:rPr>
              <a:t>27,000 Customers</a:t>
            </a:r>
            <a:endParaRPr lang="en-US" sz="3200" b="1" u="sng" dirty="0">
              <a:solidFill>
                <a:srgbClr val="2AA688"/>
              </a:solidFill>
              <a:latin typeface="Filson Soft Bold"/>
              <a:cs typeface="Filson Soft Bold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7230" y="1232521"/>
            <a:ext cx="67593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100" dirty="0" smtClean="0"/>
              <a:t>25,000 customers growing to 27,000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100" dirty="0" smtClean="0"/>
              <a:t>&gt;1700 </a:t>
            </a:r>
            <a:r>
              <a:rPr lang="en-US" sz="2100" dirty="0"/>
              <a:t>bulk </a:t>
            </a:r>
            <a:r>
              <a:rPr lang="en-US" sz="2100" dirty="0" smtClean="0"/>
              <a:t>MDU units </a:t>
            </a:r>
            <a:r>
              <a:rPr lang="en-US" sz="2100" dirty="0"/>
              <a:t>in the </a:t>
            </a:r>
            <a:r>
              <a:rPr lang="en-US" sz="2100" dirty="0" smtClean="0"/>
              <a:t>pipeline</a:t>
            </a:r>
            <a:endParaRPr lang="en-US" sz="21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100" dirty="0" smtClean="0"/>
              <a:t>Revenue growing slower than customer count (3% v 5%)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100" dirty="0" smtClean="0"/>
              <a:t>New products and marketing to drive growth</a:t>
            </a:r>
            <a:endParaRPr lang="en-US" sz="2100" dirty="0" smtClean="0"/>
          </a:p>
        </p:txBody>
      </p:sp>
      <p:pic>
        <p:nvPicPr>
          <p:cNvPr id="4" name="Picture 3" descr="Association Community Group · Free vector graphic on Pixabay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2006" y="3907129"/>
            <a:ext cx="2909234" cy="2909234"/>
          </a:xfrm>
          <a:prstGeom prst="rect">
            <a:avLst/>
          </a:prstGeom>
        </p:spPr>
      </p:pic>
      <p:pic>
        <p:nvPicPr>
          <p:cNvPr id="12" name="Picture 11" descr="Association Community Group · Free vector graphic on Pixabay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0620" y="3913225"/>
            <a:ext cx="2909234" cy="29092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75501" y="3813432"/>
            <a:ext cx="2910231" cy="291023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18036" y="776848"/>
            <a:ext cx="5048664" cy="2707970"/>
          </a:xfrm>
          <a:prstGeom prst="rect">
            <a:avLst/>
          </a:prstGeom>
        </p:spPr>
      </p:pic>
      <p:pic>
        <p:nvPicPr>
          <p:cNvPr id="15" name="Picture 14" descr="Association Community Group · Free vector graphic on Pixabay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7" y="3907129"/>
            <a:ext cx="2909234" cy="29092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83956" y="3813432"/>
            <a:ext cx="2908044" cy="2908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4573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4470400" y="6492875"/>
            <a:ext cx="2844800" cy="365125"/>
          </a:xfrm>
        </p:spPr>
        <p:txBody>
          <a:bodyPr/>
          <a:lstStyle/>
          <a:p>
            <a:pPr algn="ctr"/>
            <a:fld id="{BB50CD3F-EBF3-BD45-9FF4-85E5963A6685}" type="slidenum">
              <a:rPr lang="en-US" smtClean="0"/>
              <a:pPr algn="ctr"/>
              <a:t>12</a:t>
            </a:fld>
            <a:endParaRPr lang="en-US"/>
          </a:p>
        </p:txBody>
      </p:sp>
      <p:sp>
        <p:nvSpPr>
          <p:cNvPr id="3" name="Title 6"/>
          <p:cNvSpPr txBox="1">
            <a:spLocks/>
          </p:cNvSpPr>
          <p:nvPr/>
        </p:nvSpPr>
        <p:spPr>
          <a:xfrm>
            <a:off x="291124" y="175760"/>
            <a:ext cx="10737768" cy="77774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09585" rtl="0" eaLnBrk="1" latinLnBrk="0" hangingPunct="1"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spc="267" dirty="0" smtClean="0">
                <a:solidFill>
                  <a:srgbClr val="2AA688"/>
                </a:solidFill>
                <a:latin typeface="Filson Soft Bold"/>
                <a:cs typeface="Filson Soft Bold"/>
              </a:rPr>
              <a:t>What Does Revenue Look Like</a:t>
            </a:r>
            <a:endParaRPr lang="en-US" sz="3200" b="1" dirty="0">
              <a:solidFill>
                <a:srgbClr val="C00000"/>
              </a:solidFill>
              <a:latin typeface="Filson Soft Bold"/>
              <a:cs typeface="Filson Soft Bold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27746" y="875509"/>
            <a:ext cx="7938765" cy="52690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3865" y="2447636"/>
            <a:ext cx="6489845" cy="3315384"/>
          </a:xfrm>
          <a:prstGeom prst="rect">
            <a:avLst/>
          </a:prstGeom>
        </p:spPr>
      </p:pic>
      <p:sp>
        <p:nvSpPr>
          <p:cNvPr id="7" name="Rectangular Callout 6"/>
          <p:cNvSpPr/>
          <p:nvPr/>
        </p:nvSpPr>
        <p:spPr>
          <a:xfrm>
            <a:off x="8134417" y="1158569"/>
            <a:ext cx="2608446" cy="1045785"/>
          </a:xfrm>
          <a:prstGeom prst="wedgeRectCallout">
            <a:avLst>
              <a:gd name="adj1" fmla="val 49693"/>
              <a:gd name="adj2" fmla="val 112775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29A798"/>
                </a:solidFill>
              </a:rPr>
              <a:t>Growth rate down from 8+% to 3%</a:t>
            </a:r>
            <a:endParaRPr lang="en-US" b="1" dirty="0">
              <a:solidFill>
                <a:srgbClr val="29A798"/>
              </a:solidFill>
            </a:endParaRPr>
          </a:p>
        </p:txBody>
      </p:sp>
      <p:sp>
        <p:nvSpPr>
          <p:cNvPr id="8" name="Rectangular Callout 7"/>
          <p:cNvSpPr/>
          <p:nvPr/>
        </p:nvSpPr>
        <p:spPr>
          <a:xfrm>
            <a:off x="226469" y="1129730"/>
            <a:ext cx="1505527" cy="999666"/>
          </a:xfrm>
          <a:prstGeom prst="wedgeRectCallout">
            <a:avLst>
              <a:gd name="adj1" fmla="val 31444"/>
              <a:gd name="adj2" fmla="val 12163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29A798"/>
                </a:solidFill>
              </a:rPr>
              <a:t>Vast majority of rev from 1Gig</a:t>
            </a:r>
            <a:endParaRPr lang="en-US" b="1" dirty="0">
              <a:solidFill>
                <a:srgbClr val="29A798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44302" y="6006302"/>
            <a:ext cx="1969179" cy="66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0821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4590473" y="6492875"/>
            <a:ext cx="2844800" cy="365125"/>
          </a:xfrm>
        </p:spPr>
        <p:txBody>
          <a:bodyPr/>
          <a:lstStyle/>
          <a:p>
            <a:pPr algn="ctr"/>
            <a:fld id="{BB50CD3F-EBF3-BD45-9FF4-85E5963A6685}" type="slidenum">
              <a:rPr lang="en-US" smtClean="0"/>
              <a:pPr algn="ctr"/>
              <a:t>13</a:t>
            </a:fld>
            <a:endParaRPr lang="en-US" dirty="0"/>
          </a:p>
        </p:txBody>
      </p:sp>
      <p:sp>
        <p:nvSpPr>
          <p:cNvPr id="5" name="Title 6">
            <a:extLst>
              <a:ext uri="{FF2B5EF4-FFF2-40B4-BE49-F238E27FC236}">
                <a16:creationId xmlns:a16="http://schemas.microsoft.com/office/drawing/2014/main" id="{2A0403AA-9AA8-44DA-9F3C-8D798C53BD99}"/>
              </a:ext>
            </a:extLst>
          </p:cNvPr>
          <p:cNvSpPr txBox="1">
            <a:spLocks/>
          </p:cNvSpPr>
          <p:nvPr/>
        </p:nvSpPr>
        <p:spPr>
          <a:xfrm>
            <a:off x="399944" y="2371724"/>
            <a:ext cx="11576568" cy="110207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609585" rtl="0" eaLnBrk="1" latinLnBrk="0" hangingPunct="1"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267" normalizeH="0" baseline="0" noProof="0" dirty="0" smtClean="0">
                <a:ln>
                  <a:noFill/>
                </a:ln>
                <a:solidFill>
                  <a:srgbClr val="2AA688"/>
                </a:solidFill>
                <a:effectLst/>
                <a:uLnTx/>
                <a:uFillTx/>
                <a:latin typeface="Filson Soft Bold"/>
                <a:ea typeface="+mj-ea"/>
                <a:cs typeface="Filson Soft Bold"/>
              </a:rPr>
              <a:t>The Combined View of Financials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2AA688"/>
              </a:solidFill>
              <a:effectLst/>
              <a:uLnTx/>
              <a:uFillTx/>
              <a:latin typeface="Filson Soft Bold"/>
              <a:ea typeface="+mj-ea"/>
              <a:cs typeface="Filson Soft Bold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2028" y="6010915"/>
            <a:ext cx="1969179" cy="66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6606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4251284" y="6492875"/>
            <a:ext cx="2844800" cy="365125"/>
          </a:xfrm>
        </p:spPr>
        <p:txBody>
          <a:bodyPr/>
          <a:lstStyle/>
          <a:p>
            <a:pPr algn="ctr"/>
            <a:fld id="{BB50CD3F-EBF3-BD45-9FF4-85E5963A6685}" type="slidenum">
              <a:rPr lang="en-US" smtClean="0"/>
              <a:pPr algn="ctr"/>
              <a:t>14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376" y="895141"/>
            <a:ext cx="9680705" cy="5643772"/>
          </a:xfrm>
          <a:prstGeom prst="rect">
            <a:avLst/>
          </a:prstGeom>
        </p:spPr>
      </p:pic>
      <p:sp>
        <p:nvSpPr>
          <p:cNvPr id="6" name="Title 6"/>
          <p:cNvSpPr txBox="1">
            <a:spLocks/>
          </p:cNvSpPr>
          <p:nvPr/>
        </p:nvSpPr>
        <p:spPr>
          <a:xfrm>
            <a:off x="304800" y="50505"/>
            <a:ext cx="10737768" cy="77774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09585" rtl="0" eaLnBrk="1" latinLnBrk="0" hangingPunct="1"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spc="267" dirty="0" smtClean="0">
                <a:solidFill>
                  <a:srgbClr val="2AA688"/>
                </a:solidFill>
                <a:latin typeface="Filson Soft Bold"/>
                <a:cs typeface="Filson Soft Bold"/>
              </a:rPr>
              <a:t>Revenue and Expense Waterfall Chart</a:t>
            </a:r>
            <a:endParaRPr lang="en-US" sz="3200" b="1" dirty="0">
              <a:solidFill>
                <a:srgbClr val="2AA688"/>
              </a:solidFill>
              <a:latin typeface="Filson Soft Bold"/>
              <a:cs typeface="Filson Soft Bold"/>
            </a:endParaRPr>
          </a:p>
        </p:txBody>
      </p:sp>
      <p:sp>
        <p:nvSpPr>
          <p:cNvPr id="7" name="Right Brace 6"/>
          <p:cNvSpPr/>
          <p:nvPr/>
        </p:nvSpPr>
        <p:spPr>
          <a:xfrm>
            <a:off x="10228081" y="2092749"/>
            <a:ext cx="952107" cy="3714161"/>
          </a:xfrm>
          <a:prstGeom prst="rightBrac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180188" y="3699175"/>
            <a:ext cx="907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$20.6M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177591" y="1621408"/>
            <a:ext cx="1093509" cy="331313"/>
          </a:xfrm>
          <a:prstGeom prst="rect">
            <a:avLst/>
          </a:prstGeom>
          <a:noFill/>
          <a:ln w="28575">
            <a:solidFill>
              <a:srgbClr val="29A79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916218" y="2327564"/>
            <a:ext cx="8418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Salaries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18728" y="3163457"/>
            <a:ext cx="965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Network &amp; </a:t>
            </a:r>
          </a:p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Marketi</a:t>
            </a:r>
            <a:r>
              <a:rPr lang="en-US" sz="1400" dirty="0" smtClean="0">
                <a:solidFill>
                  <a:schemeClr val="bg1"/>
                </a:solidFill>
              </a:rPr>
              <a:t>ng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70265" y="4387275"/>
            <a:ext cx="965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Debt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99173" y="5214907"/>
            <a:ext cx="96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Installs &amp; </a:t>
            </a:r>
            <a:r>
              <a:rPr lang="en-US" sz="1400" b="1" dirty="0" err="1" smtClean="0">
                <a:solidFill>
                  <a:schemeClr val="bg1"/>
                </a:solidFill>
              </a:rPr>
              <a:t>Const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4007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CD3F-EBF3-BD45-9FF4-85E5963A6685}" type="slidenum">
              <a:rPr lang="en-US" smtClean="0"/>
              <a:t>15</a:t>
            </a:fld>
            <a:endParaRPr lang="en-US"/>
          </a:p>
        </p:txBody>
      </p:sp>
      <p:sp>
        <p:nvSpPr>
          <p:cNvPr id="5" name="Title 6"/>
          <p:cNvSpPr txBox="1">
            <a:spLocks/>
          </p:cNvSpPr>
          <p:nvPr/>
        </p:nvSpPr>
        <p:spPr>
          <a:xfrm>
            <a:off x="291124" y="129218"/>
            <a:ext cx="10737768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09585" rtl="0" eaLnBrk="1" latinLnBrk="0" hangingPunct="1"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spc="267" dirty="0" smtClean="0">
                <a:solidFill>
                  <a:srgbClr val="2AA688"/>
                </a:solidFill>
                <a:latin typeface="Filson Soft Bold"/>
                <a:cs typeface="Filson Soft Bold"/>
              </a:rPr>
              <a:t>Financial Outlook</a:t>
            </a:r>
            <a:endParaRPr lang="en-US" sz="3200" b="1" dirty="0">
              <a:solidFill>
                <a:srgbClr val="2AA688"/>
              </a:solidFill>
              <a:latin typeface="Filson Soft Bold"/>
              <a:cs typeface="Filson Soft Bold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15568" y="137591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675" y="900139"/>
            <a:ext cx="11852452" cy="570931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37577" y="84447"/>
            <a:ext cx="1969179" cy="664522"/>
          </a:xfrm>
          <a:prstGeom prst="rect">
            <a:avLst/>
          </a:prstGeom>
        </p:spPr>
      </p:pic>
      <p:sp>
        <p:nvSpPr>
          <p:cNvPr id="6" name="Rectangular Callout 5"/>
          <p:cNvSpPr/>
          <p:nvPr/>
        </p:nvSpPr>
        <p:spPr>
          <a:xfrm>
            <a:off x="1419367" y="2006220"/>
            <a:ext cx="2647667" cy="595119"/>
          </a:xfrm>
          <a:prstGeom prst="wedgeRectCallout">
            <a:avLst>
              <a:gd name="adj1" fmla="val 45385"/>
              <a:gd name="adj2" fmla="val 3026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dirty="0" smtClean="0">
                <a:solidFill>
                  <a:schemeClr val="bg1"/>
                </a:solidFill>
              </a:rPr>
              <a:t>Revenue growth to slow &amp;  flatten out over time</a:t>
            </a:r>
            <a:endParaRPr lang="en-US" sz="1700" dirty="0">
              <a:solidFill>
                <a:schemeClr val="bg1"/>
              </a:solidFill>
            </a:endParaRPr>
          </a:p>
        </p:txBody>
      </p:sp>
      <p:sp>
        <p:nvSpPr>
          <p:cNvPr id="7" name="Rectangular Callout 6"/>
          <p:cNvSpPr/>
          <p:nvPr/>
        </p:nvSpPr>
        <p:spPr>
          <a:xfrm>
            <a:off x="5786651" y="3439236"/>
            <a:ext cx="2950949" cy="612648"/>
          </a:xfrm>
          <a:prstGeom prst="wedgeRectCallout">
            <a:avLst>
              <a:gd name="adj1" fmla="val 12004"/>
              <a:gd name="adj2" fmla="val -37745"/>
            </a:avLst>
          </a:prstGeom>
          <a:solidFill>
            <a:srgbClr val="C9603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Operating expense to drop materially after debt retired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Rectangular Callout 8"/>
          <p:cNvSpPr/>
          <p:nvPr/>
        </p:nvSpPr>
        <p:spPr>
          <a:xfrm>
            <a:off x="9937577" y="4051884"/>
            <a:ext cx="1892490" cy="990556"/>
          </a:xfrm>
          <a:prstGeom prst="wedgeRectCallout">
            <a:avLst>
              <a:gd name="adj1" fmla="val -17270"/>
              <a:gd name="adj2" fmla="val -40834"/>
            </a:avLst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Ending capital to grow dramatically after deb retired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ular Callout 10"/>
          <p:cNvSpPr/>
          <p:nvPr/>
        </p:nvSpPr>
        <p:spPr>
          <a:xfrm>
            <a:off x="3330054" y="4599296"/>
            <a:ext cx="3261815" cy="443144"/>
          </a:xfrm>
          <a:prstGeom prst="wedgeRectCallout">
            <a:avLst>
              <a:gd name="adj1" fmla="val 17099"/>
              <a:gd name="adj2" fmla="val 47587"/>
            </a:avLst>
          </a:prstGeom>
          <a:solidFill>
            <a:schemeClr val="bg1">
              <a:lumMod val="6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CIP expense to decline over time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8026401" y="5523348"/>
            <a:ext cx="914400" cy="542942"/>
          </a:xfrm>
          <a:prstGeom prst="ellipse">
            <a:avLst/>
          </a:prstGeom>
          <a:solidFill>
            <a:srgbClr val="FFFF00">
              <a:alpha val="29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83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4285673" y="6435149"/>
            <a:ext cx="2844800" cy="365125"/>
          </a:xfrm>
        </p:spPr>
        <p:txBody>
          <a:bodyPr/>
          <a:lstStyle/>
          <a:p>
            <a:pPr algn="ctr"/>
            <a:fld id="{BB50CD3F-EBF3-BD45-9FF4-85E5963A6685}" type="slidenum">
              <a:rPr lang="en-US" smtClean="0"/>
              <a:pPr algn="ctr"/>
              <a:t>16</a:t>
            </a:fld>
            <a:endParaRPr lang="en-US" dirty="0"/>
          </a:p>
        </p:txBody>
      </p:sp>
      <p:sp>
        <p:nvSpPr>
          <p:cNvPr id="4" name="Title 6"/>
          <p:cNvSpPr txBox="1">
            <a:spLocks/>
          </p:cNvSpPr>
          <p:nvPr/>
        </p:nvSpPr>
        <p:spPr>
          <a:xfrm>
            <a:off x="544236" y="161983"/>
            <a:ext cx="10737768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09585" rtl="0" eaLnBrk="1" latinLnBrk="0" hangingPunct="1"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spc="267" dirty="0">
                <a:solidFill>
                  <a:srgbClr val="2AA688"/>
                </a:solidFill>
                <a:latin typeface="Filson Soft Bold"/>
                <a:cs typeface="Filson Soft Bold"/>
              </a:rPr>
              <a:t>Budget Summary</a:t>
            </a:r>
            <a:endParaRPr lang="en-US" sz="3200" b="1" dirty="0">
              <a:solidFill>
                <a:srgbClr val="2AA688"/>
              </a:solidFill>
              <a:latin typeface="Filson Soft Bold"/>
              <a:cs typeface="Filson Soft Bold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4236" y="1200656"/>
            <a:ext cx="11394621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100" dirty="0" smtClean="0">
                <a:latin typeface="Filson Soft Bold"/>
              </a:rPr>
              <a:t>Revenue </a:t>
            </a:r>
            <a:r>
              <a:rPr lang="en-US" sz="2100" dirty="0">
                <a:latin typeface="Filson Soft Bold"/>
              </a:rPr>
              <a:t>and customer growth are looking </a:t>
            </a:r>
            <a:r>
              <a:rPr lang="en-US" sz="2100" dirty="0" smtClean="0">
                <a:latin typeface="Filson Soft Bold"/>
              </a:rPr>
              <a:t>favorable but slowing</a:t>
            </a:r>
            <a:endParaRPr lang="en-US" sz="2100" dirty="0">
              <a:latin typeface="Filson Soft Bold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100" dirty="0">
                <a:latin typeface="Filson Soft Bold"/>
              </a:rPr>
              <a:t>Expenses are manageable and will decline in upcoming years yielding favorable margins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100" dirty="0">
                <a:latin typeface="Filson Soft Bold"/>
              </a:rPr>
              <a:t>Debt pay-off on schedule leading to very high working capital in next </a:t>
            </a:r>
            <a:r>
              <a:rPr lang="en-US" sz="2100" dirty="0" smtClean="0">
                <a:latin typeface="Filson Soft Bold"/>
              </a:rPr>
              <a:t>7-10  </a:t>
            </a:r>
            <a:r>
              <a:rPr lang="en-US" sz="2100" dirty="0">
                <a:latin typeface="Filson Soft Bold"/>
              </a:rPr>
              <a:t>years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100" dirty="0">
                <a:latin typeface="Filson Soft Bold"/>
              </a:rPr>
              <a:t>Taking necessary steps to </a:t>
            </a:r>
            <a:r>
              <a:rPr lang="en-US" sz="2100" dirty="0" smtClean="0">
                <a:latin typeface="Filson Soft Bold"/>
              </a:rPr>
              <a:t>future-proof network and to remain </a:t>
            </a:r>
            <a:r>
              <a:rPr lang="en-US" sz="2000" dirty="0" smtClean="0">
                <a:latin typeface="Filson Soft Bold"/>
              </a:rPr>
              <a:t>competitive</a:t>
            </a:r>
            <a:endParaRPr lang="en-US" sz="2000" dirty="0">
              <a:latin typeface="Filson Soft Bold"/>
            </a:endParaRPr>
          </a:p>
        </p:txBody>
      </p:sp>
      <p:pic>
        <p:nvPicPr>
          <p:cNvPr id="2" name="Picture 1" descr="Business Growth Chart PNG Transparent Images | PNG All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640" y="2991603"/>
            <a:ext cx="7432030" cy="34435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9678" y="5953189"/>
            <a:ext cx="1969179" cy="66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1157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N-LinearPattern_1C-white.png"/>
          <p:cNvPicPr>
            <a:picLocks noChangeAspect="1"/>
          </p:cNvPicPr>
          <p:nvPr/>
        </p:nvPicPr>
        <p:blipFill>
          <a:blip r:embed="rId3">
            <a:alphaModFix am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502541" y="4981692"/>
            <a:ext cx="20116800" cy="2667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CD3F-EBF3-BD45-9FF4-85E5963A6685}" type="slidenum">
              <a:rPr lang="en-US" smtClean="0"/>
              <a:t>17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272589" y="1607419"/>
            <a:ext cx="61120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solidFill>
                  <a:schemeClr val="bg1"/>
                </a:solidFill>
              </a:rPr>
              <a:t>Questions?</a:t>
            </a:r>
            <a:endParaRPr lang="en-US" sz="9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769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4488873" y="6343693"/>
            <a:ext cx="2844800" cy="365125"/>
          </a:xfrm>
        </p:spPr>
        <p:txBody>
          <a:bodyPr/>
          <a:lstStyle/>
          <a:p>
            <a:pPr algn="ctr"/>
            <a:fld id="{BB50CD3F-EBF3-BD45-9FF4-85E5963A6685}" type="slidenum">
              <a:rPr lang="en-US" smtClean="0"/>
              <a:pPr algn="ctr"/>
              <a:t>2</a:t>
            </a:fld>
            <a:endParaRPr lang="en-US"/>
          </a:p>
        </p:txBody>
      </p:sp>
      <p:sp>
        <p:nvSpPr>
          <p:cNvPr id="3" name="Title 6"/>
          <p:cNvSpPr txBox="1">
            <a:spLocks/>
          </p:cNvSpPr>
          <p:nvPr/>
        </p:nvSpPr>
        <p:spPr>
          <a:xfrm>
            <a:off x="291124" y="175760"/>
            <a:ext cx="10737768" cy="77774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09585" rtl="0" eaLnBrk="1" latinLnBrk="0" hangingPunct="1"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spc="267" dirty="0" smtClean="0">
                <a:solidFill>
                  <a:srgbClr val="2AA688"/>
                </a:solidFill>
                <a:latin typeface="Filson Soft Bold"/>
                <a:cs typeface="Filson Soft Bold"/>
              </a:rPr>
              <a:t>Current Situation</a:t>
            </a:r>
            <a:endParaRPr lang="en-US" sz="3200" b="1" dirty="0">
              <a:solidFill>
                <a:srgbClr val="C00000"/>
              </a:solidFill>
              <a:latin typeface="Filson Soft Bold"/>
              <a:cs typeface="Filson Soft Bold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7884" y="1160040"/>
            <a:ext cx="11206116" cy="4909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200" dirty="0" smtClean="0"/>
              <a:t>Sales and revenue are steady but slowing </a:t>
            </a:r>
          </a:p>
          <a:p>
            <a:pPr marL="68580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200" dirty="0" smtClean="0"/>
              <a:t>Have new services to promote</a:t>
            </a:r>
          </a:p>
          <a:p>
            <a:pPr marL="68580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200" dirty="0" smtClean="0"/>
              <a:t>Comcast getting more aggressive with offers</a:t>
            </a:r>
            <a:endParaRPr lang="en-US" sz="3200" dirty="0"/>
          </a:p>
          <a:p>
            <a:pPr marL="68580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200" dirty="0" smtClean="0"/>
              <a:t>Network is in good shape but outside plant and backbone need maintenance</a:t>
            </a:r>
          </a:p>
          <a:p>
            <a:pPr marL="68580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200" dirty="0" smtClean="0"/>
              <a:t>Need to continue with network expansion plans to accommodate growth</a:t>
            </a:r>
          </a:p>
          <a:p>
            <a:pPr marL="68580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200" dirty="0" smtClean="0"/>
              <a:t>Customer service expectations are growing</a:t>
            </a:r>
          </a:p>
          <a:p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4619" y="6024090"/>
            <a:ext cx="1969179" cy="66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5225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CD3F-EBF3-BD45-9FF4-85E5963A6685}" type="slidenum">
              <a:rPr lang="en-US" smtClean="0"/>
              <a:t>3</a:t>
            </a:fld>
            <a:endParaRPr lang="en-US" dirty="0"/>
          </a:p>
        </p:txBody>
      </p:sp>
      <p:sp>
        <p:nvSpPr>
          <p:cNvPr id="4" name="Title 6"/>
          <p:cNvSpPr txBox="1">
            <a:spLocks/>
          </p:cNvSpPr>
          <p:nvPr/>
        </p:nvSpPr>
        <p:spPr>
          <a:xfrm>
            <a:off x="291124" y="175760"/>
            <a:ext cx="10737768" cy="77774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ctr" defTabSz="609585" rtl="0" eaLnBrk="1" latinLnBrk="0" hangingPunct="1"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spc="267" dirty="0" smtClean="0">
                <a:solidFill>
                  <a:srgbClr val="2AA688"/>
                </a:solidFill>
                <a:latin typeface="Filson Soft Bold"/>
                <a:cs typeface="Filson Soft Bold"/>
              </a:rPr>
              <a:t>What’s Our Focus– Attract &amp; Delight Customers</a:t>
            </a:r>
            <a:endParaRPr lang="en-US" sz="3200" b="1" dirty="0">
              <a:solidFill>
                <a:srgbClr val="2AA688"/>
              </a:solidFill>
              <a:latin typeface="Filson Soft Bold"/>
              <a:cs typeface="Filson Soft Bold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7884" y="1160040"/>
            <a:ext cx="1110451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Executing on </a:t>
            </a:r>
            <a:r>
              <a:rPr lang="en-US" sz="3200" b="1" dirty="0" smtClean="0"/>
              <a:t>strategic sales &amp; marketing plan </a:t>
            </a:r>
            <a:r>
              <a:rPr lang="en-US" sz="3200" dirty="0" smtClean="0"/>
              <a:t>with latest technology stack</a:t>
            </a:r>
          </a:p>
          <a:p>
            <a:pPr marL="68580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Providing </a:t>
            </a:r>
            <a:r>
              <a:rPr lang="en-US" sz="3200" dirty="0"/>
              <a:t>exceptionally </a:t>
            </a:r>
            <a:r>
              <a:rPr lang="en-US" sz="3200" b="1" dirty="0"/>
              <a:t>fast and reliable </a:t>
            </a:r>
            <a:r>
              <a:rPr lang="en-US" sz="3200" b="1" dirty="0" smtClean="0"/>
              <a:t>internet</a:t>
            </a:r>
          </a:p>
          <a:p>
            <a:pPr marL="68580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Being </a:t>
            </a:r>
            <a:r>
              <a:rPr lang="en-US" sz="3200" b="1" dirty="0" smtClean="0"/>
              <a:t>customer-centric with CRM </a:t>
            </a:r>
            <a:r>
              <a:rPr lang="en-US" sz="3200" dirty="0" smtClean="0"/>
              <a:t>foundation for favorable customer experience and competitive stance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62478"/>
            <a:ext cx="1827455" cy="229552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1620" y="4626317"/>
            <a:ext cx="3335364" cy="222438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13" y="4554877"/>
            <a:ext cx="3470107" cy="228883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/>
          <a:srcRect l="48356" t="21883" r="9948" b="-5447"/>
          <a:stretch/>
        </p:blipFill>
        <p:spPr>
          <a:xfrm>
            <a:off x="8627959" y="4626317"/>
            <a:ext cx="1782840" cy="238197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29824" y="4554877"/>
            <a:ext cx="1762176" cy="2338468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65450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D75BC6A-051A-4938-BB89-CBBAA1E92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451927" y="6356351"/>
            <a:ext cx="2844800" cy="365125"/>
          </a:xfrm>
        </p:spPr>
        <p:txBody>
          <a:bodyPr/>
          <a:lstStyle/>
          <a:p>
            <a:pPr algn="ctr"/>
            <a:fld id="{BB50CD3F-EBF3-BD45-9FF4-85E5963A6685}" type="slidenum">
              <a:rPr lang="en-US" smtClean="0"/>
              <a:pPr algn="ctr"/>
              <a:t>4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712A91F-E4FB-453C-9EAC-096BF77929F9}"/>
              </a:ext>
            </a:extLst>
          </p:cNvPr>
          <p:cNvSpPr txBox="1"/>
          <p:nvPr/>
        </p:nvSpPr>
        <p:spPr>
          <a:xfrm>
            <a:off x="278194" y="193858"/>
            <a:ext cx="11538701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spc="267" dirty="0" smtClean="0">
                <a:solidFill>
                  <a:srgbClr val="2AA688"/>
                </a:solidFill>
                <a:latin typeface="Filson Soft Bold"/>
                <a:cs typeface="Filson Soft Bold"/>
              </a:rPr>
              <a:t>How We </a:t>
            </a:r>
            <a:r>
              <a:rPr lang="en-US" sz="3000" b="1" spc="267" dirty="0" smtClean="0">
                <a:solidFill>
                  <a:srgbClr val="2AA688"/>
                </a:solidFill>
                <a:latin typeface="Filson Soft Bold"/>
                <a:cs typeface="Filson Soft Bold"/>
              </a:rPr>
              <a:t>Will </a:t>
            </a:r>
            <a:r>
              <a:rPr kumimoji="0" lang="en-US" sz="3000" b="1" i="0" u="none" strike="noStrike" kern="1200" cap="none" spc="267" normalizeH="0" baseline="0" noProof="0" dirty="0" smtClean="0">
                <a:ln>
                  <a:noFill/>
                </a:ln>
                <a:solidFill>
                  <a:srgbClr val="2AA688"/>
                </a:solidFill>
                <a:effectLst/>
                <a:uLnTx/>
                <a:uFillTx/>
                <a:latin typeface="Filson Soft Bold"/>
                <a:ea typeface="+mn-ea"/>
                <a:cs typeface="Filson Soft Bold"/>
              </a:rPr>
              <a:t>Attract</a:t>
            </a:r>
            <a:r>
              <a:rPr kumimoji="0" lang="en-US" sz="3000" b="1" i="0" u="none" strike="noStrike" kern="1200" cap="none" spc="267" normalizeH="0" noProof="0" dirty="0" smtClean="0">
                <a:ln>
                  <a:noFill/>
                </a:ln>
                <a:solidFill>
                  <a:srgbClr val="2AA688"/>
                </a:solidFill>
                <a:effectLst/>
                <a:uLnTx/>
                <a:uFillTx/>
                <a:latin typeface="Filson Soft Bold"/>
                <a:ea typeface="+mn-ea"/>
                <a:cs typeface="Filson Soft Bold"/>
              </a:rPr>
              <a:t> &amp; Delight Customers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2AA688"/>
              </a:solidFill>
              <a:effectLst/>
              <a:uLnTx/>
              <a:uFillTx/>
              <a:latin typeface="Filson Soft Bold"/>
              <a:ea typeface="+mn-ea"/>
              <a:cs typeface="Filson Soft Bold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96267" y="2123534"/>
            <a:ext cx="350846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200" b="1" dirty="0" smtClean="0"/>
              <a:t>Backbone fortification</a:t>
            </a:r>
          </a:p>
          <a:p>
            <a:pPr marL="171450" indent="-1714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200" b="1" dirty="0" smtClean="0"/>
              <a:t>Outside plant rehab</a:t>
            </a:r>
          </a:p>
          <a:p>
            <a:pPr marL="171450" indent="-1714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200" b="1" dirty="0" smtClean="0"/>
              <a:t>Undergrounding of aerial</a:t>
            </a:r>
          </a:p>
          <a:p>
            <a:pPr marL="171450" indent="-1714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200" dirty="0" smtClean="0"/>
              <a:t>Redundancy</a:t>
            </a:r>
          </a:p>
          <a:p>
            <a:pPr marL="171450" indent="-1714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200" dirty="0" smtClean="0"/>
              <a:t>Security/DDOS</a:t>
            </a:r>
          </a:p>
          <a:p>
            <a:pPr marL="171450" indent="-1714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200" dirty="0" smtClean="0"/>
              <a:t>10G support</a:t>
            </a:r>
          </a:p>
          <a:p>
            <a:pPr marL="171450" indent="-1714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200" dirty="0" smtClean="0"/>
              <a:t>Reclaimed fiber</a:t>
            </a:r>
            <a:endParaRPr lang="en-US" sz="2000" dirty="0"/>
          </a:p>
        </p:txBody>
      </p:sp>
      <p:sp>
        <p:nvSpPr>
          <p:cNvPr id="4" name="Rounded Rectangle 3"/>
          <p:cNvSpPr/>
          <p:nvPr/>
        </p:nvSpPr>
        <p:spPr>
          <a:xfrm>
            <a:off x="4149471" y="1096905"/>
            <a:ext cx="3796145" cy="871538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/>
              <a:t>Fast &amp; Reliable Network</a:t>
            </a:r>
            <a:endParaRPr lang="en-US" sz="2200" dirty="0"/>
          </a:p>
        </p:txBody>
      </p:sp>
      <p:sp>
        <p:nvSpPr>
          <p:cNvPr id="14" name="Rounded Rectangle 13"/>
          <p:cNvSpPr/>
          <p:nvPr/>
        </p:nvSpPr>
        <p:spPr>
          <a:xfrm>
            <a:off x="8164946" y="1035222"/>
            <a:ext cx="3796145" cy="871538"/>
          </a:xfrm>
          <a:prstGeom prst="roundRect">
            <a:avLst/>
          </a:prstGeom>
          <a:solidFill>
            <a:schemeClr val="tx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Customer Experience Focus</a:t>
            </a:r>
            <a:endParaRPr lang="en-US" sz="2400" dirty="0"/>
          </a:p>
        </p:txBody>
      </p:sp>
      <p:sp>
        <p:nvSpPr>
          <p:cNvPr id="15" name="Rounded Rectangle 14"/>
          <p:cNvSpPr/>
          <p:nvPr/>
        </p:nvSpPr>
        <p:spPr>
          <a:xfrm>
            <a:off x="100243" y="1096905"/>
            <a:ext cx="3796145" cy="871538"/>
          </a:xfrm>
          <a:prstGeom prst="roundRect">
            <a:avLst/>
          </a:prstGeom>
          <a:solidFill>
            <a:srgbClr val="2AA68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Strategic Sales &amp; Marketing 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240965" y="2084544"/>
            <a:ext cx="3618194" cy="312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100" dirty="0" smtClean="0"/>
              <a:t>More brand advertising</a:t>
            </a:r>
          </a:p>
          <a:p>
            <a:pPr marL="171450" indent="-1714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100" b="1" dirty="0" smtClean="0"/>
              <a:t>Quarterly acquisition campaigns with incentives</a:t>
            </a:r>
          </a:p>
          <a:p>
            <a:pPr marL="171450" indent="-1714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100" dirty="0" smtClean="0"/>
              <a:t>Omni-channel marketing</a:t>
            </a:r>
          </a:p>
          <a:p>
            <a:pPr marL="171450" indent="-1714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100" dirty="0" smtClean="0"/>
              <a:t>Social media &amp; content</a:t>
            </a:r>
          </a:p>
          <a:p>
            <a:pPr marL="171450" indent="-1714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100" dirty="0" smtClean="0"/>
              <a:t>Community engagement</a:t>
            </a:r>
          </a:p>
          <a:p>
            <a:pPr marL="171450" indent="-1714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100" dirty="0" smtClean="0"/>
              <a:t>IQ targeted efforts</a:t>
            </a:r>
            <a:endParaRPr lang="en-US" sz="2100" dirty="0"/>
          </a:p>
        </p:txBody>
      </p:sp>
      <p:sp>
        <p:nvSpPr>
          <p:cNvPr id="21" name="TextBox 20"/>
          <p:cNvSpPr txBox="1"/>
          <p:nvPr/>
        </p:nvSpPr>
        <p:spPr>
          <a:xfrm>
            <a:off x="8241835" y="2128567"/>
            <a:ext cx="3719256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200" dirty="0" smtClean="0"/>
              <a:t>Digital navigation FTE</a:t>
            </a:r>
          </a:p>
          <a:p>
            <a:pPr marL="171450" indent="-1714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200" b="1" dirty="0" smtClean="0"/>
              <a:t>Salesforce CRM integration</a:t>
            </a:r>
          </a:p>
          <a:p>
            <a:pPr marL="171450" indent="-1714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200" dirty="0" smtClean="0"/>
              <a:t>Enhanced sales training</a:t>
            </a:r>
          </a:p>
          <a:p>
            <a:pPr marL="171450" indent="-1714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200" b="1" dirty="0" smtClean="0"/>
              <a:t>Better online sign-up process</a:t>
            </a:r>
          </a:p>
          <a:p>
            <a:pPr marL="171450" indent="-1714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200" dirty="0" smtClean="0"/>
              <a:t>Manage and track customer touch points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3018" y="6056954"/>
            <a:ext cx="1969179" cy="66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6066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D75BC6A-051A-4938-BB89-CBBAA1E92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498109" y="6337878"/>
            <a:ext cx="2844800" cy="365125"/>
          </a:xfrm>
        </p:spPr>
        <p:txBody>
          <a:bodyPr/>
          <a:lstStyle/>
          <a:p>
            <a:pPr algn="ctr"/>
            <a:fld id="{BB50CD3F-EBF3-BD45-9FF4-85E5963A6685}" type="slidenum">
              <a:rPr lang="en-US" smtClean="0"/>
              <a:pPr algn="ctr"/>
              <a:t>5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712A91F-E4FB-453C-9EAC-096BF77929F9}"/>
              </a:ext>
            </a:extLst>
          </p:cNvPr>
          <p:cNvSpPr txBox="1"/>
          <p:nvPr/>
        </p:nvSpPr>
        <p:spPr>
          <a:xfrm>
            <a:off x="278194" y="193858"/>
            <a:ext cx="11538701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spc="267" dirty="0" smtClean="0">
                <a:solidFill>
                  <a:srgbClr val="2AA688"/>
                </a:solidFill>
                <a:latin typeface="Filson Soft Bold"/>
                <a:cs typeface="Filson Soft Bold"/>
              </a:rPr>
              <a:t>What’s the Price Tag</a:t>
            </a:r>
            <a:endParaRPr kumimoji="0" lang="en-US" sz="3000" b="1" i="0" strike="noStrike" kern="1200" cap="none" spc="0" normalizeH="0" baseline="0" noProof="0" dirty="0">
              <a:ln>
                <a:noFill/>
              </a:ln>
              <a:solidFill>
                <a:srgbClr val="2AA688"/>
              </a:solidFill>
              <a:effectLst/>
              <a:uLnTx/>
              <a:uFillTx/>
              <a:latin typeface="Filson Soft Bold"/>
              <a:cs typeface="Filson Soft Bold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96267" y="2123534"/>
            <a:ext cx="350846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200" dirty="0" smtClean="0"/>
              <a:t>Backbone fortification</a:t>
            </a:r>
          </a:p>
          <a:p>
            <a:pPr marL="171450" indent="-1714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200" dirty="0" smtClean="0"/>
              <a:t>Bandwidth/capacity</a:t>
            </a:r>
          </a:p>
          <a:p>
            <a:pPr marL="171450" indent="-1714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200" dirty="0" smtClean="0"/>
              <a:t>Outside </a:t>
            </a:r>
            <a:r>
              <a:rPr lang="en-US" sz="2200" dirty="0" smtClean="0"/>
              <a:t>plant rehab</a:t>
            </a:r>
          </a:p>
          <a:p>
            <a:pPr marL="171450" indent="-1714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200" dirty="0" smtClean="0"/>
              <a:t>Undergrounding of aerial</a:t>
            </a:r>
          </a:p>
          <a:p>
            <a:pPr marL="171450" indent="-1714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200" dirty="0" smtClean="0"/>
              <a:t>Redundancy</a:t>
            </a:r>
          </a:p>
          <a:p>
            <a:pPr marL="171450" indent="-1714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200" dirty="0" smtClean="0"/>
              <a:t>Security/DDOS</a:t>
            </a:r>
          </a:p>
          <a:p>
            <a:pPr marL="171450" indent="-1714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200" dirty="0" smtClean="0"/>
              <a:t>10G </a:t>
            </a:r>
            <a:r>
              <a:rPr lang="en-US" sz="2200" dirty="0" smtClean="0"/>
              <a:t>support</a:t>
            </a:r>
            <a:endParaRPr lang="en-US" sz="2200" dirty="0" smtClean="0"/>
          </a:p>
        </p:txBody>
      </p:sp>
      <p:sp>
        <p:nvSpPr>
          <p:cNvPr id="4" name="Rounded Rectangle 3"/>
          <p:cNvSpPr/>
          <p:nvPr/>
        </p:nvSpPr>
        <p:spPr>
          <a:xfrm>
            <a:off x="4149471" y="1096905"/>
            <a:ext cx="3796145" cy="871538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/>
              <a:t>Fast &amp; Reliable Network</a:t>
            </a:r>
            <a:endParaRPr lang="en-US" sz="2200" dirty="0"/>
          </a:p>
        </p:txBody>
      </p:sp>
      <p:sp>
        <p:nvSpPr>
          <p:cNvPr id="14" name="Rounded Rectangle 13"/>
          <p:cNvSpPr/>
          <p:nvPr/>
        </p:nvSpPr>
        <p:spPr>
          <a:xfrm>
            <a:off x="8164946" y="1035222"/>
            <a:ext cx="3796145" cy="871538"/>
          </a:xfrm>
          <a:prstGeom prst="roundRect">
            <a:avLst/>
          </a:prstGeom>
          <a:solidFill>
            <a:schemeClr val="tx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Customer Experience Focus</a:t>
            </a:r>
            <a:endParaRPr lang="en-US" sz="2400" dirty="0"/>
          </a:p>
        </p:txBody>
      </p:sp>
      <p:sp>
        <p:nvSpPr>
          <p:cNvPr id="15" name="Rounded Rectangle 14"/>
          <p:cNvSpPr/>
          <p:nvPr/>
        </p:nvSpPr>
        <p:spPr>
          <a:xfrm>
            <a:off x="100243" y="1096905"/>
            <a:ext cx="3796145" cy="871538"/>
          </a:xfrm>
          <a:prstGeom prst="roundRect">
            <a:avLst/>
          </a:prstGeom>
          <a:solidFill>
            <a:srgbClr val="2AA68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Strategic Sales &amp; Marketing 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240965" y="2084544"/>
            <a:ext cx="3618194" cy="312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100" dirty="0" smtClean="0"/>
              <a:t>More brand advertising</a:t>
            </a:r>
          </a:p>
          <a:p>
            <a:pPr marL="171450" indent="-1714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100" dirty="0" smtClean="0"/>
              <a:t>Quarterly acquisition campaigns with incentives</a:t>
            </a:r>
          </a:p>
          <a:p>
            <a:pPr marL="171450" indent="-1714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100" dirty="0" smtClean="0"/>
              <a:t>Omni-channel marketing</a:t>
            </a:r>
          </a:p>
          <a:p>
            <a:pPr marL="171450" indent="-1714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100" dirty="0" smtClean="0"/>
              <a:t>Social media &amp; content</a:t>
            </a:r>
          </a:p>
          <a:p>
            <a:pPr marL="171450" indent="-1714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100" dirty="0" smtClean="0"/>
              <a:t>Community engagement</a:t>
            </a:r>
          </a:p>
          <a:p>
            <a:pPr marL="171450" indent="-1714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100" dirty="0" smtClean="0"/>
              <a:t>IQ targeted efforts</a:t>
            </a:r>
            <a:endParaRPr lang="en-US" sz="2100" dirty="0"/>
          </a:p>
        </p:txBody>
      </p:sp>
      <p:sp>
        <p:nvSpPr>
          <p:cNvPr id="21" name="TextBox 20"/>
          <p:cNvSpPr txBox="1"/>
          <p:nvPr/>
        </p:nvSpPr>
        <p:spPr>
          <a:xfrm>
            <a:off x="8241835" y="2128567"/>
            <a:ext cx="3719256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200" dirty="0" smtClean="0"/>
              <a:t>Digital navigation FTE</a:t>
            </a:r>
          </a:p>
          <a:p>
            <a:pPr marL="171450" indent="-1714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200" dirty="0" smtClean="0"/>
              <a:t>Salesforce CRM integration</a:t>
            </a:r>
          </a:p>
          <a:p>
            <a:pPr marL="171450" indent="-1714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200" dirty="0" smtClean="0"/>
              <a:t>Enhanced sales training</a:t>
            </a:r>
          </a:p>
          <a:p>
            <a:pPr marL="171450" indent="-1714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200" dirty="0" smtClean="0"/>
              <a:t>Better online sign-up process</a:t>
            </a:r>
          </a:p>
          <a:p>
            <a:pPr marL="171450" indent="-1714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200" dirty="0" smtClean="0"/>
              <a:t>Manage and track customer touch points</a:t>
            </a:r>
          </a:p>
        </p:txBody>
      </p:sp>
      <p:sp>
        <p:nvSpPr>
          <p:cNvPr id="11" name="Pentagon 10"/>
          <p:cNvSpPr/>
          <p:nvPr/>
        </p:nvSpPr>
        <p:spPr>
          <a:xfrm rot="8997954" flipV="1">
            <a:off x="2900045" y="1189923"/>
            <a:ext cx="1462909" cy="597853"/>
          </a:xfrm>
          <a:prstGeom prst="homePlate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$500K</a:t>
            </a:r>
            <a:endParaRPr lang="en-US" dirty="0"/>
          </a:p>
        </p:txBody>
      </p:sp>
      <p:sp>
        <p:nvSpPr>
          <p:cNvPr id="12" name="Pentagon 11"/>
          <p:cNvSpPr/>
          <p:nvPr/>
        </p:nvSpPr>
        <p:spPr>
          <a:xfrm rot="8997954" flipV="1">
            <a:off x="7059191" y="1312168"/>
            <a:ext cx="1462909" cy="597853"/>
          </a:xfrm>
          <a:prstGeom prst="homePlate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$3-4M</a:t>
            </a:r>
            <a:endParaRPr lang="en-US" dirty="0"/>
          </a:p>
        </p:txBody>
      </p:sp>
      <p:sp>
        <p:nvSpPr>
          <p:cNvPr id="13" name="Pentagon 12"/>
          <p:cNvSpPr/>
          <p:nvPr/>
        </p:nvSpPr>
        <p:spPr>
          <a:xfrm rot="8997954" flipV="1">
            <a:off x="10666108" y="1160724"/>
            <a:ext cx="1462909" cy="597853"/>
          </a:xfrm>
          <a:prstGeom prst="homePlate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$350K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3092" y="6005617"/>
            <a:ext cx="1969179" cy="664522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3114987" y="1699491"/>
            <a:ext cx="117740" cy="92361"/>
          </a:xfrm>
          <a:prstGeom prst="ellipse">
            <a:avLst/>
          </a:prstGeom>
          <a:solidFill>
            <a:srgbClr val="2AA68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248264" y="1851891"/>
            <a:ext cx="117740" cy="92361"/>
          </a:xfrm>
          <a:prstGeom prst="ellipse">
            <a:avLst/>
          </a:prstGeom>
          <a:solidFill>
            <a:srgbClr val="00206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10878168" y="1685643"/>
            <a:ext cx="117740" cy="92361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2693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832" y="792332"/>
            <a:ext cx="11145568" cy="5929144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CD3F-EBF3-BD45-9FF4-85E5963A6685}" type="slidenum">
              <a:rPr lang="en-US" smtClean="0"/>
              <a:t>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12A91F-E4FB-453C-9EAC-096BF77929F9}"/>
              </a:ext>
            </a:extLst>
          </p:cNvPr>
          <p:cNvSpPr txBox="1"/>
          <p:nvPr/>
        </p:nvSpPr>
        <p:spPr>
          <a:xfrm>
            <a:off x="190980" y="158486"/>
            <a:ext cx="11538701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spc="267" dirty="0" smtClean="0">
                <a:solidFill>
                  <a:srgbClr val="2AA688"/>
                </a:solidFill>
                <a:latin typeface="Filson Soft Bold"/>
                <a:cs typeface="Filson Soft Bold"/>
              </a:rPr>
              <a:t>Where Else are We Spending Money</a:t>
            </a:r>
            <a:endParaRPr kumimoji="0" lang="en-US" sz="3000" b="1" i="0" strike="noStrike" kern="1200" cap="none" spc="0" normalizeH="0" baseline="0" noProof="0" dirty="0">
              <a:ln>
                <a:noFill/>
              </a:ln>
              <a:solidFill>
                <a:srgbClr val="2AA688"/>
              </a:solidFill>
              <a:effectLst/>
              <a:uLnTx/>
              <a:uFillTx/>
              <a:latin typeface="Filson Soft Bold"/>
              <a:cs typeface="Filson Soft Bold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78543" y="1514763"/>
            <a:ext cx="3330342" cy="3084945"/>
          </a:xfrm>
          <a:prstGeom prst="rect">
            <a:avLst/>
          </a:prstGeom>
          <a:solidFill>
            <a:schemeClr val="bg1">
              <a:lumMod val="95000"/>
              <a:alpha val="11000"/>
            </a:schemeClr>
          </a:solidFill>
          <a:ln w="381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908884" y="1514762"/>
            <a:ext cx="4808597" cy="3084946"/>
          </a:xfrm>
          <a:prstGeom prst="rect">
            <a:avLst/>
          </a:prstGeom>
          <a:solidFill>
            <a:srgbClr val="2AA688">
              <a:alpha val="13000"/>
            </a:srgbClr>
          </a:solidFill>
          <a:ln w="381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717481" y="1497110"/>
            <a:ext cx="1765457" cy="3084945"/>
          </a:xfrm>
          <a:prstGeom prst="rect">
            <a:avLst/>
          </a:prstGeom>
          <a:solidFill>
            <a:srgbClr val="FFFF00">
              <a:alpha val="11000"/>
            </a:srgbClr>
          </a:solidFill>
          <a:ln w="381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826541" y="1477094"/>
            <a:ext cx="15473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Capital </a:t>
            </a:r>
            <a:r>
              <a:rPr lang="en-US" b="1" dirty="0"/>
              <a:t>&amp;</a:t>
            </a:r>
            <a:r>
              <a:rPr lang="en-US" b="1" dirty="0" smtClean="0"/>
              <a:t> Non Operating (35%)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348473" y="1514762"/>
            <a:ext cx="1731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Personnel (33%)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762354" y="1477094"/>
            <a:ext cx="337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Operating &amp; Maintenance (32%)</a:t>
            </a:r>
            <a:endParaRPr lang="en-US" b="1" dirty="0"/>
          </a:p>
        </p:txBody>
      </p:sp>
      <p:sp>
        <p:nvSpPr>
          <p:cNvPr id="13" name="Rounded Rectangular Callout 12"/>
          <p:cNvSpPr/>
          <p:nvPr/>
        </p:nvSpPr>
        <p:spPr>
          <a:xfrm>
            <a:off x="10159999" y="445493"/>
            <a:ext cx="1213877" cy="612648"/>
          </a:xfrm>
          <a:prstGeom prst="wedgeRoundRectCallout">
            <a:avLst>
              <a:gd name="adj1" fmla="val -18728"/>
              <a:gd name="adj2" fmla="val 120631"/>
              <a:gd name="adj3" fmla="val 16667"/>
            </a:avLst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$5M debt payments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1039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259" y="1123204"/>
            <a:ext cx="10207977" cy="478536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4941455" y="6448465"/>
            <a:ext cx="2844800" cy="365125"/>
          </a:xfrm>
        </p:spPr>
        <p:txBody>
          <a:bodyPr/>
          <a:lstStyle/>
          <a:p>
            <a:pPr algn="ctr"/>
            <a:fld id="{BB50CD3F-EBF3-BD45-9FF4-85E5963A6685}" type="slidenum">
              <a:rPr lang="en-US" smtClean="0"/>
              <a:pPr algn="ctr"/>
              <a:t>7</a:t>
            </a:fld>
            <a:endParaRPr lang="en-US"/>
          </a:p>
        </p:txBody>
      </p:sp>
      <p:sp>
        <p:nvSpPr>
          <p:cNvPr id="5" name="Title 6"/>
          <p:cNvSpPr txBox="1">
            <a:spLocks/>
          </p:cNvSpPr>
          <p:nvPr/>
        </p:nvSpPr>
        <p:spPr>
          <a:xfrm>
            <a:off x="277758" y="-122000"/>
            <a:ext cx="10737768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09585" rtl="0" eaLnBrk="1" latinLnBrk="0" hangingPunct="1"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200" b="1" dirty="0">
              <a:solidFill>
                <a:srgbClr val="2AA688"/>
              </a:solidFill>
              <a:latin typeface="Filson Soft Bold"/>
              <a:cs typeface="Filson Soft Bold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15568" y="137591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5" name="Title 6"/>
          <p:cNvSpPr txBox="1">
            <a:spLocks/>
          </p:cNvSpPr>
          <p:nvPr/>
        </p:nvSpPr>
        <p:spPr>
          <a:xfrm>
            <a:off x="277758" y="158201"/>
            <a:ext cx="10737768" cy="77774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09585" rtl="0" eaLnBrk="1" latinLnBrk="0" hangingPunct="1"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spc="267" dirty="0" smtClean="0">
                <a:solidFill>
                  <a:srgbClr val="2AA688"/>
                </a:solidFill>
                <a:latin typeface="Filson Soft Bold"/>
                <a:cs typeface="Filson Soft Bold"/>
              </a:rPr>
              <a:t>What are the Operating Expense Trends</a:t>
            </a:r>
            <a:endParaRPr lang="en-US" sz="3200" b="1" dirty="0">
              <a:solidFill>
                <a:srgbClr val="2AA688"/>
              </a:solidFill>
              <a:latin typeface="Filson Soft Bold"/>
              <a:cs typeface="Filson Soft Bold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0936" y="6010772"/>
            <a:ext cx="1969179" cy="664522"/>
          </a:xfrm>
          <a:prstGeom prst="rect">
            <a:avLst/>
          </a:prstGeom>
        </p:spPr>
      </p:pic>
      <p:sp>
        <p:nvSpPr>
          <p:cNvPr id="4" name="Rectangular Callout 3"/>
          <p:cNvSpPr/>
          <p:nvPr/>
        </p:nvSpPr>
        <p:spPr>
          <a:xfrm>
            <a:off x="4451928" y="2604654"/>
            <a:ext cx="1283854" cy="723484"/>
          </a:xfrm>
          <a:prstGeom prst="wedgeRectCallout">
            <a:avLst>
              <a:gd name="adj1" fmla="val 40783"/>
              <a:gd name="adj2" fmla="val 9265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Salary increases &amp; 1 FTE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3" name="Rectangular Callout 12"/>
          <p:cNvSpPr/>
          <p:nvPr/>
        </p:nvSpPr>
        <p:spPr>
          <a:xfrm>
            <a:off x="8723746" y="1389165"/>
            <a:ext cx="1593272" cy="723484"/>
          </a:xfrm>
          <a:prstGeom prst="wedgeRectCallout">
            <a:avLst>
              <a:gd name="adj1" fmla="val 14116"/>
              <a:gd name="adj2" fmla="val 9648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Flat even with addition of CRM &amp; more marketing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7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E36CBAE-A873-4EF3-B31E-731B1F8FA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99709" y="6492875"/>
            <a:ext cx="284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50CD3F-EBF3-BD45-9FF4-85E5963A6685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itle 6"/>
          <p:cNvSpPr txBox="1">
            <a:spLocks/>
          </p:cNvSpPr>
          <p:nvPr/>
        </p:nvSpPr>
        <p:spPr>
          <a:xfrm>
            <a:off x="304800" y="116040"/>
            <a:ext cx="10737768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09585" rtl="0" eaLnBrk="1" latinLnBrk="0" hangingPunct="1"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spc="267" dirty="0" smtClean="0">
                <a:solidFill>
                  <a:srgbClr val="2AA688"/>
                </a:solidFill>
                <a:latin typeface="Filson Soft Bold"/>
                <a:cs typeface="Filson Soft Bold"/>
              </a:rPr>
              <a:t>How are we Spending $3.7M in Capital </a:t>
            </a:r>
            <a:endParaRPr lang="en-US" sz="3200" b="1" dirty="0">
              <a:solidFill>
                <a:srgbClr val="2AA688"/>
              </a:solidFill>
              <a:latin typeface="Filson Soft Bold"/>
              <a:cs typeface="Filson Soft Bold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2637" y="1095952"/>
            <a:ext cx="7306583" cy="5442961"/>
          </a:xfrm>
          <a:prstGeom prst="rect">
            <a:avLst/>
          </a:prstGeom>
        </p:spPr>
      </p:pic>
      <p:sp>
        <p:nvSpPr>
          <p:cNvPr id="2" name="Rectangular Callout 1"/>
          <p:cNvSpPr/>
          <p:nvPr/>
        </p:nvSpPr>
        <p:spPr>
          <a:xfrm>
            <a:off x="1419678" y="1953875"/>
            <a:ext cx="2069432" cy="920657"/>
          </a:xfrm>
          <a:prstGeom prst="wedgeRectCallout">
            <a:avLst>
              <a:gd name="adj1" fmla="val 50795"/>
              <a:gd name="adj2" fmla="val 83409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4,000 new installs to net 1,400</a:t>
            </a:r>
            <a:endParaRPr lang="en-US" dirty="0"/>
          </a:p>
        </p:txBody>
      </p:sp>
      <p:sp>
        <p:nvSpPr>
          <p:cNvPr id="8" name="Rectangular Callout 7"/>
          <p:cNvSpPr/>
          <p:nvPr/>
        </p:nvSpPr>
        <p:spPr>
          <a:xfrm>
            <a:off x="8499197" y="3569368"/>
            <a:ext cx="2069432" cy="920657"/>
          </a:xfrm>
          <a:prstGeom prst="wedgeRectCallout">
            <a:avLst>
              <a:gd name="adj1" fmla="val -98042"/>
              <a:gd name="adj2" fmla="val 40544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New SFU and 2100 new MDUs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0936" y="6010772"/>
            <a:ext cx="1969179" cy="66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505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CD3F-EBF3-BD45-9FF4-85E5963A6685}" type="slidenum">
              <a:rPr lang="en-US" smtClean="0"/>
              <a:t>9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A0403AA-9AA8-44DA-9F3C-8D798C53BD99}"/>
              </a:ext>
            </a:extLst>
          </p:cNvPr>
          <p:cNvSpPr txBox="1">
            <a:spLocks/>
          </p:cNvSpPr>
          <p:nvPr/>
        </p:nvSpPr>
        <p:spPr>
          <a:xfrm>
            <a:off x="304800" y="145760"/>
            <a:ext cx="11576568" cy="110207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609585" rtl="0" eaLnBrk="1" latinLnBrk="0" hangingPunct="1"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267" normalizeH="0" baseline="0" noProof="0" dirty="0" smtClean="0">
                <a:ln>
                  <a:noFill/>
                </a:ln>
                <a:solidFill>
                  <a:srgbClr val="2AA688"/>
                </a:solidFill>
                <a:effectLst/>
                <a:uLnTx/>
                <a:uFillTx/>
                <a:latin typeface="Filson Soft Bold"/>
                <a:ea typeface="+mj-ea"/>
                <a:cs typeface="Filson Soft Bold"/>
              </a:rPr>
              <a:t>What are</a:t>
            </a:r>
            <a:r>
              <a:rPr kumimoji="0" lang="en-US" sz="3200" b="1" i="0" u="none" strike="noStrike" kern="1200" cap="none" spc="267" normalizeH="0" noProof="0" dirty="0" smtClean="0">
                <a:ln>
                  <a:noFill/>
                </a:ln>
                <a:solidFill>
                  <a:srgbClr val="2AA688"/>
                </a:solidFill>
                <a:effectLst/>
                <a:uLnTx/>
                <a:uFillTx/>
                <a:latin typeface="Filson Soft Bold"/>
                <a:ea typeface="+mj-ea"/>
                <a:cs typeface="Filson Soft Bold"/>
              </a:rPr>
              <a:t> the CIP Expense Trends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2AA688"/>
              </a:solidFill>
              <a:effectLst/>
              <a:uLnTx/>
              <a:uFillTx/>
              <a:latin typeface="Filson Soft Bold"/>
              <a:ea typeface="+mj-ea"/>
              <a:cs typeface="Filson Soft Bold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605" y="790241"/>
            <a:ext cx="10616958" cy="6014466"/>
          </a:xfrm>
          <a:prstGeom prst="rect">
            <a:avLst/>
          </a:prstGeom>
        </p:spPr>
      </p:pic>
      <p:sp>
        <p:nvSpPr>
          <p:cNvPr id="5" name="Rectangular Callout 4"/>
          <p:cNvSpPr/>
          <p:nvPr/>
        </p:nvSpPr>
        <p:spPr>
          <a:xfrm>
            <a:off x="2032000" y="1892312"/>
            <a:ext cx="2170545" cy="1312705"/>
          </a:xfrm>
          <a:prstGeom prst="wedgeRectCallout">
            <a:avLst>
              <a:gd name="adj1" fmla="val 166697"/>
              <a:gd name="adj2" fmla="val 35060"/>
            </a:avLst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Construction and new install cost declining as new builds slow</a:t>
            </a:r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024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Longmont">
      <a:dk1>
        <a:srgbClr val="404545"/>
      </a:dk1>
      <a:lt1>
        <a:sysClr val="window" lastClr="FFFFFF"/>
      </a:lt1>
      <a:dk2>
        <a:srgbClr val="003057"/>
      </a:dk2>
      <a:lt2>
        <a:srgbClr val="EEECE1"/>
      </a:lt2>
      <a:accent1>
        <a:srgbClr val="6787B7"/>
      </a:accent1>
      <a:accent2>
        <a:srgbClr val="C05131"/>
      </a:accent2>
      <a:accent3>
        <a:srgbClr val="FF9D6E"/>
      </a:accent3>
      <a:accent4>
        <a:srgbClr val="EFBE7D"/>
      </a:accent4>
      <a:accent5>
        <a:srgbClr val="6BBBAE"/>
      </a:accent5>
      <a:accent6>
        <a:srgbClr val="4B9560"/>
      </a:accent6>
      <a:hlink>
        <a:srgbClr val="0000FF"/>
      </a:hlink>
      <a:folHlink>
        <a:srgbClr val="FF9D6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58553</TotalTime>
  <Words>501</Words>
  <Application>Microsoft Office PowerPoint</Application>
  <PresentationFormat>Widescreen</PresentationFormat>
  <Paragraphs>122</Paragraphs>
  <Slides>17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Filson Soft Bold</vt:lpstr>
      <vt:lpstr>1_Office Theme</vt:lpstr>
      <vt:lpstr>NextLight  2023 Budget Review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City of Longmont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NextLight Digital Strategy &amp; Plan</dc:title>
  <dc:creator>Valerie Dodd</dc:creator>
  <cp:lastModifiedBy>Valerie Dodd</cp:lastModifiedBy>
  <cp:revision>813</cp:revision>
  <cp:lastPrinted>2022-06-28T18:21:59Z</cp:lastPrinted>
  <dcterms:created xsi:type="dcterms:W3CDTF">2020-04-14T20:54:22Z</dcterms:created>
  <dcterms:modified xsi:type="dcterms:W3CDTF">2022-09-03T00:36:25Z</dcterms:modified>
</cp:coreProperties>
</file>