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56" r:id="rId5"/>
    <p:sldId id="310" r:id="rId6"/>
    <p:sldId id="287" r:id="rId7"/>
    <p:sldId id="288" r:id="rId8"/>
    <p:sldId id="289" r:id="rId9"/>
    <p:sldId id="291" r:id="rId10"/>
    <p:sldId id="335" r:id="rId11"/>
    <p:sldId id="293" r:id="rId12"/>
    <p:sldId id="294" r:id="rId13"/>
    <p:sldId id="295" r:id="rId14"/>
    <p:sldId id="296" r:id="rId15"/>
    <p:sldId id="297" r:id="rId16"/>
    <p:sldId id="321" r:id="rId17"/>
    <p:sldId id="298" r:id="rId18"/>
    <p:sldId id="308" r:id="rId19"/>
    <p:sldId id="299" r:id="rId20"/>
    <p:sldId id="322" r:id="rId21"/>
    <p:sldId id="300" r:id="rId22"/>
    <p:sldId id="301" r:id="rId23"/>
    <p:sldId id="334" r:id="rId24"/>
    <p:sldId id="303" r:id="rId25"/>
    <p:sldId id="304" r:id="rId26"/>
    <p:sldId id="305" r:id="rId27"/>
    <p:sldId id="306" r:id="rId28"/>
    <p:sldId id="307" r:id="rId29"/>
    <p:sldId id="337" r:id="rId30"/>
    <p:sldId id="352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0" r:id="rId44"/>
    <p:sldId id="351" r:id="rId4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Roney" initials="KR" lastIdx="1" clrIdx="0">
    <p:extLst>
      <p:ext uri="{19B8F6BF-5375-455C-9EA6-DF929625EA0E}">
        <p15:presenceInfo xmlns:p15="http://schemas.microsoft.com/office/powerpoint/2012/main" userId="S::karen.roney@longmontcolorado.gov::e974d853-9934-416a-9581-d01846fe17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131"/>
    <a:srgbClr val="326295"/>
    <a:srgbClr val="003057"/>
    <a:srgbClr val="FF9D6E"/>
    <a:srgbClr val="6787B7"/>
    <a:srgbClr val="404545"/>
    <a:srgbClr val="005B82"/>
    <a:srgbClr val="65CFE9"/>
    <a:srgbClr val="69BE28"/>
    <a:srgbClr val="006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8" autoAdjust="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57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jke Unger" userId="S::marijke.unger@longmontcolorado.gov::a5c26e8e-a29f-47a4-ab9f-cbb618387562" providerId="AD" clId="Web-{DC7DE228-CC7D-4E02-B37B-1C5EC7F21D24}"/>
    <pc:docChg chg="modSld">
      <pc:chgData name="Marijke Unger" userId="S::marijke.unger@longmontcolorado.gov::a5c26e8e-a29f-47a4-ab9f-cbb618387562" providerId="AD" clId="Web-{DC7DE228-CC7D-4E02-B37B-1C5EC7F21D24}" dt="2019-09-05T00:29:18.886" v="5" actId="20577"/>
      <pc:docMkLst>
        <pc:docMk/>
      </pc:docMkLst>
      <pc:sldChg chg="modSp">
        <pc:chgData name="Marijke Unger" userId="S::marijke.unger@longmontcolorado.gov::a5c26e8e-a29f-47a4-ab9f-cbb618387562" providerId="AD" clId="Web-{DC7DE228-CC7D-4E02-B37B-1C5EC7F21D24}" dt="2019-09-05T00:29:18.871" v="4" actId="20577"/>
        <pc:sldMkLst>
          <pc:docMk/>
          <pc:sldMk cId="13999862" sldId="257"/>
        </pc:sldMkLst>
        <pc:spChg chg="mod">
          <ac:chgData name="Marijke Unger" userId="S::marijke.unger@longmontcolorado.gov::a5c26e8e-a29f-47a4-ab9f-cbb618387562" providerId="AD" clId="Web-{DC7DE228-CC7D-4E02-B37B-1C5EC7F21D24}" dt="2019-09-05T00:29:18.871" v="4" actId="20577"/>
          <ac:spMkLst>
            <pc:docMk/>
            <pc:sldMk cId="13999862" sldId="257"/>
            <ac:spMk id="3" creationId="{00000000-0000-0000-0000-000000000000}"/>
          </ac:spMkLst>
        </pc:spChg>
      </pc:sldChg>
    </pc:docChg>
  </pc:docChgLst>
  <pc:docChgLst>
    <pc:chgData name="Teresa Tate" userId="S::teresa.tate@longmontcolorado.gov::7cddadb2-2300-4fad-876d-7d5f7aee401b" providerId="AD" clId="Web-{5661B901-1F85-458D-A66E-7AB2DCB732DE}"/>
    <pc:docChg chg="addSld delSld modSld">
      <pc:chgData name="Teresa Tate" userId="S::teresa.tate@longmontcolorado.gov::7cddadb2-2300-4fad-876d-7d5f7aee401b" providerId="AD" clId="Web-{5661B901-1F85-458D-A66E-7AB2DCB732DE}" dt="2019-09-09T14:10:59.240" v="276" actId="20577"/>
      <pc:docMkLst>
        <pc:docMk/>
      </pc:docMkLst>
      <pc:sldChg chg="modSp">
        <pc:chgData name="Teresa Tate" userId="S::teresa.tate@longmontcolorado.gov::7cddadb2-2300-4fad-876d-7d5f7aee401b" providerId="AD" clId="Web-{5661B901-1F85-458D-A66E-7AB2DCB732DE}" dt="2019-09-09T14:02:01.858" v="125" actId="20577"/>
        <pc:sldMkLst>
          <pc:docMk/>
          <pc:sldMk cId="2338712205" sldId="258"/>
        </pc:sldMkLst>
        <pc:spChg chg="mod">
          <ac:chgData name="Teresa Tate" userId="S::teresa.tate@longmontcolorado.gov::7cddadb2-2300-4fad-876d-7d5f7aee401b" providerId="AD" clId="Web-{5661B901-1F85-458D-A66E-7AB2DCB732DE}" dt="2019-09-09T14:02:01.858" v="125" actId="20577"/>
          <ac:spMkLst>
            <pc:docMk/>
            <pc:sldMk cId="2338712205" sldId="258"/>
            <ac:spMk id="7" creationId="{00000000-0000-0000-0000-000000000000}"/>
          </ac:spMkLst>
        </pc:spChg>
      </pc:sldChg>
      <pc:sldChg chg="modSp">
        <pc:chgData name="Teresa Tate" userId="S::teresa.tate@longmontcolorado.gov::7cddadb2-2300-4fad-876d-7d5f7aee401b" providerId="AD" clId="Web-{5661B901-1F85-458D-A66E-7AB2DCB732DE}" dt="2019-09-09T13:49:31.333" v="39" actId="14100"/>
        <pc:sldMkLst>
          <pc:docMk/>
          <pc:sldMk cId="1766705631" sldId="267"/>
        </pc:sldMkLst>
        <pc:spChg chg="mod">
          <ac:chgData name="Teresa Tate" userId="S::teresa.tate@longmontcolorado.gov::7cddadb2-2300-4fad-876d-7d5f7aee401b" providerId="AD" clId="Web-{5661B901-1F85-458D-A66E-7AB2DCB732DE}" dt="2019-09-09T13:49:31.333" v="39" actId="14100"/>
          <ac:spMkLst>
            <pc:docMk/>
            <pc:sldMk cId="1766705631" sldId="267"/>
            <ac:spMk id="2" creationId="{00000000-0000-0000-0000-000000000000}"/>
          </ac:spMkLst>
        </pc:spChg>
      </pc:sldChg>
      <pc:sldChg chg="modSp">
        <pc:chgData name="Teresa Tate" userId="S::teresa.tate@longmontcolorado.gov::7cddadb2-2300-4fad-876d-7d5f7aee401b" providerId="AD" clId="Web-{5661B901-1F85-458D-A66E-7AB2DCB732DE}" dt="2019-09-09T14:10:59.240" v="275" actId="20577"/>
        <pc:sldMkLst>
          <pc:docMk/>
          <pc:sldMk cId="1677863918" sldId="268"/>
        </pc:sldMkLst>
        <pc:spChg chg="mod">
          <ac:chgData name="Teresa Tate" userId="S::teresa.tate@longmontcolorado.gov::7cddadb2-2300-4fad-876d-7d5f7aee401b" providerId="AD" clId="Web-{5661B901-1F85-458D-A66E-7AB2DCB732DE}" dt="2019-09-09T14:10:59.240" v="275" actId="20577"/>
          <ac:spMkLst>
            <pc:docMk/>
            <pc:sldMk cId="1677863918" sldId="268"/>
            <ac:spMk id="3" creationId="{00000000-0000-0000-0000-000000000000}"/>
          </ac:spMkLst>
        </pc:spChg>
        <pc:spChg chg="mod">
          <ac:chgData name="Teresa Tate" userId="S::teresa.tate@longmontcolorado.gov::7cddadb2-2300-4fad-876d-7d5f7aee401b" providerId="AD" clId="Web-{5661B901-1F85-458D-A66E-7AB2DCB732DE}" dt="2019-09-09T14:00:35.763" v="120" actId="14100"/>
          <ac:spMkLst>
            <pc:docMk/>
            <pc:sldMk cId="1677863918" sldId="268"/>
            <ac:spMk id="6" creationId="{00000000-0000-0000-0000-000000000000}"/>
          </ac:spMkLst>
        </pc:spChg>
        <pc:spChg chg="mod">
          <ac:chgData name="Teresa Tate" userId="S::teresa.tate@longmontcolorado.gov::7cddadb2-2300-4fad-876d-7d5f7aee401b" providerId="AD" clId="Web-{5661B901-1F85-458D-A66E-7AB2DCB732DE}" dt="2019-09-09T13:55:17.056" v="89" actId="1076"/>
          <ac:spMkLst>
            <pc:docMk/>
            <pc:sldMk cId="1677863918" sldId="268"/>
            <ac:spMk id="7" creationId="{00000000-0000-0000-0000-000000000000}"/>
          </ac:spMkLst>
        </pc:spChg>
      </pc:sldChg>
      <pc:sldChg chg="modSp">
        <pc:chgData name="Teresa Tate" userId="S::teresa.tate@longmontcolorado.gov::7cddadb2-2300-4fad-876d-7d5f7aee401b" providerId="AD" clId="Web-{5661B901-1F85-458D-A66E-7AB2DCB732DE}" dt="2019-09-09T13:35:02.400" v="2" actId="20577"/>
        <pc:sldMkLst>
          <pc:docMk/>
          <pc:sldMk cId="1087836892" sldId="269"/>
        </pc:sldMkLst>
        <pc:spChg chg="mod">
          <ac:chgData name="Teresa Tate" userId="S::teresa.tate@longmontcolorado.gov::7cddadb2-2300-4fad-876d-7d5f7aee401b" providerId="AD" clId="Web-{5661B901-1F85-458D-A66E-7AB2DCB732DE}" dt="2019-09-09T13:35:02.400" v="2" actId="20577"/>
          <ac:spMkLst>
            <pc:docMk/>
            <pc:sldMk cId="1087836892" sldId="269"/>
            <ac:spMk id="3" creationId="{00000000-0000-0000-0000-000000000000}"/>
          </ac:spMkLst>
        </pc:spChg>
      </pc:sldChg>
      <pc:sldChg chg="modSp">
        <pc:chgData name="Teresa Tate" userId="S::teresa.tate@longmontcolorado.gov::7cddadb2-2300-4fad-876d-7d5f7aee401b" providerId="AD" clId="Web-{5661B901-1F85-458D-A66E-7AB2DCB732DE}" dt="2019-09-09T14:07:50.378" v="233" actId="20577"/>
        <pc:sldMkLst>
          <pc:docMk/>
          <pc:sldMk cId="204910600" sldId="272"/>
        </pc:sldMkLst>
        <pc:spChg chg="mod">
          <ac:chgData name="Teresa Tate" userId="S::teresa.tate@longmontcolorado.gov::7cddadb2-2300-4fad-876d-7d5f7aee401b" providerId="AD" clId="Web-{5661B901-1F85-458D-A66E-7AB2DCB732DE}" dt="2019-09-09T14:04:25.922" v="129" actId="14100"/>
          <ac:spMkLst>
            <pc:docMk/>
            <pc:sldMk cId="204910600" sldId="272"/>
            <ac:spMk id="3" creationId="{00000000-0000-0000-0000-000000000000}"/>
          </ac:spMkLst>
        </pc:spChg>
        <pc:spChg chg="mod">
          <ac:chgData name="Teresa Tate" userId="S::teresa.tate@longmontcolorado.gov::7cddadb2-2300-4fad-876d-7d5f7aee401b" providerId="AD" clId="Web-{5661B901-1F85-458D-A66E-7AB2DCB732DE}" dt="2019-09-09T14:07:50.378" v="233" actId="20577"/>
          <ac:spMkLst>
            <pc:docMk/>
            <pc:sldMk cId="204910600" sldId="272"/>
            <ac:spMk id="6" creationId="{00000000-0000-0000-0000-000000000000}"/>
          </ac:spMkLst>
        </pc:spChg>
      </pc:sldChg>
      <pc:sldChg chg="modSp">
        <pc:chgData name="Teresa Tate" userId="S::teresa.tate@longmontcolorado.gov::7cddadb2-2300-4fad-876d-7d5f7aee401b" providerId="AD" clId="Web-{5661B901-1F85-458D-A66E-7AB2DCB732DE}" dt="2019-09-09T14:02:53.421" v="127" actId="14100"/>
        <pc:sldMkLst>
          <pc:docMk/>
          <pc:sldMk cId="3422298682" sldId="275"/>
        </pc:sldMkLst>
        <pc:spChg chg="mod">
          <ac:chgData name="Teresa Tate" userId="S::teresa.tate@longmontcolorado.gov::7cddadb2-2300-4fad-876d-7d5f7aee401b" providerId="AD" clId="Web-{5661B901-1F85-458D-A66E-7AB2DCB732DE}" dt="2019-09-09T14:02:53.421" v="127" actId="14100"/>
          <ac:spMkLst>
            <pc:docMk/>
            <pc:sldMk cId="3422298682" sldId="275"/>
            <ac:spMk id="3" creationId="{00000000-0000-0000-0000-000000000000}"/>
          </ac:spMkLst>
        </pc:spChg>
      </pc:sldChg>
      <pc:sldChg chg="modSp">
        <pc:chgData name="Teresa Tate" userId="S::teresa.tate@longmontcolorado.gov::7cddadb2-2300-4fad-876d-7d5f7aee401b" providerId="AD" clId="Web-{5661B901-1F85-458D-A66E-7AB2DCB732DE}" dt="2019-09-09T13:34:46.509" v="1" actId="20577"/>
        <pc:sldMkLst>
          <pc:docMk/>
          <pc:sldMk cId="3200838744" sldId="277"/>
        </pc:sldMkLst>
        <pc:spChg chg="mod">
          <ac:chgData name="Teresa Tate" userId="S::teresa.tate@longmontcolorado.gov::7cddadb2-2300-4fad-876d-7d5f7aee401b" providerId="AD" clId="Web-{5661B901-1F85-458D-A66E-7AB2DCB732DE}" dt="2019-09-09T13:34:46.509" v="1" actId="20577"/>
          <ac:spMkLst>
            <pc:docMk/>
            <pc:sldMk cId="3200838744" sldId="277"/>
            <ac:spMk id="3" creationId="{00000000-0000-0000-0000-000000000000}"/>
          </ac:spMkLst>
        </pc:spChg>
      </pc:sldChg>
      <pc:sldChg chg="new del">
        <pc:chgData name="Teresa Tate" userId="S::teresa.tate@longmontcolorado.gov::7cddadb2-2300-4fad-876d-7d5f7aee401b" providerId="AD" clId="Web-{5661B901-1F85-458D-A66E-7AB2DCB732DE}" dt="2019-09-09T14:08:52.754" v="236"/>
        <pc:sldMkLst>
          <pc:docMk/>
          <pc:sldMk cId="2147006859" sldId="279"/>
        </pc:sldMkLst>
      </pc:sldChg>
    </pc:docChg>
  </pc:docChgLst>
  <pc:docChgLst>
    <pc:chgData name="Karen Roney" userId="S::karen.roney@longmontcolorado.gov::e974d853-9934-416a-9581-d01846fe1718" providerId="AD" clId="Web-{F26F5BCF-407F-4E01-963E-E9C2917246B7}"/>
    <pc:docChg chg="">
      <pc:chgData name="Karen Roney" userId="S::karen.roney@longmontcolorado.gov::e974d853-9934-416a-9581-d01846fe1718" providerId="AD" clId="Web-{F26F5BCF-407F-4E01-963E-E9C2917246B7}" dt="2019-08-31T23:48:11.103" v="0"/>
      <pc:docMkLst>
        <pc:docMk/>
      </pc:docMkLst>
      <pc:sldChg chg="addCm">
        <pc:chgData name="Karen Roney" userId="S::karen.roney@longmontcolorado.gov::e974d853-9934-416a-9581-d01846fe1718" providerId="AD" clId="Web-{F26F5BCF-407F-4E01-963E-E9C2917246B7}" dt="2019-08-31T23:48:11.103" v="0"/>
        <pc:sldMkLst>
          <pc:docMk/>
          <pc:sldMk cId="2139808413" sldId="2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20592-A921-CD43-97AB-A3DC4ADC3342}" type="datetime1">
              <a:rPr lang="en-US" smtClean="0"/>
              <a:t>9/13/2022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42747-B43D-BA45-A6C4-CD23D03580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27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B1D90-ECBF-4C48-BFA1-4722882C8327}" type="datetime1">
              <a:rPr lang="en-US" smtClean="0"/>
              <a:t>9/13/2022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DC75C-4099-B745-95AF-BE3F3ECFF2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6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5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92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68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39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88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71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09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73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09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36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77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23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30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84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27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20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4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CITY OF LONGMONT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of 44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16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608" y="281184"/>
            <a:ext cx="8398192" cy="599083"/>
          </a:xfrm>
        </p:spPr>
        <p:txBody>
          <a:bodyPr anchor="b">
            <a:normAutofit/>
          </a:bodyPr>
          <a:lstStyle>
            <a:lvl1pPr algn="l">
              <a:defRPr sz="2800" b="1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TITLE IN ALL CAPS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24200" y="1018380"/>
            <a:ext cx="6054408" cy="3401219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8608" y="1018381"/>
            <a:ext cx="2485072" cy="3401219"/>
          </a:xfrm>
          <a:solidFill>
            <a:schemeClr val="accent1"/>
          </a:solidFill>
        </p:spPr>
        <p:txBody>
          <a:bodyPr lIns="457200" tIns="457200" rIns="457200" bIns="457200" anchor="ctr"/>
          <a:lstStyle>
            <a:lvl1pPr marL="0" indent="0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This is where you put your caption for your picture. Make sure your picture goes all the way to the edge of the slide.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CITY OF LONGMONT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03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TITLE IN ALL CAPS - GALLERY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CITY OF LONGMONT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14636"/>
            <a:ext cx="2612571" cy="3401219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265714" y="1214636"/>
            <a:ext cx="2612571" cy="3401219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074229" y="1214636"/>
            <a:ext cx="2612571" cy="3401219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6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CITY OF LONGMONT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of 44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54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CITY OF LONGMONT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of 44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7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800" b="1">
                <a:solidFill>
                  <a:schemeClr val="accent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TITLE IN ALL CAPS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CITY OF LONGMONT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88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31268" r="17812"/>
          <a:stretch/>
        </p:blipFill>
        <p:spPr>
          <a:xfrm>
            <a:off x="-20320" y="1109578"/>
            <a:ext cx="9164320" cy="28608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767840"/>
            <a:ext cx="9144000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959769"/>
            <a:ext cx="7772400" cy="1021556"/>
          </a:xfrm>
        </p:spPr>
        <p:txBody>
          <a:bodyPr anchor="ctr"/>
          <a:lstStyle>
            <a:lvl1pPr algn="ctr">
              <a:defRPr sz="4000" b="0" cap="all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9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800" b="1" baseline="0">
                <a:solidFill>
                  <a:schemeClr val="accent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TITLE IN ALL CAPS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CITY OF LONGMONT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8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800" b="1" baseline="0">
                <a:solidFill>
                  <a:schemeClr val="accent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TITLE IN ALL CAPS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CITY OF LONGMONT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7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67981"/>
            <a:ext cx="8229600" cy="85725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TITLE IN ALL CAPS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CITY OF LONGMONT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88" y="0"/>
            <a:ext cx="3151024" cy="106798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199" y="2016125"/>
            <a:ext cx="4562669" cy="258445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084763" y="2016125"/>
            <a:ext cx="3602037" cy="258445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27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200" b="1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TITLE IN ALL CAPS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CITY OF LONGMONT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8" t="-18104" r="5845" b="-9810"/>
          <a:stretch/>
        </p:blipFill>
        <p:spPr>
          <a:xfrm>
            <a:off x="-60960" y="955040"/>
            <a:ext cx="920496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6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93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8229599" cy="1044178"/>
          </a:xfrm>
          <a:noFill/>
        </p:spPr>
        <p:txBody>
          <a:bodyPr anchor="ctr">
            <a:normAutofit/>
          </a:bodyPr>
          <a:lstStyle>
            <a:lvl1pPr algn="l">
              <a:defRPr sz="2800" b="1">
                <a:solidFill>
                  <a:schemeClr val="accent1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TITLE IN ALL CAPS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48965"/>
            <a:ext cx="5111750" cy="334565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248965"/>
            <a:ext cx="3008313" cy="3345658"/>
          </a:xfrm>
          <a:solidFill>
            <a:schemeClr val="accent2"/>
          </a:solidFill>
        </p:spPr>
        <p:txBody>
          <a:bodyPr lIns="457200" tIns="457200" rIns="457200" bIns="457200" anchor="ctr" anchorCtr="0"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None/>
              <a:defRPr sz="1600" baseline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This is where you give your chart, etc. a caption or explanation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CITY OF LONGMONT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9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CITY OF LONGMONT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of 44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0CD3F-EBF3-BD45-9FF4-85E5963A66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5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60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46071"/>
            <a:ext cx="9144000" cy="1197428"/>
          </a:xfrm>
          <a:prstGeom prst="rect">
            <a:avLst/>
          </a:prstGeom>
          <a:solidFill>
            <a:srgbClr val="C0513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992" y="1035038"/>
            <a:ext cx="7772400" cy="1102519"/>
          </a:xfrm>
        </p:spPr>
        <p:txBody>
          <a:bodyPr>
            <a:normAutofit/>
          </a:bodyPr>
          <a:lstStyle/>
          <a:p>
            <a:pPr algn="l"/>
            <a:r>
              <a:rPr lang="en-US" sz="4000" spc="400" dirty="0" smtClean="0">
                <a:solidFill>
                  <a:schemeClr val="bg1"/>
                </a:solidFill>
                <a:latin typeface="Nunito ExtraBold" panose="00000900000000000000" pitchFamily="2" charset="0"/>
                <a:cs typeface="Filson Soft Bold"/>
              </a:rPr>
              <a:t>2023 PROPOSED BUDGET</a:t>
            </a:r>
            <a:endParaRPr lang="en-US" sz="4000" spc="400" dirty="0">
              <a:solidFill>
                <a:schemeClr val="bg1"/>
              </a:solidFill>
              <a:latin typeface="Nunito ExtraBold" panose="00000900000000000000" pitchFamily="2" charset="0"/>
              <a:cs typeface="Filson Soft Bold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8133" y="4356740"/>
            <a:ext cx="4910667" cy="279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bg1"/>
                </a:solidFill>
                <a:latin typeface="Nunito" panose="00000500000000000000" pitchFamily="2" charset="0"/>
                <a:cs typeface="Filson Soft Bold"/>
              </a:rPr>
              <a:t>SEPTEMBER 13, 2022</a:t>
            </a:r>
            <a:endParaRPr lang="en-US" sz="1400" dirty="0">
              <a:solidFill>
                <a:schemeClr val="bg1"/>
              </a:solidFill>
              <a:latin typeface="Nunito" panose="00000500000000000000" pitchFamily="2" charset="0"/>
              <a:cs typeface="Filson Soft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2832" r="20263" b="51818"/>
          <a:stretch/>
        </p:blipFill>
        <p:spPr>
          <a:xfrm>
            <a:off x="0" y="2894151"/>
            <a:ext cx="9143999" cy="1046746"/>
          </a:xfrm>
          <a:prstGeom prst="rect">
            <a:avLst/>
          </a:prstGeom>
        </p:spPr>
      </p:pic>
      <p:pic>
        <p:nvPicPr>
          <p:cNvPr id="10" name="Picture 9" descr="LON-Logo-whitecircle_4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33" y="3034691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cap="all" dirty="0" smtClean="0"/>
              <a:t>2023 </a:t>
            </a:r>
            <a:r>
              <a:rPr lang="en-US" sz="2900" cap="all" dirty="0"/>
              <a:t>General Fund Proposed Budget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508381" cy="2064589"/>
          </a:xfrm>
        </p:spPr>
        <p:txBody>
          <a:bodyPr>
            <a:noAutofit/>
          </a:bodyPr>
          <a:lstStyle/>
          <a:p>
            <a:pPr>
              <a:tabLst>
                <a:tab pos="6740525" algn="r"/>
              </a:tabLst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revenues	$93,477,221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740525" algn="r"/>
              </a:tabLst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 in ongoing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	(</a:t>
            </a:r>
            <a:r>
              <a:rPr lang="en-US" altLang="en-US" sz="14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$1,030,520)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740525" algn="r"/>
              </a:tabLst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ongoing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	</a:t>
            </a:r>
            <a:r>
              <a:rPr lang="en-US" altLang="en-US" sz="2800" b="0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$11,967,854</a:t>
            </a:r>
            <a:endParaRPr lang="en-US" altLang="en-US" sz="2800" b="0" u="sng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740525" algn="r"/>
              </a:tabLst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revenues	$104,414,555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cap="all" dirty="0" smtClean="0"/>
              <a:t>2023 </a:t>
            </a:r>
            <a:r>
              <a:rPr lang="en-US" sz="2900" cap="all" dirty="0"/>
              <a:t>General Fund Proposed Budget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508381" cy="206458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</a:t>
            </a:r>
            <a:r>
              <a:rPr lang="en-US" altLang="en-US" sz="2800" b="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ongoing revenue: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5316538" algn="r"/>
              </a:tabLst>
              <a:defRPr/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permit rev         $316,936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5316538" algn="r"/>
              </a:tabLst>
              <a:defRPr/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review fees	 $214,819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5316538" algn="r"/>
              </a:tabLst>
              <a:defRPr/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Court fines	$215,000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2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cap="all" dirty="0" smtClean="0"/>
              <a:t>2023 </a:t>
            </a:r>
            <a:r>
              <a:rPr lang="en-US" sz="2900" cap="all" dirty="0"/>
              <a:t>General Fund Proposed Budget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2058"/>
            <a:ext cx="8508381" cy="2441659"/>
          </a:xfrm>
        </p:spPr>
        <p:txBody>
          <a:bodyPr>
            <a:noAutofit/>
          </a:bodyPr>
          <a:lstStyle/>
          <a:p>
            <a:pPr>
              <a:tabLst>
                <a:tab pos="5316538" algn="r"/>
              </a:tabLst>
              <a:defRPr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</a:t>
            </a:r>
            <a:r>
              <a:rPr lang="en-US" altLang="en-US" sz="2800" b="0" i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increases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ongoing revenue: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  <a:defRPr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 and use tax	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$ 5,590,109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  <a:defRPr/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Property tax	$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2,097,231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  <a:defRPr/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Administrative transfers	$1,619,973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  <a:defRPr/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Utility franchise revenue	$    761,367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7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cap="all" dirty="0" smtClean="0"/>
              <a:t>2023 </a:t>
            </a:r>
            <a:r>
              <a:rPr lang="en-US" sz="2900" cap="all" dirty="0"/>
              <a:t>General Fund Proposed Budget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2058"/>
            <a:ext cx="8508381" cy="2441659"/>
          </a:xfrm>
        </p:spPr>
        <p:txBody>
          <a:bodyPr>
            <a:noAutofit/>
          </a:bodyPr>
          <a:lstStyle/>
          <a:p>
            <a:pPr>
              <a:tabLst>
                <a:tab pos="5316538" algn="r"/>
              </a:tabLst>
              <a:defRPr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</a:t>
            </a:r>
            <a:r>
              <a:rPr lang="en-US" altLang="en-US" sz="2800" b="0" i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increases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ongoing revenue: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  <a:defRPr/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Oil &amp; gas royalties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$   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407,389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  <a:defRPr/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Recreation fees	$    362,903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  <a:defRPr/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from special MJ tax	$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290,000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740525" algn="r"/>
              </a:tabLst>
              <a:defRPr/>
            </a:pP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8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cap="all" dirty="0" smtClean="0"/>
              <a:t>2023 </a:t>
            </a:r>
            <a:r>
              <a:rPr lang="en-US" sz="2900" cap="all" dirty="0"/>
              <a:t>General Fund Proposed Budget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2614" y="1140643"/>
            <a:ext cx="8508381" cy="1960900"/>
          </a:xfrm>
        </p:spPr>
        <p:txBody>
          <a:bodyPr>
            <a:noAutofit/>
          </a:bodyPr>
          <a:lstStyle/>
          <a:p>
            <a:pPr>
              <a:tabLst>
                <a:tab pos="6513513" algn="r"/>
              </a:tabLst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expenses	$93,477,221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513513" algn="r"/>
              </a:tabLst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ongoing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	$10,975,859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513513" algn="r"/>
              </a:tabLst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 in ongoing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	</a:t>
            </a:r>
            <a:r>
              <a:rPr lang="en-US" altLang="en-US" sz="2800" b="0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($38,525)</a:t>
            </a:r>
            <a:endParaRPr lang="en-US" altLang="en-US" sz="2800" b="0" u="sng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513513" algn="r"/>
              </a:tabLst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expenses	$104,414,555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cap="all" dirty="0" smtClean="0"/>
              <a:t>2023 </a:t>
            </a:r>
            <a:r>
              <a:rPr lang="en-US" sz="2900" cap="all" dirty="0"/>
              <a:t>General Fund Proposed Budget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4107" y="1708167"/>
            <a:ext cx="8508381" cy="2969568"/>
          </a:xfrm>
        </p:spPr>
        <p:txBody>
          <a:bodyPr>
            <a:noAutofit/>
          </a:bodyPr>
          <a:lstStyle/>
          <a:p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 in ongoing expenses: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400800" algn="r"/>
              </a:tabLst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Workers’ comp insurance	    $  38,525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400800" algn="r"/>
              </a:tabLst>
            </a:pPr>
            <a:endParaRPr lang="en-US" altLang="en-US" sz="2800" b="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400800" algn="r"/>
              </a:tabLst>
            </a:pPr>
            <a:endParaRPr lang="en-US" altLang="en-US" sz="2800" b="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400800" algn="r"/>
              </a:tabLst>
            </a:pPr>
            <a:endParaRPr lang="en-US" altLang="en-US" sz="2800" b="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400800" algn="r"/>
              </a:tabLst>
            </a:pP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cap="all" dirty="0" smtClean="0"/>
              <a:t>2023 </a:t>
            </a:r>
            <a:r>
              <a:rPr lang="en-US" sz="2900" cap="all" dirty="0"/>
              <a:t>General Fund Proposed Budget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59495"/>
            <a:ext cx="8508381" cy="3478615"/>
          </a:xfrm>
        </p:spPr>
        <p:txBody>
          <a:bodyPr>
            <a:noAutofit/>
          </a:bodyPr>
          <a:lstStyle/>
          <a:p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increases in ongoing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expenses: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Level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$1,942,451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Level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$1,108,625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9.95 new FTE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$1,464,715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Police &amp; Fire CBA increases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   878,291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pay and related benefits 	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$3,524,154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Service Agency funding	$  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171,527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02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cap="all" dirty="0" smtClean="0"/>
              <a:t>2023 </a:t>
            </a:r>
            <a:r>
              <a:rPr lang="en-US" sz="2900" cap="all" dirty="0"/>
              <a:t>General Fund Proposed Budget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59495"/>
            <a:ext cx="8508381" cy="3478615"/>
          </a:xfrm>
        </p:spPr>
        <p:txBody>
          <a:bodyPr>
            <a:noAutofit/>
          </a:bodyPr>
          <a:lstStyle/>
          <a:p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increases in ongoing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expenses: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Smucker’s prop tax rebate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$  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472,113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LHA reimbursed positions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$ 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214,482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Fleet lease increases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$ 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301,183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assoc. w/1 time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$   306,100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740525" algn="r"/>
              </a:tabLst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Liability insurance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$  178,375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cap="all" dirty="0" smtClean="0"/>
              <a:t>2022 GENERAL FUND RESERVE</a:t>
            </a:r>
            <a:endParaRPr lang="en-US" sz="2900" cap="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808350"/>
            <a:ext cx="8508381" cy="423275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7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 Policy Targets</a:t>
            </a:r>
          </a:p>
          <a:p>
            <a:pPr defTabSz="942975">
              <a:lnSpc>
                <a:spcPct val="80000"/>
              </a:lnSpc>
              <a:tabLst>
                <a:tab pos="5146675" algn="r"/>
                <a:tab pos="7654925" algn="r"/>
              </a:tabLst>
              <a:defRPr/>
            </a:pP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TABOR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	5.57%	$5,210,103</a:t>
            </a:r>
            <a:endParaRPr lang="en-US" sz="27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42975">
              <a:lnSpc>
                <a:spcPct val="80000"/>
              </a:lnSpc>
              <a:tabLst>
                <a:tab pos="5146675" algn="r"/>
                <a:tab pos="7654925" algn="r"/>
              </a:tabLst>
              <a:defRPr/>
            </a:pP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	8%	$7,478,178 </a:t>
            </a:r>
            <a:endParaRPr lang="en-US" sz="27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42975">
              <a:lnSpc>
                <a:spcPct val="80000"/>
              </a:lnSpc>
              <a:tabLst>
                <a:tab pos="5146675" algn="r"/>
                <a:tab pos="7654925" algn="r"/>
              </a:tabLst>
              <a:defRPr/>
            </a:pP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Stabilization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	3</a:t>
            </a: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to 8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	$2.8 - $7.5m</a:t>
            </a:r>
            <a:endParaRPr lang="en-US" sz="27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42975">
              <a:lnSpc>
                <a:spcPct val="80000"/>
              </a:lnSpc>
              <a:tabLst>
                <a:tab pos="5146675" algn="r"/>
                <a:tab pos="7654925" algn="r"/>
              </a:tabLst>
              <a:defRPr/>
            </a:pP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Total reserve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	16.6% - 21.6%	$15.5 </a:t>
            </a: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$20.2m</a:t>
            </a:r>
            <a:endParaRPr lang="en-US" sz="27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tabLst>
                <a:tab pos="5146675" algn="r"/>
                <a:tab pos="7654925" algn="r"/>
              </a:tabLst>
              <a:defRPr/>
            </a:pPr>
            <a:endParaRPr lang="en-US" sz="50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tabLst>
                <a:tab pos="5146675" algn="r"/>
                <a:tab pos="7654925" algn="r"/>
              </a:tabLst>
              <a:defRPr/>
            </a:pPr>
            <a:r>
              <a:rPr lang="en-US" sz="27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</a:t>
            </a:r>
            <a:r>
              <a:rPr lang="en-US" sz="27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Funded Reserves </a:t>
            </a:r>
          </a:p>
          <a:p>
            <a:pPr>
              <a:lnSpc>
                <a:spcPct val="80000"/>
              </a:lnSpc>
              <a:tabLst>
                <a:tab pos="5146675" algn="r"/>
                <a:tab pos="7654925" algn="r"/>
              </a:tabLst>
              <a:defRPr/>
            </a:pP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TABOR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	5.57%</a:t>
            </a: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    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$5,210,103</a:t>
            </a:r>
            <a:endParaRPr lang="en-US" sz="27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tabLst>
                <a:tab pos="5146675" algn="r"/>
                <a:tab pos="7654925" algn="r"/>
              </a:tabLst>
              <a:defRPr/>
            </a:pP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	8.0%	$7,478,178</a:t>
            </a:r>
            <a:endParaRPr lang="en-US" sz="27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tabLst>
                <a:tab pos="5146675" algn="r"/>
                <a:tab pos="7654925" algn="r"/>
              </a:tabLst>
              <a:defRPr/>
            </a:pP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Stabilization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	4.15%	$3,875,623</a:t>
            </a:r>
            <a:endParaRPr lang="en-US" sz="27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tabLst>
                <a:tab pos="5146675" algn="r"/>
                <a:tab pos="7654925" algn="r"/>
              </a:tabLst>
              <a:defRPr/>
            </a:pPr>
            <a:r>
              <a:rPr lang="en-US" sz="2700" b="0" spc="-2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Funded </a:t>
            </a:r>
            <a:r>
              <a:rPr lang="en-US" sz="2700" b="0" spc="-2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Reserves	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17.72%	$16,563,903</a:t>
            </a:r>
            <a:endParaRPr lang="en-US" sz="27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cap="all" dirty="0" smtClean="0"/>
              <a:t>2023 </a:t>
            </a:r>
            <a:r>
              <a:rPr lang="en-US" sz="2900" cap="all" dirty="0"/>
              <a:t>General Fund Proposed Budget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808350"/>
            <a:ext cx="8508381" cy="423275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7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 Policy Targets</a:t>
            </a:r>
          </a:p>
          <a:p>
            <a:pPr>
              <a:lnSpc>
                <a:spcPct val="80000"/>
              </a:lnSpc>
              <a:tabLst>
                <a:tab pos="5033963" algn="r"/>
                <a:tab pos="7777163" algn="r"/>
              </a:tabLst>
              <a:defRPr/>
            </a:pP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TABOR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	</a:t>
            </a: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.99%	$ 5,210,103</a:t>
            </a:r>
            <a:endParaRPr lang="en-US" sz="27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tabLst>
                <a:tab pos="5033963" algn="r"/>
                <a:tab pos="7777163" algn="r"/>
              </a:tabLst>
              <a:defRPr/>
            </a:pP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	8%	$ 8,353,164 </a:t>
            </a:r>
            <a:endParaRPr lang="en-US" sz="27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tabLst>
                <a:tab pos="5033963" algn="r"/>
                <a:tab pos="7777163" algn="r"/>
              </a:tabLst>
              <a:defRPr/>
            </a:pP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Stabilization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	3</a:t>
            </a: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	$3.1 - $8.4m</a:t>
            </a:r>
            <a:endParaRPr lang="en-US" sz="27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tabLst>
                <a:tab pos="5033963" algn="r"/>
                <a:tab pos="7777163" algn="r"/>
              </a:tabLst>
              <a:defRPr/>
            </a:pPr>
            <a:r>
              <a:rPr lang="en-US" sz="2700" b="0" spc="-3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reserve </a:t>
            </a:r>
            <a:r>
              <a:rPr lang="en-US" sz="2700" b="0" spc="-3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	</a:t>
            </a:r>
            <a:r>
              <a:rPr lang="en-US" sz="2700" b="0" spc="-2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16.0% - 21.0 %	$16.7m - $21.92m </a:t>
            </a:r>
          </a:p>
          <a:p>
            <a:pPr>
              <a:lnSpc>
                <a:spcPct val="80000"/>
              </a:lnSpc>
              <a:tabLst>
                <a:tab pos="5033963" algn="r"/>
                <a:tab pos="7777163" algn="r"/>
              </a:tabLst>
              <a:defRPr/>
            </a:pPr>
            <a:endParaRPr lang="en-US" sz="50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tabLst>
                <a:tab pos="5033963" algn="r"/>
                <a:tab pos="7777163" algn="r"/>
              </a:tabLst>
              <a:defRPr/>
            </a:pPr>
            <a:r>
              <a:rPr lang="en-US" sz="27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</a:t>
            </a:r>
            <a:r>
              <a:rPr lang="en-US" sz="27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 Budget Funded Reserves </a:t>
            </a:r>
          </a:p>
          <a:p>
            <a:pPr>
              <a:lnSpc>
                <a:spcPct val="80000"/>
              </a:lnSpc>
              <a:tabLst>
                <a:tab pos="5033963" algn="r"/>
                <a:tab pos="7777163" algn="r"/>
              </a:tabLst>
              <a:defRPr/>
            </a:pP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TABOR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	4.99%</a:t>
            </a: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     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$5,210,103</a:t>
            </a:r>
            <a:endParaRPr lang="en-US" sz="27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tabLst>
                <a:tab pos="5033963" algn="r"/>
                <a:tab pos="7777163" algn="r"/>
              </a:tabLst>
              <a:defRPr/>
            </a:pP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 reserve	8.0%	$8,353,164</a:t>
            </a:r>
          </a:p>
          <a:p>
            <a:pPr>
              <a:lnSpc>
                <a:spcPct val="80000"/>
              </a:lnSpc>
              <a:tabLst>
                <a:tab pos="5033963" algn="r"/>
                <a:tab pos="7710488" algn="r"/>
              </a:tabLst>
              <a:defRPr/>
            </a:pP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Stabilization reserve	                  </a:t>
            </a:r>
            <a:r>
              <a:rPr lang="en-US" sz="27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.27%               $5,500,636 </a:t>
            </a:r>
          </a:p>
          <a:p>
            <a:pPr>
              <a:lnSpc>
                <a:spcPct val="80000"/>
              </a:lnSpc>
              <a:tabLst>
                <a:tab pos="5033963" algn="r"/>
                <a:tab pos="7710488" algn="r"/>
              </a:tabLst>
              <a:defRPr/>
            </a:pPr>
            <a:r>
              <a:rPr lang="en-US" sz="2700" b="0" spc="-2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Funded Reserves	                1</a:t>
            </a:r>
            <a:r>
              <a:rPr lang="en-US" sz="27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8.3%             $19,063,903</a:t>
            </a:r>
            <a:endParaRPr lang="en-US" sz="27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2023 PROPOSED BUDGET</a:t>
            </a:r>
            <a:endParaRPr lang="en-US" sz="3000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</a:t>
            </a:r>
            <a:r>
              <a:rPr lang="en-US" dirty="0" smtClean="0"/>
              <a:t>udget summary by fund</a:t>
            </a:r>
          </a:p>
          <a:p>
            <a:r>
              <a:rPr lang="en-US" dirty="0" smtClean="0"/>
              <a:t>Revenue Projections</a:t>
            </a:r>
          </a:p>
          <a:p>
            <a:r>
              <a:rPr lang="en-US" dirty="0" smtClean="0"/>
              <a:t>General Fund budget summary</a:t>
            </a:r>
          </a:p>
          <a:p>
            <a:r>
              <a:rPr lang="en-US" dirty="0" smtClean="0"/>
              <a:t>General Fund reserves</a:t>
            </a:r>
          </a:p>
          <a:p>
            <a:r>
              <a:rPr lang="en-US" dirty="0" smtClean="0"/>
              <a:t>Use of General Fund </a:t>
            </a:r>
            <a:r>
              <a:rPr lang="en-US" dirty="0" smtClean="0"/>
              <a:t>fund</a:t>
            </a:r>
            <a:r>
              <a:rPr lang="en-US" dirty="0" smtClean="0"/>
              <a:t> balance</a:t>
            </a:r>
          </a:p>
          <a:p>
            <a:r>
              <a:rPr lang="en-US" dirty="0" smtClean="0"/>
              <a:t>Public Safety Fund budget summary</a:t>
            </a:r>
          </a:p>
          <a:p>
            <a:r>
              <a:rPr lang="en-US" dirty="0" smtClean="0"/>
              <a:t>Human Resources impacts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cap="all" dirty="0" smtClean="0"/>
              <a:t>Sources of General </a:t>
            </a:r>
            <a:r>
              <a:rPr lang="en-US" sz="2900" cap="all" dirty="0"/>
              <a:t>Fund </a:t>
            </a:r>
            <a:r>
              <a:rPr lang="en-US" sz="2900" cap="all" dirty="0" smtClean="0"/>
              <a:t>one time expenses</a:t>
            </a:r>
            <a:endParaRPr lang="en-US" sz="29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86348"/>
            <a:ext cx="8401878" cy="3208274"/>
          </a:xfrm>
        </p:spPr>
        <p:txBody>
          <a:bodyPr/>
          <a:lstStyle/>
          <a:p>
            <a:r>
              <a:rPr lang="en-US" sz="2700" dirty="0" smtClean="0"/>
              <a:t>Operations from 2021				$ 4.68 million</a:t>
            </a:r>
          </a:p>
          <a:p>
            <a:r>
              <a:rPr lang="en-US" sz="2700" dirty="0" smtClean="0"/>
              <a:t>Projected Operations from 2022	$ 3.56 million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66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cap="all" dirty="0"/>
              <a:t>General Fund </a:t>
            </a:r>
            <a:r>
              <a:rPr lang="en-US" sz="3000" cap="all" dirty="0" smtClean="0"/>
              <a:t>Use </a:t>
            </a:r>
            <a:r>
              <a:rPr lang="en-US" sz="3000" cap="all" dirty="0"/>
              <a:t>of Fund Balance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1924" y="1072656"/>
            <a:ext cx="8508381" cy="2425918"/>
          </a:xfrm>
        </p:spPr>
        <p:txBody>
          <a:bodyPr>
            <a:no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One-time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expenses			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$4,985,486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$2,500,000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$261,854 of General Fund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 remaining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cap="all" dirty="0" smtClean="0"/>
              <a:t>2023 Public Safety Fund proposed budget</a:t>
            </a:r>
            <a:endParaRPr lang="en-US" sz="3000" cap="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22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14020"/>
            <a:ext cx="8154876" cy="2545237"/>
          </a:xfrm>
        </p:spPr>
        <p:txBody>
          <a:bodyPr>
            <a:no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revenues include $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16.6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 of sales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tax,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$1 million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grants and other intergovernmental revenues, and a projected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$88,150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Firing Range operations.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safety sales tax was approved in 2006 at 0.325%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in 2017 to 0.58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%.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7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cap="all" dirty="0" smtClean="0"/>
              <a:t>2023 Public Safety Fund proposed budget</a:t>
            </a:r>
            <a:endParaRPr lang="en-US" sz="3000" cap="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49335"/>
            <a:ext cx="8612077" cy="3691772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2750" b="0" spc="-2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 expenditures </a:t>
            </a:r>
            <a:r>
              <a:rPr lang="en-US" altLang="en-US" sz="2750" b="0" spc="-2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$18.4 million include 103.38 FTE: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Police </a:t>
            </a:r>
            <a:r>
              <a:rPr lang="en-US" altLang="en-US" sz="275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 </a:t>
            </a:r>
            <a:r>
              <a:rPr lang="en-US" altLang="en-US" sz="275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FTE</a:t>
            </a: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Fire (20 FTE)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Communications </a:t>
            </a:r>
            <a:r>
              <a:rPr lang="en-US" altLang="en-US" sz="275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FTE)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</a:t>
            </a:r>
            <a:r>
              <a:rPr lang="en-US" altLang="en-US" sz="275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 (4 </a:t>
            </a: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FTE)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</a:t>
            </a:r>
            <a:r>
              <a:rPr lang="en-US" altLang="en-US" sz="275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</a:t>
            </a: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Resilience (16 FTE)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 </a:t>
            </a:r>
            <a:r>
              <a:rPr lang="en-US" altLang="en-US" sz="275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(1 </a:t>
            </a: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FTE)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Children, Youth and Families </a:t>
            </a:r>
            <a:r>
              <a:rPr lang="en-US" altLang="en-US" sz="275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 </a:t>
            </a: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FTE)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Graffiti </a:t>
            </a:r>
            <a:r>
              <a:rPr lang="en-US" altLang="en-US" sz="275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removal (0.38 FTE</a:t>
            </a:r>
            <a:r>
              <a:rPr lang="en-US" altLang="en-US" sz="275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 sz="275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cap="all" dirty="0" smtClean="0"/>
              <a:t>2023 Public Safety Fund proposed budget</a:t>
            </a:r>
            <a:endParaRPr lang="en-US" sz="3000" cap="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19752"/>
            <a:ext cx="8263285" cy="266252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new FTE including 1 in Communications, 3 in Fire, and 4 in Community Health &amp; Resilience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$912,393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one-time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expenses in Police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Fire 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Firing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Range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operations expenses of $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497,673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17.7%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 by projected user fee revenues from other governments and the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public.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cap="all" dirty="0" smtClean="0"/>
              <a:t>Public Safety Fund future budgets</a:t>
            </a:r>
            <a:endParaRPr lang="en-US" sz="3000" cap="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19753"/>
            <a:ext cx="8395261" cy="3305272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sales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tax as the primary revenue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source,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fund is tied to the health of the local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economy,  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80.7%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Public Safety Fund expenses in the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 budget are salary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benefits.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Proforma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estimates are conservative but reflect that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consistent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 tax growth this level of ongoing expenses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sustainable.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22" y="1363421"/>
            <a:ext cx="7772400" cy="1021556"/>
          </a:xfrm>
        </p:spPr>
        <p:txBody>
          <a:bodyPr>
            <a:normAutofit fontScale="90000"/>
          </a:bodyPr>
          <a:lstStyle/>
          <a:p>
            <a:r>
              <a:rPr lang="en-US" spc="400" dirty="0">
                <a:latin typeface="Nunito ExtraBold" panose="00000900000000000000" pitchFamily="2" charset="0"/>
                <a:cs typeface="Filson Soft Bold"/>
              </a:rPr>
              <a:t>Human Resources, Hiring, and Citywide Workforce of the Future Initiative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BB50CD3F-EBF3-BD45-9FF4-85E5963A6685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86376" y="3468865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400" dirty="0">
                <a:solidFill>
                  <a:schemeClr val="bg1"/>
                </a:solidFill>
                <a:latin typeface="Nunito" panose="00000500000000000000" pitchFamily="2" charset="0"/>
                <a:cs typeface="Filson Soft Medium"/>
              </a:rPr>
              <a:t>Updates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90062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smtClean="0">
                <a:solidFill>
                  <a:schemeClr val="accent4"/>
                </a:solidFill>
              </a:rPr>
              <a:t>EMPLOYEES ARE OUR LIFEBLOOD</a:t>
            </a:r>
            <a:endParaRPr lang="en-US" sz="2900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366054"/>
            <a:ext cx="789487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414142"/>
                </a:solidFill>
                <a:latin typeface="Galliard-Roman"/>
              </a:rPr>
              <a:t>• </a:t>
            </a:r>
            <a:r>
              <a:rPr lang="en-US" sz="2800" dirty="0" smtClean="0">
                <a:solidFill>
                  <a:srgbClr val="4141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 Compensation comprises approximately 74.5% of expenses in the General Fund and a substantial portion of expenses in other funds</a:t>
            </a:r>
          </a:p>
          <a:p>
            <a:r>
              <a:rPr lang="en-US" sz="2800" dirty="0" smtClean="0">
                <a:solidFill>
                  <a:srgbClr val="4141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Employees with a wide variety of specialties and skills are needed for the provision of services for our residents</a:t>
            </a:r>
          </a:p>
          <a:p>
            <a:r>
              <a:rPr lang="en-US" sz="2800" dirty="0" smtClean="0">
                <a:solidFill>
                  <a:srgbClr val="4141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Critical employee vacancies or large vacancy rates will impact the provision of services to residents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414142"/>
              </a:solidFill>
              <a:latin typeface="Galliard-Roman"/>
            </a:endParaRPr>
          </a:p>
        </p:txBody>
      </p:sp>
    </p:spTree>
    <p:extLst>
      <p:ext uri="{BB962C8B-B14F-4D97-AF65-F5344CB8AC3E}">
        <p14:creationId xmlns:p14="http://schemas.microsoft.com/office/powerpoint/2010/main" val="42475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 smtClean="0"/>
              <a:t>CHANGES IN THE </a:t>
            </a:r>
            <a:r>
              <a:rPr lang="en-US" sz="2900" dirty="0" smtClean="0"/>
              <a:t>EMPLOYMENT </a:t>
            </a:r>
            <a:r>
              <a:rPr lang="en-US" sz="2900" dirty="0" smtClean="0"/>
              <a:t>LANDSCAPE</a:t>
            </a:r>
            <a:endParaRPr lang="en-US" sz="29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7553739" cy="3394472"/>
          </a:xfrm>
        </p:spPr>
        <p:txBody>
          <a:bodyPr/>
          <a:lstStyle/>
          <a:p>
            <a:r>
              <a:rPr lang="en-US" dirty="0" smtClean="0"/>
              <a:t>Low unemployment rate</a:t>
            </a:r>
          </a:p>
          <a:p>
            <a:r>
              <a:rPr lang="en-US" dirty="0" smtClean="0"/>
              <a:t>Increased opportunities in labor market</a:t>
            </a:r>
          </a:p>
          <a:p>
            <a:r>
              <a:rPr lang="en-US" dirty="0" smtClean="0"/>
              <a:t>Higher Competition for qualified employees</a:t>
            </a:r>
          </a:p>
          <a:p>
            <a:r>
              <a:rPr lang="en-US" dirty="0" smtClean="0"/>
              <a:t>Higher turnover rate</a:t>
            </a:r>
          </a:p>
          <a:p>
            <a:pPr lvl="1"/>
            <a:r>
              <a:rPr lang="en-US" dirty="0" smtClean="0"/>
              <a:t>16.48% turnover most recent 12 months</a:t>
            </a:r>
          </a:p>
          <a:p>
            <a:pPr lvl="1"/>
            <a:r>
              <a:rPr lang="en-US" dirty="0" smtClean="0"/>
              <a:t>Prior to COVID, 2019 turnover 10.9%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8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 smtClean="0"/>
              <a:t>RECENT EXAMPLES OF RECRUITMENT/RETENTION CHALLENGES</a:t>
            </a:r>
            <a:endParaRPr lang="en-US" sz="29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Smaller Jurisdictions aggressively recruiting</a:t>
            </a:r>
          </a:p>
          <a:p>
            <a:r>
              <a:rPr lang="en-US" dirty="0" smtClean="0"/>
              <a:t>Hiring bonuses (Public Safety and others)</a:t>
            </a:r>
          </a:p>
          <a:p>
            <a:r>
              <a:rPr lang="en-US" dirty="0" smtClean="0"/>
              <a:t>Take home cars for Public Safety</a:t>
            </a:r>
          </a:p>
          <a:p>
            <a:r>
              <a:rPr lang="en-US" dirty="0" smtClean="0"/>
              <a:t>Engineering hiring bonuses and higher than market pay</a:t>
            </a:r>
          </a:p>
          <a:p>
            <a:r>
              <a:rPr lang="en-US" dirty="0" smtClean="0"/>
              <a:t>Higher than market pay in jurisdictions recruiting specialty positions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000" dirty="0" smtClean="0"/>
              <a:t>2023 </a:t>
            </a:r>
            <a:r>
              <a:rPr lang="en-US" altLang="en-US" sz="3000" dirty="0"/>
              <a:t>OVERALL PROPOSED BUDGET</a:t>
            </a:r>
            <a:endParaRPr lang="en-US" sz="3000" cap="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50070"/>
            <a:ext cx="8357616" cy="326825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$414.25 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5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.74%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$22.48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 more than the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adopted budget of $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391.77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funds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arge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percentage increases or decreases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individual funds are due mostly to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expenses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CIP projects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decreased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$78.92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 to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$63.99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</a:t>
            </a:r>
          </a:p>
        </p:txBody>
      </p:sp>
    </p:spTree>
    <p:extLst>
      <p:ext uri="{BB962C8B-B14F-4D97-AF65-F5344CB8AC3E}">
        <p14:creationId xmlns:p14="http://schemas.microsoft.com/office/powerpoint/2010/main" val="381558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 smtClean="0"/>
              <a:t>CURRENT EFFORTS IN RECRUITING AND HIRING</a:t>
            </a:r>
            <a:endParaRPr lang="en-US" sz="29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92726"/>
            <a:ext cx="8229600" cy="3902024"/>
          </a:xfrm>
        </p:spPr>
        <p:txBody>
          <a:bodyPr>
            <a:normAutofit fontScale="25000" lnSpcReduction="20000"/>
          </a:bodyPr>
          <a:lstStyle/>
          <a:p>
            <a:r>
              <a:rPr lang="en-US" sz="7600" dirty="0" smtClean="0"/>
              <a:t>Partnering with Start2Home to provide </a:t>
            </a:r>
            <a:r>
              <a:rPr lang="en-US" sz="7600" dirty="0" smtClean="0"/>
              <a:t>homebuying</a:t>
            </a:r>
            <a:r>
              <a:rPr lang="en-US" sz="7600" dirty="0" smtClean="0"/>
              <a:t> assistance for current and prospective employees</a:t>
            </a:r>
          </a:p>
          <a:p>
            <a:r>
              <a:rPr lang="en-US" sz="7600" dirty="0" smtClean="0"/>
              <a:t>Compensation change for PTNB Recreation staff to $15.50 per hour</a:t>
            </a:r>
          </a:p>
          <a:p>
            <a:r>
              <a:rPr lang="en-US" sz="7600" dirty="0"/>
              <a:t>Enhancing contract services for recruitment, including a “job slot” system with LinkedIn and a “responsive” system with the Denver Post that sends investment to job boards based on their performance in generating candidates</a:t>
            </a:r>
          </a:p>
          <a:p>
            <a:r>
              <a:rPr lang="en-US" sz="7600" dirty="0"/>
              <a:t>Using additional online systems for recruitment, such as Circa (Diversity Jobs) and Purple Handshake (students and alumni)</a:t>
            </a:r>
          </a:p>
          <a:p>
            <a:r>
              <a:rPr lang="en-US" sz="7600" dirty="0"/>
              <a:t>Updating application process to allow for only resume and cover letter attachment (rather than full application) as well as specialized applications for unique positions</a:t>
            </a:r>
          </a:p>
          <a:p>
            <a:r>
              <a:rPr lang="en-US" sz="7600" dirty="0"/>
              <a:t>Job Fair presence and partnership with local colleges and diverse organizations</a:t>
            </a:r>
          </a:p>
          <a:p>
            <a:r>
              <a:rPr lang="en-US" sz="7600" dirty="0"/>
              <a:t>Additional use of “open until filled” status to interview qualified candidates immediately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ADDITIONAL HIRING EFFORTS</a:t>
            </a:r>
            <a:endParaRPr lang="en-US" sz="29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8155859" cy="2241139"/>
          </a:xfrm>
        </p:spPr>
        <p:txBody>
          <a:bodyPr>
            <a:noAutofit/>
          </a:bodyPr>
          <a:lstStyle/>
          <a:p>
            <a:r>
              <a:rPr lang="en-US" sz="2200" dirty="0" smtClean="0"/>
              <a:t>Streamlining the pre-employment testing process when possible</a:t>
            </a:r>
          </a:p>
          <a:p>
            <a:r>
              <a:rPr lang="en-US" sz="2200" dirty="0" smtClean="0"/>
              <a:t>Actively recruiting lateral public safety hires from across the country</a:t>
            </a:r>
          </a:p>
          <a:p>
            <a:r>
              <a:rPr lang="en-US" sz="2200" dirty="0" smtClean="0"/>
              <a:t>Active recruitment of P-TECH alumni and early graduates</a:t>
            </a:r>
          </a:p>
          <a:p>
            <a:r>
              <a:rPr lang="en-US" sz="2200" dirty="0" smtClean="0"/>
              <a:t>Active recruitment in partnership with Workforce Boulder County</a:t>
            </a:r>
          </a:p>
          <a:p>
            <a:r>
              <a:rPr lang="en-US" sz="2200" dirty="0" smtClean="0"/>
              <a:t>Active Recruitment in partnership with the State of Colorado Office of Disability Services</a:t>
            </a:r>
          </a:p>
          <a:p>
            <a:r>
              <a:rPr lang="en-US" sz="2200" dirty="0" smtClean="0"/>
              <a:t>Attendance at community events to recruit local job candidates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7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HIRING EFFORTS IN PROCESS</a:t>
            </a:r>
            <a:endParaRPr lang="en-US" sz="29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7553739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Participation in the SVVSD upcoming internship program</a:t>
            </a:r>
          </a:p>
          <a:p>
            <a:r>
              <a:rPr lang="en-US" dirty="0" smtClean="0"/>
              <a:t>Partnership with Office of Equity to train employees in becoming recruitment ambassadors for all positions throughout the organization</a:t>
            </a:r>
          </a:p>
          <a:p>
            <a:r>
              <a:rPr lang="en-US" dirty="0" smtClean="0"/>
              <a:t>Partnership with Communications in order to enhance branding and highlight non-traditional benefits, including a short benefits video for job candidates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 smtClean="0"/>
              <a:t>BUDGET REQUESTS RELATED TO RECRUITING AND RETENTION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500" b="1" dirty="0"/>
              <a:t>Level 1 in </a:t>
            </a:r>
            <a:r>
              <a:rPr lang="en-US" sz="5500" b="1" dirty="0" smtClean="0"/>
              <a:t>Human Resources </a:t>
            </a:r>
            <a:r>
              <a:rPr lang="en-US" sz="5500" b="1" dirty="0"/>
              <a:t>budget</a:t>
            </a:r>
            <a:endParaRPr lang="en-US" sz="5500" dirty="0"/>
          </a:p>
          <a:p>
            <a:pPr marL="0" indent="0">
              <a:buNone/>
            </a:pPr>
            <a:r>
              <a:rPr lang="en-US" sz="5500" dirty="0" smtClean="0"/>
              <a:t>Drug </a:t>
            </a:r>
            <a:r>
              <a:rPr lang="en-US" sz="5500" dirty="0"/>
              <a:t>Screens and Physical Abilities Tests $35,000</a:t>
            </a:r>
          </a:p>
          <a:p>
            <a:pPr marL="0" indent="0">
              <a:buNone/>
            </a:pPr>
            <a:r>
              <a:rPr lang="en-US" sz="5500" dirty="0"/>
              <a:t>Pre-Employment/Volunteer Background Screening $13,500</a:t>
            </a:r>
          </a:p>
          <a:p>
            <a:pPr marL="0" indent="0">
              <a:buNone/>
            </a:pPr>
            <a:r>
              <a:rPr lang="en-US" sz="5500" dirty="0"/>
              <a:t>Pre-Employment testing $900</a:t>
            </a:r>
          </a:p>
          <a:p>
            <a:pPr marL="0" indent="0">
              <a:buNone/>
            </a:pPr>
            <a:r>
              <a:rPr lang="en-US" sz="5500" dirty="0"/>
              <a:t>Job Posting $1,000</a:t>
            </a:r>
          </a:p>
          <a:p>
            <a:pPr marL="0" indent="0">
              <a:buNone/>
            </a:pPr>
            <a:r>
              <a:rPr lang="en-US" sz="5500" dirty="0"/>
              <a:t> </a:t>
            </a:r>
          </a:p>
          <a:p>
            <a:pPr marL="0" indent="0">
              <a:buNone/>
            </a:pPr>
            <a:r>
              <a:rPr lang="en-US" sz="5500" b="1" dirty="0"/>
              <a:t>Level 1 in PS budget</a:t>
            </a:r>
            <a:endParaRPr lang="en-US" sz="5500" dirty="0"/>
          </a:p>
          <a:p>
            <a:pPr marL="0" indent="0">
              <a:buNone/>
            </a:pPr>
            <a:r>
              <a:rPr lang="en-US" sz="5500" dirty="0"/>
              <a:t>Recruiting Dues and Subscriptions $3,700</a:t>
            </a:r>
          </a:p>
          <a:p>
            <a:pPr marL="0" indent="0">
              <a:buNone/>
            </a:pPr>
            <a:r>
              <a:rPr lang="en-US" sz="5500" dirty="0"/>
              <a:t>Riley Promotion Assessments $</a:t>
            </a:r>
            <a:r>
              <a:rPr lang="en-US" sz="5500" dirty="0" smtClean="0"/>
              <a:t>6,000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b="1" dirty="0"/>
              <a:t>Level 2 in HR budget</a:t>
            </a:r>
            <a:endParaRPr lang="en-US" sz="5600" dirty="0"/>
          </a:p>
          <a:p>
            <a:pPr marL="0" indent="0">
              <a:buNone/>
            </a:pPr>
            <a:r>
              <a:rPr lang="en-US" sz="5600" dirty="0"/>
              <a:t>Recruiting $3,737</a:t>
            </a:r>
          </a:p>
          <a:p>
            <a:pPr marL="0" indent="0">
              <a:buNone/>
            </a:pPr>
            <a:r>
              <a:rPr lang="en-US" sz="5600" dirty="0"/>
              <a:t>Human Resources Coordinator (FTE)</a:t>
            </a:r>
          </a:p>
          <a:p>
            <a:pPr marL="0" indent="0">
              <a:buNone/>
            </a:pPr>
            <a:r>
              <a:rPr lang="en-US" sz="5600" dirty="0"/>
              <a:t> </a:t>
            </a:r>
          </a:p>
          <a:p>
            <a:pPr marL="0" indent="0">
              <a:buNone/>
            </a:pPr>
            <a:r>
              <a:rPr lang="en-US" sz="5600" b="1" dirty="0"/>
              <a:t>Level 2 in PS budget</a:t>
            </a:r>
            <a:endParaRPr lang="en-US" sz="5600" dirty="0"/>
          </a:p>
          <a:p>
            <a:pPr marL="0" indent="0">
              <a:buNone/>
            </a:pPr>
            <a:r>
              <a:rPr lang="en-US" sz="5600" dirty="0"/>
              <a:t>Job fair lists $2,000</a:t>
            </a:r>
          </a:p>
          <a:p>
            <a:pPr marL="0" indent="0">
              <a:buNone/>
            </a:pPr>
            <a:r>
              <a:rPr lang="en-US" sz="5600" dirty="0"/>
              <a:t>Recruiting materials $2,500</a:t>
            </a:r>
          </a:p>
          <a:p>
            <a:pPr marL="0" indent="0">
              <a:buNone/>
            </a:pPr>
            <a:r>
              <a:rPr lang="en-US" sz="5600" dirty="0"/>
              <a:t>Recruiting and job fair travel $10,000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 smtClean="0"/>
              <a:t>WORFORCE OF THE FUTURE RETENTION ACTIONS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300" dirty="0" smtClean="0"/>
              <a:t>Prior City Council feedback to staff – thoughts on what to include:</a:t>
            </a:r>
          </a:p>
          <a:p>
            <a:pPr lvl="1"/>
            <a:r>
              <a:rPr lang="en-US" sz="3300" dirty="0"/>
              <a:t>Ensuring Competitive Pay/Premium due to higher cost of living (see above)</a:t>
            </a:r>
          </a:p>
          <a:p>
            <a:pPr lvl="1"/>
            <a:r>
              <a:rPr lang="en-US" sz="3300" dirty="0"/>
              <a:t>Aggressive Retention and Recruitment Policies (see above)</a:t>
            </a:r>
          </a:p>
          <a:p>
            <a:pPr lvl="1"/>
            <a:r>
              <a:rPr lang="en-US" sz="3300" dirty="0"/>
              <a:t>Childcare for Employee Families – pilot program included in proposed 2023 budget</a:t>
            </a:r>
          </a:p>
          <a:p>
            <a:pPr lvl="1"/>
            <a:r>
              <a:rPr lang="en-US" sz="3300" dirty="0"/>
              <a:t>Internship Program – included in the 2023 proposed budget</a:t>
            </a:r>
          </a:p>
          <a:p>
            <a:pPr lvl="1"/>
            <a:r>
              <a:rPr lang="en-US" sz="3300" dirty="0"/>
              <a:t>Flexibility – implemented policy and employee agreements</a:t>
            </a:r>
          </a:p>
          <a:p>
            <a:pPr lvl="1"/>
            <a:r>
              <a:rPr lang="en-US" sz="3300" dirty="0"/>
              <a:t>Sabbaticals – can offer unpaid sabbaticals now, need to research more on this topic</a:t>
            </a:r>
          </a:p>
          <a:p>
            <a:pPr lvl="1"/>
            <a:r>
              <a:rPr lang="en-US" sz="3300" dirty="0"/>
              <a:t>Ensuring the staff wants the things we are offering – see Workforce of the Future work below</a:t>
            </a:r>
          </a:p>
          <a:p>
            <a:pPr lvl="1"/>
            <a:r>
              <a:rPr lang="en-US" sz="3300" dirty="0"/>
              <a:t>Ensure that current staff reap the same benefits as those we are recruiting – including existing staff in any changes for new hires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 smtClean="0"/>
              <a:t>TASK FORCE RECOMMENDATIONS AND STATUS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Identified as an important driver for employees</a:t>
            </a:r>
          </a:p>
          <a:p>
            <a:pPr lvl="1"/>
            <a:r>
              <a:rPr lang="en-US" dirty="0" smtClean="0"/>
              <a:t>Work agreements created throughout organization for each employee </a:t>
            </a:r>
          </a:p>
          <a:p>
            <a:pPr lvl="1"/>
            <a:r>
              <a:rPr lang="en-US" dirty="0" smtClean="0"/>
              <a:t>Discussion of Core working hours, flexible schedules, and hybrid/remote options</a:t>
            </a:r>
          </a:p>
          <a:p>
            <a:pPr lvl="1"/>
            <a:r>
              <a:rPr lang="en-US" dirty="0" smtClean="0"/>
              <a:t>Agreements contingent on ensuring enhanced or steady response to customer service needs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3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 smtClean="0"/>
              <a:t>TASK FORCE RECOMMENDATIONS AND STATUS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Flexibility training class series led by City Manager</a:t>
            </a:r>
          </a:p>
          <a:p>
            <a:pPr lvl="1"/>
            <a:r>
              <a:rPr lang="en-US" dirty="0" smtClean="0"/>
              <a:t>Enhanced IT training, including Microsoft Teams and O365</a:t>
            </a:r>
          </a:p>
          <a:p>
            <a:pPr lvl="1"/>
            <a:r>
              <a:rPr lang="en-US" dirty="0" smtClean="0"/>
              <a:t>Creation of on-demand online training sessions</a:t>
            </a:r>
          </a:p>
          <a:p>
            <a:pPr lvl="1"/>
            <a:r>
              <a:rPr lang="en-US" dirty="0" smtClean="0"/>
              <a:t>Recordings of Citywide Team meetings and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 smtClean="0"/>
              <a:t>TASK FORCE RECOMMENDATIONS AND STATUS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 Environment inclusion in job descriptions</a:t>
            </a:r>
          </a:p>
          <a:p>
            <a:pPr lvl="1"/>
            <a:r>
              <a:rPr lang="en-US" dirty="0" smtClean="0"/>
              <a:t>Transparency in schedule flexibility</a:t>
            </a:r>
          </a:p>
          <a:p>
            <a:pPr lvl="1"/>
            <a:r>
              <a:rPr lang="en-US" dirty="0" smtClean="0"/>
              <a:t>Identification on whether work from home is available for position</a:t>
            </a:r>
          </a:p>
          <a:p>
            <a:pPr lvl="1"/>
            <a:r>
              <a:rPr lang="en-US" dirty="0" smtClean="0"/>
              <a:t>Requirement to report in person during inclement weather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 smtClean="0"/>
              <a:t>TASK FORCE RECOMMENDATIONS AND STATUS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Workplace Safety</a:t>
            </a:r>
          </a:p>
          <a:p>
            <a:pPr lvl="1"/>
            <a:r>
              <a:rPr lang="en-US" dirty="0" smtClean="0"/>
              <a:t>Use of appropriate cleaning protocols</a:t>
            </a:r>
          </a:p>
          <a:p>
            <a:pPr lvl="1"/>
            <a:r>
              <a:rPr lang="en-US" dirty="0" smtClean="0"/>
              <a:t>Inclusion of custodial supervisor in 2023 budget</a:t>
            </a:r>
          </a:p>
          <a:p>
            <a:pPr lvl="1"/>
            <a:r>
              <a:rPr lang="en-US" dirty="0" smtClean="0"/>
              <a:t>Employees to stay home when they are not feeling well</a:t>
            </a:r>
          </a:p>
          <a:p>
            <a:pPr lvl="1"/>
            <a:r>
              <a:rPr lang="en-US" dirty="0" smtClean="0"/>
              <a:t>Benefit for employees required to report during weather emergency that closes other facilities</a:t>
            </a:r>
          </a:p>
          <a:p>
            <a:pPr lvl="1"/>
            <a:r>
              <a:rPr lang="en-US" dirty="0" smtClean="0"/>
              <a:t>Enhanced On-Call/Callback policies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 smtClean="0"/>
              <a:t>TASK FORCE RECOMMENDATIONS AND STATUS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Workspaces of the Future</a:t>
            </a:r>
          </a:p>
          <a:p>
            <a:pPr lvl="1"/>
            <a:r>
              <a:rPr lang="en-US" dirty="0" smtClean="0"/>
              <a:t>Addition of modular workspaces (multi-purpose and equipped with needed technology)</a:t>
            </a:r>
          </a:p>
          <a:p>
            <a:pPr lvl="1"/>
            <a:r>
              <a:rPr lang="en-US" dirty="0" smtClean="0"/>
              <a:t>Appropriate technology in conference rooms to allow for hybrid meetings</a:t>
            </a:r>
          </a:p>
          <a:p>
            <a:pPr lvl="1"/>
            <a:r>
              <a:rPr lang="en-US" dirty="0" smtClean="0"/>
              <a:t>Co-working space in select buildings</a:t>
            </a:r>
          </a:p>
          <a:p>
            <a:pPr lvl="1"/>
            <a:r>
              <a:rPr lang="en-US" dirty="0" smtClean="0"/>
              <a:t>Implementation of e-signature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2023 </a:t>
            </a:r>
            <a:r>
              <a:rPr lang="en-US" sz="3000" dirty="0"/>
              <a:t>CIP</a:t>
            </a:r>
            <a:endParaRPr lang="en-US" sz="3000" cap="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50069"/>
            <a:ext cx="8229600" cy="3071961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CIP decreases in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funds include 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$4.23m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 &amp; Broadband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$2.95m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Improvement Fund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$1.69m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Park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Improvement Fund, 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$1.35m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Consv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Trust 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Fund, and $1.25m in Transportation CIF Fund.</a:t>
            </a:r>
            <a:endParaRPr 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increases are 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$1.34m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Golf Fund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$1.18m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Storm Drainage Fund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 smtClean="0"/>
              <a:t>TASK FORCE RECOMMENDATIONS AND STATUS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Communication and Involvement</a:t>
            </a:r>
          </a:p>
          <a:p>
            <a:pPr lvl="1"/>
            <a:r>
              <a:rPr lang="en-US" dirty="0" smtClean="0"/>
              <a:t>Regular, ongoing Citywide meeting and email communication</a:t>
            </a:r>
          </a:p>
          <a:p>
            <a:pPr lvl="1"/>
            <a:r>
              <a:rPr lang="en-US" dirty="0" smtClean="0"/>
              <a:t>Hybrid Council Meetings</a:t>
            </a:r>
          </a:p>
          <a:p>
            <a:pPr lvl="1"/>
            <a:r>
              <a:rPr lang="en-US" dirty="0" smtClean="0"/>
              <a:t>Updated guidelines for Community Involvement practices</a:t>
            </a:r>
          </a:p>
          <a:p>
            <a:pPr lvl="1"/>
            <a:r>
              <a:rPr lang="en-US" dirty="0" smtClean="0"/>
              <a:t>Discussions on cross-functional and cross-department opportunities to connect and 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0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IN SUMMARY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Recruitment and Retention is a work in Progress</a:t>
            </a:r>
          </a:p>
          <a:p>
            <a:endParaRPr lang="en-US" dirty="0"/>
          </a:p>
          <a:p>
            <a:r>
              <a:rPr lang="en-US" dirty="0" smtClean="0"/>
              <a:t>The City is both open to suggestions and committed to create a workplace that cares for employees while ensuring efficiency and value for residents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92" y="205979"/>
            <a:ext cx="8686800" cy="857250"/>
          </a:xfrm>
        </p:spPr>
        <p:txBody>
          <a:bodyPr>
            <a:noAutofit/>
          </a:bodyPr>
          <a:lstStyle/>
          <a:p>
            <a:r>
              <a:rPr lang="en-US" sz="2900" cap="all" dirty="0"/>
              <a:t>Sales </a:t>
            </a:r>
            <a:r>
              <a:rPr lang="en-US" sz="2900" cap="all" dirty="0" smtClean="0"/>
              <a:t>and </a:t>
            </a:r>
            <a:r>
              <a:rPr lang="en-US" sz="2900" cap="all" dirty="0"/>
              <a:t>Use Tax Revenue Projections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09713"/>
            <a:ext cx="8307659" cy="3394472"/>
          </a:xfrm>
        </p:spPr>
        <p:txBody>
          <a:bodyPr>
            <a:noAutofit/>
          </a:bodyPr>
          <a:lstStyle/>
          <a:p>
            <a:pPr marL="457200" indent="-457200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through July </a:t>
            </a:r>
            <a:r>
              <a:rPr lang="en-US" alt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70000"/>
              </a:lnSpc>
              <a:spcBef>
                <a:spcPct val="0"/>
              </a:spcBef>
              <a:tabLst>
                <a:tab pos="3770313" algn="r"/>
              </a:tabLst>
            </a:pP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Sales </a:t>
            </a:r>
            <a:r>
              <a:rPr lang="en-US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Tax	</a:t>
            </a: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9.0%</a:t>
            </a:r>
            <a:endParaRPr lang="en-US" alt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70000"/>
              </a:lnSpc>
              <a:spcBef>
                <a:spcPct val="0"/>
              </a:spcBef>
              <a:tabLst>
                <a:tab pos="3770313" algn="r"/>
              </a:tabLst>
            </a:pP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Use Tax	33.8%</a:t>
            </a:r>
            <a:endParaRPr lang="en-US" alt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70000"/>
              </a:lnSpc>
              <a:spcBef>
                <a:spcPct val="0"/>
              </a:spcBef>
              <a:tabLst>
                <a:tab pos="3770313" algn="r"/>
              </a:tabLst>
            </a:pP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Combined	12.5%</a:t>
            </a:r>
            <a:endParaRPr lang="en-US" alt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770313" algn="r"/>
              </a:tabLst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Projections to end </a:t>
            </a:r>
            <a:r>
              <a:rPr lang="en-US" alt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70000"/>
              </a:lnSpc>
              <a:spcBef>
                <a:spcPct val="0"/>
              </a:spcBef>
              <a:tabLst>
                <a:tab pos="3770313" algn="r"/>
              </a:tabLst>
            </a:pP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Sales </a:t>
            </a:r>
            <a:r>
              <a:rPr lang="en-US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Tax	</a:t>
            </a: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6.3%</a:t>
            </a:r>
            <a:endParaRPr lang="en-US" alt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70000"/>
              </a:lnSpc>
              <a:spcBef>
                <a:spcPct val="0"/>
              </a:spcBef>
              <a:tabLst>
                <a:tab pos="3770313" algn="r"/>
              </a:tabLst>
            </a:pP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Use </a:t>
            </a:r>
            <a:r>
              <a:rPr lang="en-US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Tax	</a:t>
            </a: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12.5%</a:t>
            </a:r>
            <a:endParaRPr lang="en-US" alt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70000"/>
              </a:lnSpc>
              <a:spcBef>
                <a:spcPct val="0"/>
              </a:spcBef>
              <a:tabLst>
                <a:tab pos="3770313" algn="r"/>
              </a:tabLst>
            </a:pP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Combined</a:t>
            </a:r>
            <a:r>
              <a:rPr lang="en-US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7.28%</a:t>
            </a:r>
            <a:endParaRPr lang="en-US" alt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770313" algn="r"/>
              </a:tabLst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Projections for </a:t>
            </a:r>
            <a:r>
              <a:rPr lang="en-US" alt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70000"/>
              </a:lnSpc>
              <a:spcBef>
                <a:spcPct val="0"/>
              </a:spcBef>
              <a:tabLst>
                <a:tab pos="3770313" algn="r"/>
              </a:tabLst>
            </a:pP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Sales </a:t>
            </a:r>
            <a:r>
              <a:rPr lang="en-US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Tax	</a:t>
            </a: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3.99%</a:t>
            </a:r>
            <a:endParaRPr lang="en-US" alt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70000"/>
              </a:lnSpc>
              <a:spcBef>
                <a:spcPct val="0"/>
              </a:spcBef>
              <a:tabLst>
                <a:tab pos="3770313" algn="r"/>
              </a:tabLst>
            </a:pP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Use </a:t>
            </a:r>
            <a:r>
              <a:rPr lang="en-US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Tax	</a:t>
            </a: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2.1%</a:t>
            </a:r>
            <a:endParaRPr lang="en-US" alt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70000"/>
              </a:lnSpc>
              <a:spcBef>
                <a:spcPct val="0"/>
              </a:spcBef>
              <a:tabLst>
                <a:tab pos="3770313" algn="r"/>
              </a:tabLst>
            </a:pP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Combined</a:t>
            </a:r>
            <a:r>
              <a:rPr lang="en-US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3.69%</a:t>
            </a:r>
            <a:endParaRPr lang="en-US" alt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7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000" cap="all" dirty="0"/>
              <a:t>Property Tax Revenue Estimates	</a:t>
            </a:r>
            <a:endParaRPr lang="en-US" sz="3000" cap="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7809" y="1009196"/>
            <a:ext cx="8508381" cy="3394472"/>
          </a:xfrm>
        </p:spPr>
        <p:txBody>
          <a:bodyPr>
            <a:no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proposed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budget includes $230,114 less of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property tax revenues from tax year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2022. 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Preliminary assessed valuations for tax year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were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received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late August reducing that by $186,130.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assessed value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certifications will be received in late November.  </a:t>
            </a:r>
          </a:p>
        </p:txBody>
      </p:sp>
    </p:spTree>
    <p:extLst>
      <p:ext uri="{BB962C8B-B14F-4D97-AF65-F5344CB8AC3E}">
        <p14:creationId xmlns:p14="http://schemas.microsoft.com/office/powerpoint/2010/main" val="161113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000" cap="all" dirty="0"/>
              <a:t>Property Tax Revenue Estimates	</a:t>
            </a:r>
            <a:endParaRPr lang="en-US" sz="3000" cap="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7809" y="1009196"/>
            <a:ext cx="8508381" cy="2786056"/>
          </a:xfrm>
        </p:spPr>
        <p:txBody>
          <a:bodyPr>
            <a:no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SB21-293 reduced some assessment rates for 2022 &amp; 2023.  Last year staff projected it would impact base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property tax revenues 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about $460,000. 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the 2023 budget, the preliminary assessed valuation indicate the impact is closer to $524,000.</a:t>
            </a:r>
          </a:p>
          <a:p>
            <a:pPr>
              <a:spcBef>
                <a:spcPct val="0"/>
              </a:spcBef>
            </a:pPr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altLang="en-US" sz="2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4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cap="all" dirty="0" smtClean="0"/>
              <a:t>2023 </a:t>
            </a:r>
            <a:r>
              <a:rPr lang="en-US" sz="2900" cap="all" dirty="0"/>
              <a:t>General Fund Proposed Budget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28225"/>
            <a:ext cx="8508381" cy="190433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Dwelling Units </a:t>
            </a:r>
            <a:endParaRPr lang="en-US" altLang="en-US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27013" algn="l"/>
              </a:tabLst>
            </a:pP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Single-family</a:t>
            </a:r>
            <a:r>
              <a:rPr lang="en-US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	  75 </a:t>
            </a:r>
            <a:endParaRPr lang="en-US" alt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27013" algn="l"/>
              </a:tabLst>
            </a:pPr>
            <a:r>
              <a:rPr lang="en-US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Multifamily	</a:t>
            </a: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		625</a:t>
            </a:r>
          </a:p>
          <a:p>
            <a:pPr lvl="1" indent="-4572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27013" algn="l"/>
              </a:tabLst>
            </a:pP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Townhome/Condo      100</a:t>
            </a:r>
            <a:endParaRPr lang="en-US" alt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27013" algn="l"/>
              </a:tabLst>
            </a:pPr>
            <a:r>
              <a:rPr lang="en-US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Combined	</a:t>
            </a:r>
            <a:r>
              <a:rPr lang="en-US" alt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		800</a:t>
            </a:r>
            <a:endParaRPr lang="en-US" alt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cap="all" dirty="0" smtClean="0"/>
              <a:t>2023 </a:t>
            </a:r>
            <a:r>
              <a:rPr lang="en-US" sz="2900" cap="all" dirty="0"/>
              <a:t>General Fund Proposed Budget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53767"/>
            <a:ext cx="8508381" cy="2545354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</a:t>
            </a:r>
            <a:r>
              <a:rPr lang="en-US" alt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adopted General Fund budget ongoing revenues 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expenses were 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$93,477,221.</a:t>
            </a:r>
            <a:endParaRPr lang="en-US" altLang="en-US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</a:t>
            </a:r>
            <a:r>
              <a:rPr lang="en-US" alt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 General Fund budget ongoing revenues 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expenses are 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$104,414,555.</a:t>
            </a:r>
            <a:endParaRPr lang="en-US" altLang="en-US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proposed 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</a:t>
            </a:r>
            <a:r>
              <a:rPr lang="en-US" alt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 ongoing revenues 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expenses are 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$10,937,334 </a:t>
            </a:r>
            <a:r>
              <a:rPr lang="en-US" alt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greater than 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2022.</a:t>
            </a:r>
            <a:endParaRPr lang="en-US" altLang="en-US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7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ity of Longmont Branding">
      <a:dk1>
        <a:srgbClr val="4D4D4D"/>
      </a:dk1>
      <a:lt1>
        <a:sysClr val="window" lastClr="FFFFFF"/>
      </a:lt1>
      <a:dk2>
        <a:srgbClr val="44546A"/>
      </a:dk2>
      <a:lt2>
        <a:srgbClr val="E7E6E6"/>
      </a:lt2>
      <a:accent1>
        <a:srgbClr val="003057"/>
      </a:accent1>
      <a:accent2>
        <a:srgbClr val="326295"/>
      </a:accent2>
      <a:accent3>
        <a:srgbClr val="6787B7"/>
      </a:accent3>
      <a:accent4>
        <a:srgbClr val="C05131"/>
      </a:accent4>
      <a:accent5>
        <a:srgbClr val="FF9D6E"/>
      </a:accent5>
      <a:accent6>
        <a:srgbClr val="EFBE7D"/>
      </a:accent6>
      <a:hlink>
        <a:srgbClr val="326295"/>
      </a:hlink>
      <a:folHlink>
        <a:srgbClr val="C05131"/>
      </a:folHlink>
    </a:clrScheme>
    <a:fontScheme name="Nunito">
      <a:majorFont>
        <a:latin typeface="Nunito ExtraBold"/>
        <a:ea typeface=""/>
        <a:cs typeface=""/>
      </a:majorFont>
      <a:minorFont>
        <a:latin typeface="Nuni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CF61D97E3E0D46963F4CCC52CAC10A" ma:contentTypeVersion="11" ma:contentTypeDescription="Create a new document." ma:contentTypeScope="" ma:versionID="78871cd9e886d81f0182123de7e56943">
  <xsd:schema xmlns:xsd="http://www.w3.org/2001/XMLSchema" xmlns:xs="http://www.w3.org/2001/XMLSchema" xmlns:p="http://schemas.microsoft.com/office/2006/metadata/properties" xmlns:ns3="584cc466-ec42-4de1-a361-2fd20b54460a" xmlns:ns4="375173a3-b948-4720-9b44-abf8aa6921ce" targetNamespace="http://schemas.microsoft.com/office/2006/metadata/properties" ma:root="true" ma:fieldsID="766dfba990cbf36a0463438b8c40f13e" ns3:_="" ns4:_="">
    <xsd:import namespace="584cc466-ec42-4de1-a361-2fd20b54460a"/>
    <xsd:import namespace="375173a3-b948-4720-9b44-abf8aa6921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4cc466-ec42-4de1-a361-2fd20b5446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173a3-b948-4720-9b44-abf8aa6921c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75173a3-b948-4720-9b44-abf8aa6921ce">
      <UserInfo>
        <DisplayName>Teresa Tate</DisplayName>
        <AccountId>28</AccountId>
        <AccountType/>
      </UserInfo>
      <UserInfo>
        <DisplayName>Marijke Unger</DisplayName>
        <AccountId>6</AccountId>
        <AccountType/>
      </UserInfo>
      <UserInfo>
        <DisplayName>Jeff Friesner</DisplayName>
        <AccountId>20</AccountId>
        <AccountType/>
      </UserInfo>
      <UserInfo>
        <DisplayName>Jim Angstadt</DisplayName>
        <AccountId>19</AccountId>
        <AccountType/>
      </UserInfo>
      <UserInfo>
        <DisplayName>Heidi Reitmeier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900A08C-2BBF-487C-B2C3-1C3A403725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4cc466-ec42-4de1-a361-2fd20b54460a"/>
    <ds:schemaRef ds:uri="375173a3-b948-4720-9b44-abf8aa6921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79AC02-507D-4677-B182-1AD5513807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F6FC62-2108-4ADE-87A2-39CE4796F953}">
  <ds:schemaRefs>
    <ds:schemaRef ds:uri="http://purl.org/dc/terms/"/>
    <ds:schemaRef ds:uri="http://schemas.openxmlformats.org/package/2006/metadata/core-properties"/>
    <ds:schemaRef ds:uri="584cc466-ec42-4de1-a361-2fd20b54460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75173a3-b948-4720-9b44-abf8aa6921c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32713</TotalTime>
  <Words>2091</Words>
  <Application>Microsoft Office PowerPoint</Application>
  <PresentationFormat>On-screen Show (16:9)</PresentationFormat>
  <Paragraphs>317</Paragraphs>
  <Slides>41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Arial Rounded MT Bold</vt:lpstr>
      <vt:lpstr>Calibri</vt:lpstr>
      <vt:lpstr>Filson Soft Bold</vt:lpstr>
      <vt:lpstr>Filson Soft Medium</vt:lpstr>
      <vt:lpstr>Galliard-Roman</vt:lpstr>
      <vt:lpstr>Nunito</vt:lpstr>
      <vt:lpstr>Nunito ExtraBold</vt:lpstr>
      <vt:lpstr>Wingdings</vt:lpstr>
      <vt:lpstr>Office Theme</vt:lpstr>
      <vt:lpstr>2023 PROPOSED BUDGET</vt:lpstr>
      <vt:lpstr>2023 PROPOSED BUDGET</vt:lpstr>
      <vt:lpstr>2023 OVERALL PROPOSED BUDGET</vt:lpstr>
      <vt:lpstr>2023 CIP</vt:lpstr>
      <vt:lpstr>Sales and Use Tax Revenue Projections</vt:lpstr>
      <vt:lpstr>Property Tax Revenue Estimates </vt:lpstr>
      <vt:lpstr>Property Tax Revenue Estimates </vt:lpstr>
      <vt:lpstr>2023 General Fund Proposed Budget</vt:lpstr>
      <vt:lpstr>2023 General Fund Proposed Budget</vt:lpstr>
      <vt:lpstr>2023 General Fund Proposed Budget</vt:lpstr>
      <vt:lpstr>2023 General Fund Proposed Budget</vt:lpstr>
      <vt:lpstr>2023 General Fund Proposed Budget</vt:lpstr>
      <vt:lpstr>2023 General Fund Proposed Budget</vt:lpstr>
      <vt:lpstr>2023 General Fund Proposed Budget</vt:lpstr>
      <vt:lpstr>2023 General Fund Proposed Budget</vt:lpstr>
      <vt:lpstr>2023 General Fund Proposed Budget</vt:lpstr>
      <vt:lpstr>2023 General Fund Proposed Budget</vt:lpstr>
      <vt:lpstr>2022 GENERAL FUND RESERVE</vt:lpstr>
      <vt:lpstr>2023 General Fund Proposed Budget</vt:lpstr>
      <vt:lpstr>Sources of General Fund one time expenses</vt:lpstr>
      <vt:lpstr>General Fund Use of Fund Balance</vt:lpstr>
      <vt:lpstr>2023 Public Safety Fund proposed budget</vt:lpstr>
      <vt:lpstr>2023 Public Safety Fund proposed budget</vt:lpstr>
      <vt:lpstr>2023 Public Safety Fund proposed budget</vt:lpstr>
      <vt:lpstr>Public Safety Fund future budgets</vt:lpstr>
      <vt:lpstr>Human Resources, Hiring, and Citywide Workforce of the Future Initiative</vt:lpstr>
      <vt:lpstr>EMPLOYEES ARE OUR LIFEBLOOD</vt:lpstr>
      <vt:lpstr>CHANGES IN THE EMPLOYMENT LANDSCAPE</vt:lpstr>
      <vt:lpstr>RECENT EXAMPLES OF RECRUITMENT/RETENTION CHALLENGES</vt:lpstr>
      <vt:lpstr>CURRENT EFFORTS IN RECRUITING AND HIRING</vt:lpstr>
      <vt:lpstr>ADDITIONAL HIRING EFFORTS</vt:lpstr>
      <vt:lpstr>HIRING EFFORTS IN PROCESS</vt:lpstr>
      <vt:lpstr>BUDGET REQUESTS RELATED TO RECRUITING AND RETENTION</vt:lpstr>
      <vt:lpstr>WORFORCE OF THE FUTURE RETENTION ACTIONS</vt:lpstr>
      <vt:lpstr>TASK FORCE RECOMMENDATIONS AND STATUS</vt:lpstr>
      <vt:lpstr>TASK FORCE RECOMMENDATIONS AND STATUS</vt:lpstr>
      <vt:lpstr>TASK FORCE RECOMMENDATIONS AND STATUS</vt:lpstr>
      <vt:lpstr>TASK FORCE RECOMMENDATIONS AND STATUS</vt:lpstr>
      <vt:lpstr>TASK FORCE RECOMMENDATIONS AND STATUS</vt:lpstr>
      <vt:lpstr>TASK FORCE RECOMMENDATIONS AND STATUS</vt:lpstr>
      <vt:lpstr>IN SUMMARY</vt:lpstr>
    </vt:vector>
  </TitlesOfParts>
  <Company>Guide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Mary Wunderle</dc:creator>
  <cp:lastModifiedBy>Teresa Molloy</cp:lastModifiedBy>
  <cp:revision>175</cp:revision>
  <dcterms:created xsi:type="dcterms:W3CDTF">2018-11-08T16:07:25Z</dcterms:created>
  <dcterms:modified xsi:type="dcterms:W3CDTF">2022-09-14T13:52:42Z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0x01010033CF61D97E3E0D46963F4CCC52CAC10A</vt:lpwstr>
  </property>
</Properties>
</file>