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2" r:id="rId5"/>
  </p:sldMasterIdLst>
  <p:notesMasterIdLst>
    <p:notesMasterId r:id="rId53"/>
  </p:notesMasterIdLst>
  <p:handoutMasterIdLst>
    <p:handoutMasterId r:id="rId54"/>
  </p:handoutMasterIdLst>
  <p:sldIdLst>
    <p:sldId id="256" r:id="rId6"/>
    <p:sldId id="295"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400" r:id="rId21"/>
    <p:sldId id="401" r:id="rId22"/>
    <p:sldId id="283" r:id="rId23"/>
    <p:sldId id="298" r:id="rId24"/>
    <p:sldId id="291" r:id="rId25"/>
    <p:sldId id="402" r:id="rId26"/>
    <p:sldId id="403" r:id="rId27"/>
    <p:sldId id="404" r:id="rId28"/>
    <p:sldId id="405" r:id="rId29"/>
    <p:sldId id="408" r:id="rId30"/>
    <p:sldId id="409" r:id="rId31"/>
    <p:sldId id="410" r:id="rId32"/>
    <p:sldId id="411" r:id="rId33"/>
    <p:sldId id="412" r:id="rId34"/>
    <p:sldId id="413" r:id="rId35"/>
    <p:sldId id="414" r:id="rId36"/>
    <p:sldId id="415" r:id="rId37"/>
    <p:sldId id="416" r:id="rId38"/>
    <p:sldId id="417" r:id="rId39"/>
    <p:sldId id="363" r:id="rId40"/>
    <p:sldId id="369" r:id="rId41"/>
    <p:sldId id="368" r:id="rId42"/>
    <p:sldId id="364" r:id="rId43"/>
    <p:sldId id="385" r:id="rId44"/>
    <p:sldId id="384" r:id="rId45"/>
    <p:sldId id="366" r:id="rId46"/>
    <p:sldId id="365" r:id="rId47"/>
    <p:sldId id="383" r:id="rId48"/>
    <p:sldId id="406" r:id="rId49"/>
    <p:sldId id="361" r:id="rId50"/>
    <p:sldId id="407" r:id="rId51"/>
    <p:sldId id="358" r:id="rId52"/>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Roney" initials="KR" lastIdx="1" clrIdx="0">
    <p:extLst>
      <p:ext uri="{19B8F6BF-5375-455C-9EA6-DF929625EA0E}">
        <p15:presenceInfo xmlns:p15="http://schemas.microsoft.com/office/powerpoint/2012/main" userId="S::karen.roney@longmontcolorado.gov::e974d853-9934-416a-9581-d01846fe1718" providerId="AD"/>
      </p:ext>
    </p:extLst>
  </p:cmAuthor>
  <p:cmAuthor id="2" name="Harold Dominguez" initials="HD" lastIdx="1" clrIdx="1">
    <p:extLst>
      <p:ext uri="{19B8F6BF-5375-455C-9EA6-DF929625EA0E}">
        <p15:presenceInfo xmlns:p15="http://schemas.microsoft.com/office/powerpoint/2012/main" userId="S-1-5-21-1262450708-1795644131-4547331-12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295"/>
    <a:srgbClr val="C05131"/>
    <a:srgbClr val="003057"/>
    <a:srgbClr val="FF9D6E"/>
    <a:srgbClr val="6787B7"/>
    <a:srgbClr val="404545"/>
    <a:srgbClr val="005B82"/>
    <a:srgbClr val="65CFE9"/>
    <a:srgbClr val="69BE28"/>
    <a:srgbClr val="0069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8" autoAdjust="0"/>
    <p:restoredTop sz="92442" autoAdjust="0"/>
  </p:normalViewPr>
  <p:slideViewPr>
    <p:cSldViewPr snapToGrid="0" snapToObjects="1">
      <p:cViewPr varScale="1">
        <p:scale>
          <a:sx n="140" d="100"/>
          <a:sy n="140" d="100"/>
        </p:scale>
        <p:origin x="696" y="126"/>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82"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jke Unger" userId="S::marijke.unger@longmontcolorado.gov::a5c26e8e-a29f-47a4-ab9f-cbb618387562" providerId="AD" clId="Web-{DC7DE228-CC7D-4E02-B37B-1C5EC7F21D24}"/>
    <pc:docChg chg="modSld">
      <pc:chgData name="Marijke Unger" userId="S::marijke.unger@longmontcolorado.gov::a5c26e8e-a29f-47a4-ab9f-cbb618387562" providerId="AD" clId="Web-{DC7DE228-CC7D-4E02-B37B-1C5EC7F21D24}" dt="2019-09-05T00:29:18.886" v="5" actId="20577"/>
      <pc:docMkLst>
        <pc:docMk/>
      </pc:docMkLst>
      <pc:sldChg chg="modSp">
        <pc:chgData name="Marijke Unger" userId="S::marijke.unger@longmontcolorado.gov::a5c26e8e-a29f-47a4-ab9f-cbb618387562" providerId="AD" clId="Web-{DC7DE228-CC7D-4E02-B37B-1C5EC7F21D24}" dt="2019-09-05T00:29:18.871" v="4" actId="20577"/>
        <pc:sldMkLst>
          <pc:docMk/>
          <pc:sldMk cId="13999862" sldId="257"/>
        </pc:sldMkLst>
        <pc:spChg chg="mod">
          <ac:chgData name="Marijke Unger" userId="S::marijke.unger@longmontcolorado.gov::a5c26e8e-a29f-47a4-ab9f-cbb618387562" providerId="AD" clId="Web-{DC7DE228-CC7D-4E02-B37B-1C5EC7F21D24}" dt="2019-09-05T00:29:18.871" v="4" actId="20577"/>
          <ac:spMkLst>
            <pc:docMk/>
            <pc:sldMk cId="13999862" sldId="257"/>
            <ac:spMk id="3" creationId="{00000000-0000-0000-0000-000000000000}"/>
          </ac:spMkLst>
        </pc:spChg>
      </pc:sldChg>
    </pc:docChg>
  </pc:docChgLst>
  <pc:docChgLst>
    <pc:chgData name="Teresa Tate" userId="S::teresa.tate@longmontcolorado.gov::7cddadb2-2300-4fad-876d-7d5f7aee401b" providerId="AD" clId="Web-{5661B901-1F85-458D-A66E-7AB2DCB732DE}"/>
    <pc:docChg chg="addSld delSld modSld">
      <pc:chgData name="Teresa Tate" userId="S::teresa.tate@longmontcolorado.gov::7cddadb2-2300-4fad-876d-7d5f7aee401b" providerId="AD" clId="Web-{5661B901-1F85-458D-A66E-7AB2DCB732DE}" dt="2019-09-09T14:10:59.240" v="276" actId="20577"/>
      <pc:docMkLst>
        <pc:docMk/>
      </pc:docMkLst>
      <pc:sldChg chg="modSp">
        <pc:chgData name="Teresa Tate" userId="S::teresa.tate@longmontcolorado.gov::7cddadb2-2300-4fad-876d-7d5f7aee401b" providerId="AD" clId="Web-{5661B901-1F85-458D-A66E-7AB2DCB732DE}" dt="2019-09-09T14:02:01.858" v="125" actId="20577"/>
        <pc:sldMkLst>
          <pc:docMk/>
          <pc:sldMk cId="2338712205" sldId="258"/>
        </pc:sldMkLst>
        <pc:spChg chg="mod">
          <ac:chgData name="Teresa Tate" userId="S::teresa.tate@longmontcolorado.gov::7cddadb2-2300-4fad-876d-7d5f7aee401b" providerId="AD" clId="Web-{5661B901-1F85-458D-A66E-7AB2DCB732DE}" dt="2019-09-09T14:02:01.858" v="125" actId="20577"/>
          <ac:spMkLst>
            <pc:docMk/>
            <pc:sldMk cId="2338712205" sldId="258"/>
            <ac:spMk id="7" creationId="{00000000-0000-0000-0000-000000000000}"/>
          </ac:spMkLst>
        </pc:spChg>
      </pc:sldChg>
      <pc:sldChg chg="modSp">
        <pc:chgData name="Teresa Tate" userId="S::teresa.tate@longmontcolorado.gov::7cddadb2-2300-4fad-876d-7d5f7aee401b" providerId="AD" clId="Web-{5661B901-1F85-458D-A66E-7AB2DCB732DE}" dt="2019-09-09T13:49:31.333" v="39" actId="14100"/>
        <pc:sldMkLst>
          <pc:docMk/>
          <pc:sldMk cId="1766705631" sldId="267"/>
        </pc:sldMkLst>
        <pc:spChg chg="mod">
          <ac:chgData name="Teresa Tate" userId="S::teresa.tate@longmontcolorado.gov::7cddadb2-2300-4fad-876d-7d5f7aee401b" providerId="AD" clId="Web-{5661B901-1F85-458D-A66E-7AB2DCB732DE}" dt="2019-09-09T13:49:31.333" v="39" actId="14100"/>
          <ac:spMkLst>
            <pc:docMk/>
            <pc:sldMk cId="1766705631" sldId="267"/>
            <ac:spMk id="2" creationId="{00000000-0000-0000-0000-000000000000}"/>
          </ac:spMkLst>
        </pc:spChg>
      </pc:sldChg>
      <pc:sldChg chg="modSp">
        <pc:chgData name="Teresa Tate" userId="S::teresa.tate@longmontcolorado.gov::7cddadb2-2300-4fad-876d-7d5f7aee401b" providerId="AD" clId="Web-{5661B901-1F85-458D-A66E-7AB2DCB732DE}" dt="2019-09-09T14:10:59.240" v="275" actId="20577"/>
        <pc:sldMkLst>
          <pc:docMk/>
          <pc:sldMk cId="1677863918" sldId="268"/>
        </pc:sldMkLst>
        <pc:spChg chg="mod">
          <ac:chgData name="Teresa Tate" userId="S::teresa.tate@longmontcolorado.gov::7cddadb2-2300-4fad-876d-7d5f7aee401b" providerId="AD" clId="Web-{5661B901-1F85-458D-A66E-7AB2DCB732DE}" dt="2019-09-09T14:10:59.240" v="275" actId="20577"/>
          <ac:spMkLst>
            <pc:docMk/>
            <pc:sldMk cId="1677863918" sldId="268"/>
            <ac:spMk id="3" creationId="{00000000-0000-0000-0000-000000000000}"/>
          </ac:spMkLst>
        </pc:spChg>
        <pc:spChg chg="mod">
          <ac:chgData name="Teresa Tate" userId="S::teresa.tate@longmontcolorado.gov::7cddadb2-2300-4fad-876d-7d5f7aee401b" providerId="AD" clId="Web-{5661B901-1F85-458D-A66E-7AB2DCB732DE}" dt="2019-09-09T14:00:35.763" v="120" actId="14100"/>
          <ac:spMkLst>
            <pc:docMk/>
            <pc:sldMk cId="1677863918" sldId="268"/>
            <ac:spMk id="6" creationId="{00000000-0000-0000-0000-000000000000}"/>
          </ac:spMkLst>
        </pc:spChg>
        <pc:spChg chg="mod">
          <ac:chgData name="Teresa Tate" userId="S::teresa.tate@longmontcolorado.gov::7cddadb2-2300-4fad-876d-7d5f7aee401b" providerId="AD" clId="Web-{5661B901-1F85-458D-A66E-7AB2DCB732DE}" dt="2019-09-09T13:55:17.056" v="89" actId="1076"/>
          <ac:spMkLst>
            <pc:docMk/>
            <pc:sldMk cId="1677863918" sldId="268"/>
            <ac:spMk id="7" creationId="{00000000-0000-0000-0000-000000000000}"/>
          </ac:spMkLst>
        </pc:spChg>
      </pc:sldChg>
      <pc:sldChg chg="modSp">
        <pc:chgData name="Teresa Tate" userId="S::teresa.tate@longmontcolorado.gov::7cddadb2-2300-4fad-876d-7d5f7aee401b" providerId="AD" clId="Web-{5661B901-1F85-458D-A66E-7AB2DCB732DE}" dt="2019-09-09T13:35:02.400" v="2" actId="20577"/>
        <pc:sldMkLst>
          <pc:docMk/>
          <pc:sldMk cId="1087836892" sldId="269"/>
        </pc:sldMkLst>
        <pc:spChg chg="mod">
          <ac:chgData name="Teresa Tate" userId="S::teresa.tate@longmontcolorado.gov::7cddadb2-2300-4fad-876d-7d5f7aee401b" providerId="AD" clId="Web-{5661B901-1F85-458D-A66E-7AB2DCB732DE}" dt="2019-09-09T13:35:02.400" v="2" actId="20577"/>
          <ac:spMkLst>
            <pc:docMk/>
            <pc:sldMk cId="1087836892" sldId="269"/>
            <ac:spMk id="3" creationId="{00000000-0000-0000-0000-000000000000}"/>
          </ac:spMkLst>
        </pc:spChg>
      </pc:sldChg>
      <pc:sldChg chg="modSp">
        <pc:chgData name="Teresa Tate" userId="S::teresa.tate@longmontcolorado.gov::7cddadb2-2300-4fad-876d-7d5f7aee401b" providerId="AD" clId="Web-{5661B901-1F85-458D-A66E-7AB2DCB732DE}" dt="2019-09-09T14:07:50.378" v="233" actId="20577"/>
        <pc:sldMkLst>
          <pc:docMk/>
          <pc:sldMk cId="204910600" sldId="272"/>
        </pc:sldMkLst>
        <pc:spChg chg="mod">
          <ac:chgData name="Teresa Tate" userId="S::teresa.tate@longmontcolorado.gov::7cddadb2-2300-4fad-876d-7d5f7aee401b" providerId="AD" clId="Web-{5661B901-1F85-458D-A66E-7AB2DCB732DE}" dt="2019-09-09T14:04:25.922" v="129" actId="14100"/>
          <ac:spMkLst>
            <pc:docMk/>
            <pc:sldMk cId="204910600" sldId="272"/>
            <ac:spMk id="3" creationId="{00000000-0000-0000-0000-000000000000}"/>
          </ac:spMkLst>
        </pc:spChg>
        <pc:spChg chg="mod">
          <ac:chgData name="Teresa Tate" userId="S::teresa.tate@longmontcolorado.gov::7cddadb2-2300-4fad-876d-7d5f7aee401b" providerId="AD" clId="Web-{5661B901-1F85-458D-A66E-7AB2DCB732DE}" dt="2019-09-09T14:07:50.378" v="233" actId="20577"/>
          <ac:spMkLst>
            <pc:docMk/>
            <pc:sldMk cId="204910600" sldId="272"/>
            <ac:spMk id="6" creationId="{00000000-0000-0000-0000-000000000000}"/>
          </ac:spMkLst>
        </pc:spChg>
      </pc:sldChg>
      <pc:sldChg chg="modSp">
        <pc:chgData name="Teresa Tate" userId="S::teresa.tate@longmontcolorado.gov::7cddadb2-2300-4fad-876d-7d5f7aee401b" providerId="AD" clId="Web-{5661B901-1F85-458D-A66E-7AB2DCB732DE}" dt="2019-09-09T14:02:53.421" v="127" actId="14100"/>
        <pc:sldMkLst>
          <pc:docMk/>
          <pc:sldMk cId="3422298682" sldId="275"/>
        </pc:sldMkLst>
        <pc:spChg chg="mod">
          <ac:chgData name="Teresa Tate" userId="S::teresa.tate@longmontcolorado.gov::7cddadb2-2300-4fad-876d-7d5f7aee401b" providerId="AD" clId="Web-{5661B901-1F85-458D-A66E-7AB2DCB732DE}" dt="2019-09-09T14:02:53.421" v="127" actId="14100"/>
          <ac:spMkLst>
            <pc:docMk/>
            <pc:sldMk cId="3422298682" sldId="275"/>
            <ac:spMk id="3" creationId="{00000000-0000-0000-0000-000000000000}"/>
          </ac:spMkLst>
        </pc:spChg>
      </pc:sldChg>
      <pc:sldChg chg="modSp">
        <pc:chgData name="Teresa Tate" userId="S::teresa.tate@longmontcolorado.gov::7cddadb2-2300-4fad-876d-7d5f7aee401b" providerId="AD" clId="Web-{5661B901-1F85-458D-A66E-7AB2DCB732DE}" dt="2019-09-09T13:34:46.509" v="1" actId="20577"/>
        <pc:sldMkLst>
          <pc:docMk/>
          <pc:sldMk cId="3200838744" sldId="277"/>
        </pc:sldMkLst>
        <pc:spChg chg="mod">
          <ac:chgData name="Teresa Tate" userId="S::teresa.tate@longmontcolorado.gov::7cddadb2-2300-4fad-876d-7d5f7aee401b" providerId="AD" clId="Web-{5661B901-1F85-458D-A66E-7AB2DCB732DE}" dt="2019-09-09T13:34:46.509" v="1" actId="20577"/>
          <ac:spMkLst>
            <pc:docMk/>
            <pc:sldMk cId="3200838744" sldId="277"/>
            <ac:spMk id="3" creationId="{00000000-0000-0000-0000-000000000000}"/>
          </ac:spMkLst>
        </pc:spChg>
      </pc:sldChg>
      <pc:sldChg chg="new del">
        <pc:chgData name="Teresa Tate" userId="S::teresa.tate@longmontcolorado.gov::7cddadb2-2300-4fad-876d-7d5f7aee401b" providerId="AD" clId="Web-{5661B901-1F85-458D-A66E-7AB2DCB732DE}" dt="2019-09-09T14:08:52.754" v="236"/>
        <pc:sldMkLst>
          <pc:docMk/>
          <pc:sldMk cId="2147006859" sldId="279"/>
        </pc:sldMkLst>
      </pc:sldChg>
    </pc:docChg>
  </pc:docChgLst>
  <pc:docChgLst>
    <pc:chgData name="Karen Roney" userId="S::karen.roney@longmontcolorado.gov::e974d853-9934-416a-9581-d01846fe1718" providerId="AD" clId="Web-{F26F5BCF-407F-4E01-963E-E9C2917246B7}"/>
    <pc:docChg chg="">
      <pc:chgData name="Karen Roney" userId="S::karen.roney@longmontcolorado.gov::e974d853-9934-416a-9581-d01846fe1718" providerId="AD" clId="Web-{F26F5BCF-407F-4E01-963E-E9C2917246B7}" dt="2019-08-31T23:48:11.103" v="0"/>
      <pc:docMkLst>
        <pc:docMk/>
      </pc:docMkLst>
      <pc:sldChg chg="addCm">
        <pc:chgData name="Karen Roney" userId="S::karen.roney@longmontcolorado.gov::e974d853-9934-416a-9581-d01846fe1718" providerId="AD" clId="Web-{F26F5BCF-407F-4E01-963E-E9C2917246B7}" dt="2019-08-31T23:48:11.103" v="0"/>
        <pc:sldMkLst>
          <pc:docMk/>
          <pc:sldMk cId="2139808413" sldId="270"/>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5.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5.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9B14FED5-E078-42F6-8E47-2ECBB4A0A591}"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F4A7B59A-A21A-40B3-A811-2AFBBC9C1043}">
      <dgm:prSet phldrT="[Text]" custT="1"/>
      <dgm:spPr>
        <a:solidFill>
          <a:schemeClr val="accent5"/>
        </a:solidFill>
      </dgm:spPr>
      <dgm:t>
        <a:bodyPr/>
        <a:lstStyle/>
        <a:p>
          <a:pPr algn="l"/>
          <a:r>
            <a:rPr lang="en-US" sz="1000" dirty="0"/>
            <a:t>Political and/or community sentiment, environmental conditions, etc.. </a:t>
          </a:r>
        </a:p>
      </dgm:t>
    </dgm:pt>
    <dgm:pt modelId="{95929000-2807-4563-B75D-5E081B47A153}" type="parTrans" cxnId="{5A002915-5094-4D4B-BC74-F237C2820279}">
      <dgm:prSet/>
      <dgm:spPr/>
      <dgm:t>
        <a:bodyPr/>
        <a:lstStyle/>
        <a:p>
          <a:endParaRPr lang="en-US"/>
        </a:p>
      </dgm:t>
    </dgm:pt>
    <dgm:pt modelId="{8F8E08D8-FF1C-4199-BE63-57BCAF3BF344}" type="sibTrans" cxnId="{5A002915-5094-4D4B-BC74-F237C2820279}">
      <dgm:prSet/>
      <dgm:spPr/>
      <dgm:t>
        <a:bodyPr/>
        <a:lstStyle/>
        <a:p>
          <a:endParaRPr lang="en-US"/>
        </a:p>
      </dgm:t>
    </dgm:pt>
    <dgm:pt modelId="{65775CAE-AA6F-4374-8FE6-E49E98868EAE}">
      <dgm:prSet phldrT="[Text]" custT="1"/>
      <dgm:spPr/>
      <dgm:t>
        <a:bodyPr/>
        <a:lstStyle/>
        <a:p>
          <a:r>
            <a:rPr lang="en-US" sz="1400" b="1" dirty="0">
              <a:solidFill>
                <a:schemeClr val="accent4"/>
              </a:solidFill>
            </a:rPr>
            <a:t>Risk Analysis</a:t>
          </a:r>
        </a:p>
      </dgm:t>
    </dgm:pt>
    <dgm:pt modelId="{45E31F22-BD55-4E94-81F1-0CCEAF4284CE}" type="parTrans" cxnId="{3F55DAE7-B590-42DB-B2CD-2E365AA07A73}">
      <dgm:prSet/>
      <dgm:spPr/>
      <dgm:t>
        <a:bodyPr/>
        <a:lstStyle/>
        <a:p>
          <a:endParaRPr lang="en-US"/>
        </a:p>
      </dgm:t>
    </dgm:pt>
    <dgm:pt modelId="{BA47B60B-A10F-4964-A175-21E424F1DEFD}" type="sibTrans" cxnId="{3F55DAE7-B590-42DB-B2CD-2E365AA07A73}">
      <dgm:prSet/>
      <dgm:spPr/>
      <dgm:t>
        <a:bodyPr/>
        <a:lstStyle/>
        <a:p>
          <a:endParaRPr lang="en-US"/>
        </a:p>
      </dgm:t>
    </dgm:pt>
    <dgm:pt modelId="{9715B1D2-C388-4F4E-A3DA-0F8027AD9752}">
      <dgm:prSet phldrT="[Text]" custT="1"/>
      <dgm:spPr>
        <a:solidFill>
          <a:schemeClr val="accent1">
            <a:lumMod val="75000"/>
            <a:lumOff val="25000"/>
          </a:schemeClr>
        </a:solidFill>
      </dgm:spPr>
      <dgm:t>
        <a:bodyPr/>
        <a:lstStyle/>
        <a:p>
          <a:pPr algn="r"/>
          <a:r>
            <a:rPr lang="en-US" sz="1000" dirty="0"/>
            <a:t>Available resources, alignment with strategic goals/action plans, etc. </a:t>
          </a:r>
        </a:p>
      </dgm:t>
    </dgm:pt>
    <dgm:pt modelId="{56CB6C9F-F3B1-4943-923D-BE6A257391E6}" type="parTrans" cxnId="{715E2BF7-0338-4625-B438-F2F44FF2E90E}">
      <dgm:prSet/>
      <dgm:spPr/>
      <dgm:t>
        <a:bodyPr/>
        <a:lstStyle/>
        <a:p>
          <a:endParaRPr lang="en-US"/>
        </a:p>
      </dgm:t>
    </dgm:pt>
    <dgm:pt modelId="{34925CAA-620E-4972-9B87-4C672B724FF4}" type="sibTrans" cxnId="{715E2BF7-0338-4625-B438-F2F44FF2E90E}">
      <dgm:prSet/>
      <dgm:spPr/>
      <dgm:t>
        <a:bodyPr/>
        <a:lstStyle/>
        <a:p>
          <a:endParaRPr lang="en-US"/>
        </a:p>
      </dgm:t>
    </dgm:pt>
    <dgm:pt modelId="{94CAD138-8F02-4346-87D1-F847AF990FB0}">
      <dgm:prSet phldrT="[Text]" custT="1"/>
      <dgm:spPr/>
      <dgm:t>
        <a:bodyPr/>
        <a:lstStyle/>
        <a:p>
          <a:pPr algn="r"/>
          <a:r>
            <a:rPr lang="en-US" sz="1400" b="1" dirty="0">
              <a:solidFill>
                <a:schemeClr val="accent4"/>
              </a:solidFill>
            </a:rPr>
            <a:t>Cost-Benefit Analysis</a:t>
          </a:r>
        </a:p>
      </dgm:t>
    </dgm:pt>
    <dgm:pt modelId="{AEAE8D28-D556-45D7-B313-A82776906D3B}" type="parTrans" cxnId="{8915E545-A102-484A-89E8-FF47A9E301F4}">
      <dgm:prSet/>
      <dgm:spPr/>
      <dgm:t>
        <a:bodyPr/>
        <a:lstStyle/>
        <a:p>
          <a:endParaRPr lang="en-US"/>
        </a:p>
      </dgm:t>
    </dgm:pt>
    <dgm:pt modelId="{5D3A7A0D-9B2D-4399-93E7-6CDBBCDD0994}" type="sibTrans" cxnId="{8915E545-A102-484A-89E8-FF47A9E301F4}">
      <dgm:prSet/>
      <dgm:spPr/>
      <dgm:t>
        <a:bodyPr/>
        <a:lstStyle/>
        <a:p>
          <a:endParaRPr lang="en-US"/>
        </a:p>
      </dgm:t>
    </dgm:pt>
    <dgm:pt modelId="{CF220F48-8E75-45C5-B922-CEDC3E713C8B}">
      <dgm:prSet phldrT="[Text]"/>
      <dgm:spPr>
        <a:solidFill>
          <a:schemeClr val="accent5">
            <a:lumMod val="50000"/>
          </a:schemeClr>
        </a:solidFill>
      </dgm:spPr>
      <dgm:t>
        <a:bodyPr/>
        <a:lstStyle/>
        <a:p>
          <a:r>
            <a:rPr lang="en-US" dirty="0"/>
            <a:t>Pre and Post Award requirements</a:t>
          </a:r>
        </a:p>
      </dgm:t>
    </dgm:pt>
    <dgm:pt modelId="{219D40F1-71BA-4E0A-A151-AAE17D7E5C8F}" type="parTrans" cxnId="{470DB177-280A-49FD-AC93-A895E6AF5DBF}">
      <dgm:prSet/>
      <dgm:spPr/>
      <dgm:t>
        <a:bodyPr/>
        <a:lstStyle/>
        <a:p>
          <a:endParaRPr lang="en-US"/>
        </a:p>
      </dgm:t>
    </dgm:pt>
    <dgm:pt modelId="{06876B90-6EF7-4187-9DB5-DDFF98520069}" type="sibTrans" cxnId="{470DB177-280A-49FD-AC93-A895E6AF5DBF}">
      <dgm:prSet/>
      <dgm:spPr/>
      <dgm:t>
        <a:bodyPr/>
        <a:lstStyle/>
        <a:p>
          <a:endParaRPr lang="en-US"/>
        </a:p>
      </dgm:t>
    </dgm:pt>
    <dgm:pt modelId="{148EE644-6653-49A2-ADAC-4F44B290776E}">
      <dgm:prSet phldrT="[Text]" custT="1"/>
      <dgm:spPr/>
      <dgm:t>
        <a:bodyPr/>
        <a:lstStyle/>
        <a:p>
          <a:pPr algn="r"/>
          <a:r>
            <a:rPr lang="en-US" sz="1400" b="1" dirty="0">
              <a:solidFill>
                <a:schemeClr val="accent4"/>
              </a:solidFill>
            </a:rPr>
            <a:t>Operational Analysis</a:t>
          </a:r>
        </a:p>
      </dgm:t>
    </dgm:pt>
    <dgm:pt modelId="{573E9E16-53DC-4843-B971-A2AF5914156E}" type="parTrans" cxnId="{858BB3A0-8AFE-4235-A3B5-2C2B5E5617C6}">
      <dgm:prSet/>
      <dgm:spPr/>
      <dgm:t>
        <a:bodyPr/>
        <a:lstStyle/>
        <a:p>
          <a:endParaRPr lang="en-US"/>
        </a:p>
      </dgm:t>
    </dgm:pt>
    <dgm:pt modelId="{6B728C6E-A5B4-440B-B77E-D174E57C8434}" type="sibTrans" cxnId="{858BB3A0-8AFE-4235-A3B5-2C2B5E5617C6}">
      <dgm:prSet/>
      <dgm:spPr/>
      <dgm:t>
        <a:bodyPr/>
        <a:lstStyle/>
        <a:p>
          <a:endParaRPr lang="en-US"/>
        </a:p>
      </dgm:t>
    </dgm:pt>
    <dgm:pt modelId="{2246C56D-EE4B-4F08-97C5-CFBF117C889F}">
      <dgm:prSet phldrT="[Text]"/>
      <dgm:spPr>
        <a:solidFill>
          <a:srgbClr val="2036A4"/>
        </a:solidFill>
      </dgm:spPr>
      <dgm:t>
        <a:bodyPr/>
        <a:lstStyle/>
        <a:p>
          <a:r>
            <a:rPr lang="en-US" dirty="0"/>
            <a:t>Matching fund ability, funded/unfunded projects, etc.</a:t>
          </a:r>
        </a:p>
      </dgm:t>
    </dgm:pt>
    <dgm:pt modelId="{6C002E9A-C29C-41D8-8E93-B1F5A22B2AAF}" type="parTrans" cxnId="{BDF3190B-995C-4A9A-A04D-F1A8A7601F0D}">
      <dgm:prSet/>
      <dgm:spPr/>
      <dgm:t>
        <a:bodyPr/>
        <a:lstStyle/>
        <a:p>
          <a:endParaRPr lang="en-US"/>
        </a:p>
      </dgm:t>
    </dgm:pt>
    <dgm:pt modelId="{29D6B194-164B-450E-81DC-63DF8778D318}" type="sibTrans" cxnId="{BDF3190B-995C-4A9A-A04D-F1A8A7601F0D}">
      <dgm:prSet/>
      <dgm:spPr/>
      <dgm:t>
        <a:bodyPr/>
        <a:lstStyle/>
        <a:p>
          <a:endParaRPr lang="en-US"/>
        </a:p>
      </dgm:t>
    </dgm:pt>
    <dgm:pt modelId="{A961B3FE-D8C3-4DEF-B288-25FDA4E5BFB9}">
      <dgm:prSet phldrT="[Text]"/>
      <dgm:spPr/>
      <dgm:t>
        <a:bodyPr/>
        <a:lstStyle/>
        <a:p>
          <a:pPr algn="l"/>
          <a:endParaRPr lang="en-US" sz="1100" dirty="0"/>
        </a:p>
      </dgm:t>
    </dgm:pt>
    <dgm:pt modelId="{3DCD1324-A7FE-460E-ACF4-6E0631043F44}" type="parTrans" cxnId="{619E97C8-25CA-494D-B7EA-06C64A5104BA}">
      <dgm:prSet/>
      <dgm:spPr/>
      <dgm:t>
        <a:bodyPr/>
        <a:lstStyle/>
        <a:p>
          <a:endParaRPr lang="en-US"/>
        </a:p>
      </dgm:t>
    </dgm:pt>
    <dgm:pt modelId="{171FFDE4-BBA6-462E-8781-A4C8931C3AE7}" type="sibTrans" cxnId="{619E97C8-25CA-494D-B7EA-06C64A5104BA}">
      <dgm:prSet/>
      <dgm:spPr/>
      <dgm:t>
        <a:bodyPr/>
        <a:lstStyle/>
        <a:p>
          <a:endParaRPr lang="en-US"/>
        </a:p>
      </dgm:t>
    </dgm:pt>
    <dgm:pt modelId="{D022C262-E5F8-4B26-94D9-13CEF3F0BDF1}">
      <dgm:prSet phldrT="[Text]"/>
      <dgm:spPr/>
      <dgm:t>
        <a:bodyPr/>
        <a:lstStyle/>
        <a:p>
          <a:endParaRPr lang="en-US" sz="1000" dirty="0"/>
        </a:p>
      </dgm:t>
    </dgm:pt>
    <dgm:pt modelId="{164941A4-8A61-4887-BE62-156E1FEDE5A4}" type="parTrans" cxnId="{A4F18161-E26E-40E5-BB96-22C8F1099864}">
      <dgm:prSet/>
      <dgm:spPr/>
      <dgm:t>
        <a:bodyPr/>
        <a:lstStyle/>
        <a:p>
          <a:endParaRPr lang="en-US"/>
        </a:p>
      </dgm:t>
    </dgm:pt>
    <dgm:pt modelId="{1EDFDFB3-BE51-43FA-B780-0387DC173A0C}" type="sibTrans" cxnId="{A4F18161-E26E-40E5-BB96-22C8F1099864}">
      <dgm:prSet/>
      <dgm:spPr/>
      <dgm:t>
        <a:bodyPr/>
        <a:lstStyle/>
        <a:p>
          <a:endParaRPr lang="en-US"/>
        </a:p>
      </dgm:t>
    </dgm:pt>
    <dgm:pt modelId="{680FA2A6-EB29-44A9-9549-984332F532D7}">
      <dgm:prSet phldrT="[Text]"/>
      <dgm:spPr/>
      <dgm:t>
        <a:bodyPr/>
        <a:lstStyle/>
        <a:p>
          <a:pPr algn="l"/>
          <a:endParaRPr lang="en-US" sz="1100" dirty="0"/>
        </a:p>
      </dgm:t>
    </dgm:pt>
    <dgm:pt modelId="{184F4039-2D63-4849-BEB4-A2071626B19E}" type="parTrans" cxnId="{D0680FF9-9AAC-4DDD-BD5C-9C4A0624F552}">
      <dgm:prSet/>
      <dgm:spPr/>
      <dgm:t>
        <a:bodyPr/>
        <a:lstStyle/>
        <a:p>
          <a:endParaRPr lang="en-US"/>
        </a:p>
      </dgm:t>
    </dgm:pt>
    <dgm:pt modelId="{6C255FD7-7E5F-4153-A635-AC1B08B5CF9F}" type="sibTrans" cxnId="{D0680FF9-9AAC-4DDD-BD5C-9C4A0624F552}">
      <dgm:prSet/>
      <dgm:spPr/>
      <dgm:t>
        <a:bodyPr/>
        <a:lstStyle/>
        <a:p>
          <a:endParaRPr lang="en-US"/>
        </a:p>
      </dgm:t>
    </dgm:pt>
    <dgm:pt modelId="{4D64BA01-D4E9-4FA9-AD7D-87755CD97CAB}">
      <dgm:prSet phldrT="[Text]" custT="1"/>
      <dgm:spPr/>
      <dgm:t>
        <a:bodyPr/>
        <a:lstStyle/>
        <a:p>
          <a:r>
            <a:rPr lang="en-US" sz="1400" b="1" dirty="0">
              <a:solidFill>
                <a:schemeClr val="accent4"/>
              </a:solidFill>
            </a:rPr>
            <a:t>Cost-Effectiveness Analysis</a:t>
          </a:r>
          <a:endParaRPr lang="en-US" sz="1000" b="1" dirty="0"/>
        </a:p>
      </dgm:t>
    </dgm:pt>
    <dgm:pt modelId="{9EE57068-E6E3-4B7F-8AD0-320AD568E182}" type="parTrans" cxnId="{DBFA4165-88E8-44A0-AB1B-77B6173F982D}">
      <dgm:prSet/>
      <dgm:spPr/>
      <dgm:t>
        <a:bodyPr/>
        <a:lstStyle/>
        <a:p>
          <a:endParaRPr lang="en-US"/>
        </a:p>
      </dgm:t>
    </dgm:pt>
    <dgm:pt modelId="{489D686B-4F9B-4D15-BD22-8EBF7A019E13}" type="sibTrans" cxnId="{DBFA4165-88E8-44A0-AB1B-77B6173F982D}">
      <dgm:prSet/>
      <dgm:spPr/>
      <dgm:t>
        <a:bodyPr/>
        <a:lstStyle/>
        <a:p>
          <a:endParaRPr lang="en-US"/>
        </a:p>
      </dgm:t>
    </dgm:pt>
    <dgm:pt modelId="{148E3F99-0BB0-489A-9488-40BB0F8E869F}" type="pres">
      <dgm:prSet presAssocID="{9B14FED5-E078-42F6-8E47-2ECBB4A0A591}" presName="cycleMatrixDiagram" presStyleCnt="0">
        <dgm:presLayoutVars>
          <dgm:chMax val="1"/>
          <dgm:dir/>
          <dgm:animLvl val="lvl"/>
          <dgm:resizeHandles val="exact"/>
        </dgm:presLayoutVars>
      </dgm:prSet>
      <dgm:spPr/>
      <dgm:t>
        <a:bodyPr/>
        <a:lstStyle/>
        <a:p>
          <a:endParaRPr lang="en-US"/>
        </a:p>
      </dgm:t>
    </dgm:pt>
    <dgm:pt modelId="{25F72784-C53A-47BA-83A1-DF5A19C2F6EA}" type="pres">
      <dgm:prSet presAssocID="{9B14FED5-E078-42F6-8E47-2ECBB4A0A591}" presName="children" presStyleCnt="0"/>
      <dgm:spPr/>
    </dgm:pt>
    <dgm:pt modelId="{CC189529-DFF8-4786-B868-87E13185BE91}" type="pres">
      <dgm:prSet presAssocID="{9B14FED5-E078-42F6-8E47-2ECBB4A0A591}" presName="child1group" presStyleCnt="0"/>
      <dgm:spPr/>
    </dgm:pt>
    <dgm:pt modelId="{93AF8790-4B70-45BB-8AFB-922E52429619}" type="pres">
      <dgm:prSet presAssocID="{9B14FED5-E078-42F6-8E47-2ECBB4A0A591}" presName="child1" presStyleLbl="bgAcc1" presStyleIdx="0" presStyleCnt="4"/>
      <dgm:spPr/>
      <dgm:t>
        <a:bodyPr/>
        <a:lstStyle/>
        <a:p>
          <a:endParaRPr lang="en-US"/>
        </a:p>
      </dgm:t>
    </dgm:pt>
    <dgm:pt modelId="{F5FCEC36-8E28-4471-8C08-FB28CCCD29AA}" type="pres">
      <dgm:prSet presAssocID="{9B14FED5-E078-42F6-8E47-2ECBB4A0A591}" presName="child1Text" presStyleLbl="bgAcc1" presStyleIdx="0" presStyleCnt="4">
        <dgm:presLayoutVars>
          <dgm:bulletEnabled val="1"/>
        </dgm:presLayoutVars>
      </dgm:prSet>
      <dgm:spPr/>
      <dgm:t>
        <a:bodyPr/>
        <a:lstStyle/>
        <a:p>
          <a:endParaRPr lang="en-US"/>
        </a:p>
      </dgm:t>
    </dgm:pt>
    <dgm:pt modelId="{DD551748-9B9C-47DC-9C53-073980C70468}" type="pres">
      <dgm:prSet presAssocID="{9B14FED5-E078-42F6-8E47-2ECBB4A0A591}" presName="child2group" presStyleCnt="0"/>
      <dgm:spPr/>
    </dgm:pt>
    <dgm:pt modelId="{A058F2CC-C4DD-4205-BF29-180F99032C56}" type="pres">
      <dgm:prSet presAssocID="{9B14FED5-E078-42F6-8E47-2ECBB4A0A591}" presName="child2" presStyleLbl="bgAcc1" presStyleIdx="1" presStyleCnt="4"/>
      <dgm:spPr/>
      <dgm:t>
        <a:bodyPr/>
        <a:lstStyle/>
        <a:p>
          <a:endParaRPr lang="en-US"/>
        </a:p>
      </dgm:t>
    </dgm:pt>
    <dgm:pt modelId="{256DA267-A96D-4206-A055-D38A4B83B766}" type="pres">
      <dgm:prSet presAssocID="{9B14FED5-E078-42F6-8E47-2ECBB4A0A591}" presName="child2Text" presStyleLbl="bgAcc1" presStyleIdx="1" presStyleCnt="4">
        <dgm:presLayoutVars>
          <dgm:bulletEnabled val="1"/>
        </dgm:presLayoutVars>
      </dgm:prSet>
      <dgm:spPr/>
      <dgm:t>
        <a:bodyPr/>
        <a:lstStyle/>
        <a:p>
          <a:endParaRPr lang="en-US"/>
        </a:p>
      </dgm:t>
    </dgm:pt>
    <dgm:pt modelId="{60D2492C-FE21-45A1-B9B6-D580745CDB36}" type="pres">
      <dgm:prSet presAssocID="{9B14FED5-E078-42F6-8E47-2ECBB4A0A591}" presName="child3group" presStyleCnt="0"/>
      <dgm:spPr/>
    </dgm:pt>
    <dgm:pt modelId="{87162354-E3DA-4655-8927-68B39B9401AE}" type="pres">
      <dgm:prSet presAssocID="{9B14FED5-E078-42F6-8E47-2ECBB4A0A591}" presName="child3" presStyleLbl="bgAcc1" presStyleIdx="2" presStyleCnt="4"/>
      <dgm:spPr/>
      <dgm:t>
        <a:bodyPr/>
        <a:lstStyle/>
        <a:p>
          <a:endParaRPr lang="en-US"/>
        </a:p>
      </dgm:t>
    </dgm:pt>
    <dgm:pt modelId="{614894DD-6576-4F88-9C3A-10ABA2756265}" type="pres">
      <dgm:prSet presAssocID="{9B14FED5-E078-42F6-8E47-2ECBB4A0A591}" presName="child3Text" presStyleLbl="bgAcc1" presStyleIdx="2" presStyleCnt="4">
        <dgm:presLayoutVars>
          <dgm:bulletEnabled val="1"/>
        </dgm:presLayoutVars>
      </dgm:prSet>
      <dgm:spPr/>
      <dgm:t>
        <a:bodyPr/>
        <a:lstStyle/>
        <a:p>
          <a:endParaRPr lang="en-US"/>
        </a:p>
      </dgm:t>
    </dgm:pt>
    <dgm:pt modelId="{477D66AA-5CEC-4FD9-86CB-12B6B357039A}" type="pres">
      <dgm:prSet presAssocID="{9B14FED5-E078-42F6-8E47-2ECBB4A0A591}" presName="child4group" presStyleCnt="0"/>
      <dgm:spPr/>
    </dgm:pt>
    <dgm:pt modelId="{6F4EB245-A571-4F0E-AC6E-1940717D7CDD}" type="pres">
      <dgm:prSet presAssocID="{9B14FED5-E078-42F6-8E47-2ECBB4A0A591}" presName="child4" presStyleLbl="bgAcc1" presStyleIdx="3" presStyleCnt="4" custScaleX="104503"/>
      <dgm:spPr/>
      <dgm:t>
        <a:bodyPr/>
        <a:lstStyle/>
        <a:p>
          <a:endParaRPr lang="en-US"/>
        </a:p>
      </dgm:t>
    </dgm:pt>
    <dgm:pt modelId="{02092818-5747-4B1A-BA44-BF1060390EB4}" type="pres">
      <dgm:prSet presAssocID="{9B14FED5-E078-42F6-8E47-2ECBB4A0A591}" presName="child4Text" presStyleLbl="bgAcc1" presStyleIdx="3" presStyleCnt="4">
        <dgm:presLayoutVars>
          <dgm:bulletEnabled val="1"/>
        </dgm:presLayoutVars>
      </dgm:prSet>
      <dgm:spPr/>
      <dgm:t>
        <a:bodyPr/>
        <a:lstStyle/>
        <a:p>
          <a:endParaRPr lang="en-US"/>
        </a:p>
      </dgm:t>
    </dgm:pt>
    <dgm:pt modelId="{A22512ED-E8BC-48FD-AE1F-E6D06FD6C0C5}" type="pres">
      <dgm:prSet presAssocID="{9B14FED5-E078-42F6-8E47-2ECBB4A0A591}" presName="childPlaceholder" presStyleCnt="0"/>
      <dgm:spPr/>
    </dgm:pt>
    <dgm:pt modelId="{A66B93AB-B729-4089-8135-2C754DA647E5}" type="pres">
      <dgm:prSet presAssocID="{9B14FED5-E078-42F6-8E47-2ECBB4A0A591}" presName="circle" presStyleCnt="0"/>
      <dgm:spPr/>
    </dgm:pt>
    <dgm:pt modelId="{0A03E25E-8D9C-4FB5-B3CF-2654C7EA0764}" type="pres">
      <dgm:prSet presAssocID="{9B14FED5-E078-42F6-8E47-2ECBB4A0A591}" presName="quadrant1" presStyleLbl="node1" presStyleIdx="0" presStyleCnt="4">
        <dgm:presLayoutVars>
          <dgm:chMax val="1"/>
          <dgm:bulletEnabled val="1"/>
        </dgm:presLayoutVars>
      </dgm:prSet>
      <dgm:spPr/>
      <dgm:t>
        <a:bodyPr/>
        <a:lstStyle/>
        <a:p>
          <a:endParaRPr lang="en-US"/>
        </a:p>
      </dgm:t>
    </dgm:pt>
    <dgm:pt modelId="{FE64D853-E4C4-488A-8156-CA1ED8F8E3CD}" type="pres">
      <dgm:prSet presAssocID="{9B14FED5-E078-42F6-8E47-2ECBB4A0A591}" presName="quadrant2" presStyleLbl="node1" presStyleIdx="1" presStyleCnt="4">
        <dgm:presLayoutVars>
          <dgm:chMax val="1"/>
          <dgm:bulletEnabled val="1"/>
        </dgm:presLayoutVars>
      </dgm:prSet>
      <dgm:spPr/>
      <dgm:t>
        <a:bodyPr/>
        <a:lstStyle/>
        <a:p>
          <a:endParaRPr lang="en-US"/>
        </a:p>
      </dgm:t>
    </dgm:pt>
    <dgm:pt modelId="{8A1BE47A-91CC-4C24-BAC2-431766773C0E}" type="pres">
      <dgm:prSet presAssocID="{9B14FED5-E078-42F6-8E47-2ECBB4A0A591}" presName="quadrant3" presStyleLbl="node1" presStyleIdx="2" presStyleCnt="4">
        <dgm:presLayoutVars>
          <dgm:chMax val="1"/>
          <dgm:bulletEnabled val="1"/>
        </dgm:presLayoutVars>
      </dgm:prSet>
      <dgm:spPr/>
      <dgm:t>
        <a:bodyPr/>
        <a:lstStyle/>
        <a:p>
          <a:endParaRPr lang="en-US"/>
        </a:p>
      </dgm:t>
    </dgm:pt>
    <dgm:pt modelId="{F8D7F27B-BB42-4DFA-A270-B57CBB38F11C}" type="pres">
      <dgm:prSet presAssocID="{9B14FED5-E078-42F6-8E47-2ECBB4A0A591}" presName="quadrant4" presStyleLbl="node1" presStyleIdx="3" presStyleCnt="4">
        <dgm:presLayoutVars>
          <dgm:chMax val="1"/>
          <dgm:bulletEnabled val="1"/>
        </dgm:presLayoutVars>
      </dgm:prSet>
      <dgm:spPr/>
      <dgm:t>
        <a:bodyPr/>
        <a:lstStyle/>
        <a:p>
          <a:endParaRPr lang="en-US"/>
        </a:p>
      </dgm:t>
    </dgm:pt>
    <dgm:pt modelId="{D7C4C925-90C4-418A-92EF-2C4E7D44A45A}" type="pres">
      <dgm:prSet presAssocID="{9B14FED5-E078-42F6-8E47-2ECBB4A0A591}" presName="quadrantPlaceholder" presStyleCnt="0"/>
      <dgm:spPr/>
    </dgm:pt>
    <dgm:pt modelId="{A182013B-2D01-4BA5-BEE6-13D9ACA3DD8E}" type="pres">
      <dgm:prSet presAssocID="{9B14FED5-E078-42F6-8E47-2ECBB4A0A591}" presName="center1" presStyleLbl="fgShp" presStyleIdx="0" presStyleCnt="2"/>
      <dgm:spPr>
        <a:solidFill>
          <a:srgbClr val="609261"/>
        </a:solidFill>
      </dgm:spPr>
    </dgm:pt>
    <dgm:pt modelId="{4F4D59B3-F28C-41FA-9C65-99E16E2A4F91}" type="pres">
      <dgm:prSet presAssocID="{9B14FED5-E078-42F6-8E47-2ECBB4A0A591}" presName="center2" presStyleLbl="fgShp" presStyleIdx="1" presStyleCnt="2"/>
      <dgm:spPr>
        <a:solidFill>
          <a:srgbClr val="609261"/>
        </a:solidFill>
      </dgm:spPr>
    </dgm:pt>
  </dgm:ptLst>
  <dgm:cxnLst>
    <dgm:cxn modelId="{B27C7DBD-9136-443A-981A-B2E808895A5C}" type="presOf" srcId="{9715B1D2-C388-4F4E-A3DA-0F8027AD9752}" destId="{FE64D853-E4C4-488A-8156-CA1ED8F8E3CD}" srcOrd="0" destOrd="0" presId="urn:microsoft.com/office/officeart/2005/8/layout/cycle4"/>
    <dgm:cxn modelId="{9D4E3B7E-C982-47CD-923A-1CCEF183FEDF}" type="presOf" srcId="{148EE644-6653-49A2-ADAC-4F44B290776E}" destId="{614894DD-6576-4F88-9C3A-10ABA2756265}" srcOrd="1" destOrd="2" presId="urn:microsoft.com/office/officeart/2005/8/layout/cycle4"/>
    <dgm:cxn modelId="{4EBC195F-7566-48DB-B0C6-5A06C851FFBB}" type="presOf" srcId="{148EE644-6653-49A2-ADAC-4F44B290776E}" destId="{87162354-E3DA-4655-8927-68B39B9401AE}" srcOrd="0" destOrd="2" presId="urn:microsoft.com/office/officeart/2005/8/layout/cycle4"/>
    <dgm:cxn modelId="{1F400315-26F4-403A-AA1D-353587F4E29F}" type="presOf" srcId="{4D64BA01-D4E9-4FA9-AD7D-87755CD97CAB}" destId="{02092818-5747-4B1A-BA44-BF1060390EB4}" srcOrd="1" destOrd="1" presId="urn:microsoft.com/office/officeart/2005/8/layout/cycle4"/>
    <dgm:cxn modelId="{619E97C8-25CA-494D-B7EA-06C64A5104BA}" srcId="{CF220F48-8E75-45C5-B922-CEDC3E713C8B}" destId="{A961B3FE-D8C3-4DEF-B288-25FDA4E5BFB9}" srcOrd="0" destOrd="0" parTransId="{3DCD1324-A7FE-460E-ACF4-6E0631043F44}" sibTransId="{171FFDE4-BBA6-462E-8781-A4C8931C3AE7}"/>
    <dgm:cxn modelId="{858BB3A0-8AFE-4235-A3B5-2C2B5E5617C6}" srcId="{CF220F48-8E75-45C5-B922-CEDC3E713C8B}" destId="{148EE644-6653-49A2-ADAC-4F44B290776E}" srcOrd="2" destOrd="0" parTransId="{573E9E16-53DC-4843-B971-A2AF5914156E}" sibTransId="{6B728C6E-A5B4-440B-B77E-D174E57C8434}"/>
    <dgm:cxn modelId="{B7416FC1-F7DC-4A8B-94AA-3DE8EAE8051F}" type="presOf" srcId="{2246C56D-EE4B-4F08-97C5-CFBF117C889F}" destId="{F8D7F27B-BB42-4DFA-A270-B57CBB38F11C}" srcOrd="0" destOrd="0" presId="urn:microsoft.com/office/officeart/2005/8/layout/cycle4"/>
    <dgm:cxn modelId="{EB5ED6BC-5276-4F06-AF14-F9783D945058}" type="presOf" srcId="{680FA2A6-EB29-44A9-9549-984332F532D7}" destId="{614894DD-6576-4F88-9C3A-10ABA2756265}" srcOrd="1" destOrd="1" presId="urn:microsoft.com/office/officeart/2005/8/layout/cycle4"/>
    <dgm:cxn modelId="{566E7A65-37C9-40AD-99C3-F1FF4DFEE33F}" type="presOf" srcId="{65775CAE-AA6F-4374-8FE6-E49E98868EAE}" destId="{93AF8790-4B70-45BB-8AFB-922E52429619}" srcOrd="0" destOrd="0" presId="urn:microsoft.com/office/officeart/2005/8/layout/cycle4"/>
    <dgm:cxn modelId="{DBFA4165-88E8-44A0-AB1B-77B6173F982D}" srcId="{2246C56D-EE4B-4F08-97C5-CFBF117C889F}" destId="{4D64BA01-D4E9-4FA9-AD7D-87755CD97CAB}" srcOrd="1" destOrd="0" parTransId="{9EE57068-E6E3-4B7F-8AD0-320AD568E182}" sibTransId="{489D686B-4F9B-4D15-BD22-8EBF7A019E13}"/>
    <dgm:cxn modelId="{B5DD91EA-D690-4F07-8DDF-FFE8F2CCA97B}" type="presOf" srcId="{F4A7B59A-A21A-40B3-A811-2AFBBC9C1043}" destId="{0A03E25E-8D9C-4FB5-B3CF-2654C7EA0764}" srcOrd="0" destOrd="0" presId="urn:microsoft.com/office/officeart/2005/8/layout/cycle4"/>
    <dgm:cxn modelId="{3F55DAE7-B590-42DB-B2CD-2E365AA07A73}" srcId="{F4A7B59A-A21A-40B3-A811-2AFBBC9C1043}" destId="{65775CAE-AA6F-4374-8FE6-E49E98868EAE}" srcOrd="0" destOrd="0" parTransId="{45E31F22-BD55-4E94-81F1-0CCEAF4284CE}" sibTransId="{BA47B60B-A10F-4964-A175-21E424F1DEFD}"/>
    <dgm:cxn modelId="{470DB177-280A-49FD-AC93-A895E6AF5DBF}" srcId="{9B14FED5-E078-42F6-8E47-2ECBB4A0A591}" destId="{CF220F48-8E75-45C5-B922-CEDC3E713C8B}" srcOrd="2" destOrd="0" parTransId="{219D40F1-71BA-4E0A-A151-AAE17D7E5C8F}" sibTransId="{06876B90-6EF7-4187-9DB5-DDFF98520069}"/>
    <dgm:cxn modelId="{8915E545-A102-484A-89E8-FF47A9E301F4}" srcId="{9715B1D2-C388-4F4E-A3DA-0F8027AD9752}" destId="{94CAD138-8F02-4346-87D1-F847AF990FB0}" srcOrd="0" destOrd="0" parTransId="{AEAE8D28-D556-45D7-B313-A82776906D3B}" sibTransId="{5D3A7A0D-9B2D-4399-93E7-6CDBBCDD0994}"/>
    <dgm:cxn modelId="{1B93291D-8937-4BEE-9010-84A924D43AFF}" type="presOf" srcId="{65775CAE-AA6F-4374-8FE6-E49E98868EAE}" destId="{F5FCEC36-8E28-4471-8C08-FB28CCCD29AA}" srcOrd="1" destOrd="0" presId="urn:microsoft.com/office/officeart/2005/8/layout/cycle4"/>
    <dgm:cxn modelId="{C1C2505D-C66F-4ED8-8EBB-570EB8CF6B1A}" type="presOf" srcId="{A961B3FE-D8C3-4DEF-B288-25FDA4E5BFB9}" destId="{87162354-E3DA-4655-8927-68B39B9401AE}" srcOrd="0" destOrd="0" presId="urn:microsoft.com/office/officeart/2005/8/layout/cycle4"/>
    <dgm:cxn modelId="{A4F18161-E26E-40E5-BB96-22C8F1099864}" srcId="{2246C56D-EE4B-4F08-97C5-CFBF117C889F}" destId="{D022C262-E5F8-4B26-94D9-13CEF3F0BDF1}" srcOrd="0" destOrd="0" parTransId="{164941A4-8A61-4887-BE62-156E1FEDE5A4}" sibTransId="{1EDFDFB3-BE51-43FA-B780-0387DC173A0C}"/>
    <dgm:cxn modelId="{5A002915-5094-4D4B-BC74-F237C2820279}" srcId="{9B14FED5-E078-42F6-8E47-2ECBB4A0A591}" destId="{F4A7B59A-A21A-40B3-A811-2AFBBC9C1043}" srcOrd="0" destOrd="0" parTransId="{95929000-2807-4563-B75D-5E081B47A153}" sibTransId="{8F8E08D8-FF1C-4199-BE63-57BCAF3BF344}"/>
    <dgm:cxn modelId="{74C6A4A4-D6C8-43EA-AD0E-2436F0A607F9}" type="presOf" srcId="{4D64BA01-D4E9-4FA9-AD7D-87755CD97CAB}" destId="{6F4EB245-A571-4F0E-AC6E-1940717D7CDD}" srcOrd="0" destOrd="1" presId="urn:microsoft.com/office/officeart/2005/8/layout/cycle4"/>
    <dgm:cxn modelId="{1268AF79-DA69-40A3-A304-204B364146C3}" type="presOf" srcId="{680FA2A6-EB29-44A9-9549-984332F532D7}" destId="{87162354-E3DA-4655-8927-68B39B9401AE}" srcOrd="0" destOrd="1" presId="urn:microsoft.com/office/officeart/2005/8/layout/cycle4"/>
    <dgm:cxn modelId="{B4C7954E-3545-45F6-A464-B76F50626393}" type="presOf" srcId="{94CAD138-8F02-4346-87D1-F847AF990FB0}" destId="{256DA267-A96D-4206-A055-D38A4B83B766}" srcOrd="1" destOrd="0" presId="urn:microsoft.com/office/officeart/2005/8/layout/cycle4"/>
    <dgm:cxn modelId="{715E2BF7-0338-4625-B438-F2F44FF2E90E}" srcId="{9B14FED5-E078-42F6-8E47-2ECBB4A0A591}" destId="{9715B1D2-C388-4F4E-A3DA-0F8027AD9752}" srcOrd="1" destOrd="0" parTransId="{56CB6C9F-F3B1-4943-923D-BE6A257391E6}" sibTransId="{34925CAA-620E-4972-9B87-4C672B724FF4}"/>
    <dgm:cxn modelId="{83B7D975-E870-4738-8417-8A65FF78F99E}" type="presOf" srcId="{D022C262-E5F8-4B26-94D9-13CEF3F0BDF1}" destId="{6F4EB245-A571-4F0E-AC6E-1940717D7CDD}" srcOrd="0" destOrd="0" presId="urn:microsoft.com/office/officeart/2005/8/layout/cycle4"/>
    <dgm:cxn modelId="{57B4CDD5-561F-44B9-9726-A7D06D43735C}" type="presOf" srcId="{9B14FED5-E078-42F6-8E47-2ECBB4A0A591}" destId="{148E3F99-0BB0-489A-9488-40BB0F8E869F}" srcOrd="0" destOrd="0" presId="urn:microsoft.com/office/officeart/2005/8/layout/cycle4"/>
    <dgm:cxn modelId="{CB629457-7AFE-41D5-906F-4B73B99E9B36}" type="presOf" srcId="{A961B3FE-D8C3-4DEF-B288-25FDA4E5BFB9}" destId="{614894DD-6576-4F88-9C3A-10ABA2756265}" srcOrd="1" destOrd="0" presId="urn:microsoft.com/office/officeart/2005/8/layout/cycle4"/>
    <dgm:cxn modelId="{B34F810C-F20A-4D77-BAC8-593DC1EE2143}" type="presOf" srcId="{94CAD138-8F02-4346-87D1-F847AF990FB0}" destId="{A058F2CC-C4DD-4205-BF29-180F99032C56}" srcOrd="0" destOrd="0" presId="urn:microsoft.com/office/officeart/2005/8/layout/cycle4"/>
    <dgm:cxn modelId="{7DD1DB15-3FD8-4236-995C-83F2678CDA1A}" type="presOf" srcId="{D022C262-E5F8-4B26-94D9-13CEF3F0BDF1}" destId="{02092818-5747-4B1A-BA44-BF1060390EB4}" srcOrd="1" destOrd="0" presId="urn:microsoft.com/office/officeart/2005/8/layout/cycle4"/>
    <dgm:cxn modelId="{D0680FF9-9AAC-4DDD-BD5C-9C4A0624F552}" srcId="{CF220F48-8E75-45C5-B922-CEDC3E713C8B}" destId="{680FA2A6-EB29-44A9-9549-984332F532D7}" srcOrd="1" destOrd="0" parTransId="{184F4039-2D63-4849-BEB4-A2071626B19E}" sibTransId="{6C255FD7-7E5F-4153-A635-AC1B08B5CF9F}"/>
    <dgm:cxn modelId="{77085307-3FDF-45B8-AB18-A8F09C7AFCFD}" type="presOf" srcId="{CF220F48-8E75-45C5-B922-CEDC3E713C8B}" destId="{8A1BE47A-91CC-4C24-BAC2-431766773C0E}" srcOrd="0" destOrd="0" presId="urn:microsoft.com/office/officeart/2005/8/layout/cycle4"/>
    <dgm:cxn modelId="{BDF3190B-995C-4A9A-A04D-F1A8A7601F0D}" srcId="{9B14FED5-E078-42F6-8E47-2ECBB4A0A591}" destId="{2246C56D-EE4B-4F08-97C5-CFBF117C889F}" srcOrd="3" destOrd="0" parTransId="{6C002E9A-C29C-41D8-8E93-B1F5A22B2AAF}" sibTransId="{29D6B194-164B-450E-81DC-63DF8778D318}"/>
    <dgm:cxn modelId="{8D305D15-BF33-42AB-A82D-00CAA1AC8DA0}" type="presParOf" srcId="{148E3F99-0BB0-489A-9488-40BB0F8E869F}" destId="{25F72784-C53A-47BA-83A1-DF5A19C2F6EA}" srcOrd="0" destOrd="0" presId="urn:microsoft.com/office/officeart/2005/8/layout/cycle4"/>
    <dgm:cxn modelId="{96C5A038-A349-4EA0-A58F-A82008C9432E}" type="presParOf" srcId="{25F72784-C53A-47BA-83A1-DF5A19C2F6EA}" destId="{CC189529-DFF8-4786-B868-87E13185BE91}" srcOrd="0" destOrd="0" presId="urn:microsoft.com/office/officeart/2005/8/layout/cycle4"/>
    <dgm:cxn modelId="{DF701B73-0008-41EE-ACE1-012685BADDCB}" type="presParOf" srcId="{CC189529-DFF8-4786-B868-87E13185BE91}" destId="{93AF8790-4B70-45BB-8AFB-922E52429619}" srcOrd="0" destOrd="0" presId="urn:microsoft.com/office/officeart/2005/8/layout/cycle4"/>
    <dgm:cxn modelId="{92B53316-E644-4071-AC87-6EA1A19919EC}" type="presParOf" srcId="{CC189529-DFF8-4786-B868-87E13185BE91}" destId="{F5FCEC36-8E28-4471-8C08-FB28CCCD29AA}" srcOrd="1" destOrd="0" presId="urn:microsoft.com/office/officeart/2005/8/layout/cycle4"/>
    <dgm:cxn modelId="{B1D7D2AE-8792-4599-8A98-94FC6352FA79}" type="presParOf" srcId="{25F72784-C53A-47BA-83A1-DF5A19C2F6EA}" destId="{DD551748-9B9C-47DC-9C53-073980C70468}" srcOrd="1" destOrd="0" presId="urn:microsoft.com/office/officeart/2005/8/layout/cycle4"/>
    <dgm:cxn modelId="{5D3084DE-4740-4933-89CB-C87C31D503EE}" type="presParOf" srcId="{DD551748-9B9C-47DC-9C53-073980C70468}" destId="{A058F2CC-C4DD-4205-BF29-180F99032C56}" srcOrd="0" destOrd="0" presId="urn:microsoft.com/office/officeart/2005/8/layout/cycle4"/>
    <dgm:cxn modelId="{84B3FB50-8AD8-4F9B-B693-F602E8125AC9}" type="presParOf" srcId="{DD551748-9B9C-47DC-9C53-073980C70468}" destId="{256DA267-A96D-4206-A055-D38A4B83B766}" srcOrd="1" destOrd="0" presId="urn:microsoft.com/office/officeart/2005/8/layout/cycle4"/>
    <dgm:cxn modelId="{266DE6D3-324F-4EB3-8AC7-E8318468FB88}" type="presParOf" srcId="{25F72784-C53A-47BA-83A1-DF5A19C2F6EA}" destId="{60D2492C-FE21-45A1-B9B6-D580745CDB36}" srcOrd="2" destOrd="0" presId="urn:microsoft.com/office/officeart/2005/8/layout/cycle4"/>
    <dgm:cxn modelId="{F3CA1077-5998-4795-A278-CBCC8962531E}" type="presParOf" srcId="{60D2492C-FE21-45A1-B9B6-D580745CDB36}" destId="{87162354-E3DA-4655-8927-68B39B9401AE}" srcOrd="0" destOrd="0" presId="urn:microsoft.com/office/officeart/2005/8/layout/cycle4"/>
    <dgm:cxn modelId="{62A2559F-C960-476E-9CA9-3FCC54EAA082}" type="presParOf" srcId="{60D2492C-FE21-45A1-B9B6-D580745CDB36}" destId="{614894DD-6576-4F88-9C3A-10ABA2756265}" srcOrd="1" destOrd="0" presId="urn:microsoft.com/office/officeart/2005/8/layout/cycle4"/>
    <dgm:cxn modelId="{19376B60-DB34-4CDD-9E76-B9692DEE429B}" type="presParOf" srcId="{25F72784-C53A-47BA-83A1-DF5A19C2F6EA}" destId="{477D66AA-5CEC-4FD9-86CB-12B6B357039A}" srcOrd="3" destOrd="0" presId="urn:microsoft.com/office/officeart/2005/8/layout/cycle4"/>
    <dgm:cxn modelId="{3D2D6D09-90C5-4C92-BCB0-0393FFB8FAE6}" type="presParOf" srcId="{477D66AA-5CEC-4FD9-86CB-12B6B357039A}" destId="{6F4EB245-A571-4F0E-AC6E-1940717D7CDD}" srcOrd="0" destOrd="0" presId="urn:microsoft.com/office/officeart/2005/8/layout/cycle4"/>
    <dgm:cxn modelId="{3962AAE5-D5ED-42A0-8775-A8A9BE64544D}" type="presParOf" srcId="{477D66AA-5CEC-4FD9-86CB-12B6B357039A}" destId="{02092818-5747-4B1A-BA44-BF1060390EB4}" srcOrd="1" destOrd="0" presId="urn:microsoft.com/office/officeart/2005/8/layout/cycle4"/>
    <dgm:cxn modelId="{E39B966A-8B13-43B6-A4AB-F8D1E03F826B}" type="presParOf" srcId="{25F72784-C53A-47BA-83A1-DF5A19C2F6EA}" destId="{A22512ED-E8BC-48FD-AE1F-E6D06FD6C0C5}" srcOrd="4" destOrd="0" presId="urn:microsoft.com/office/officeart/2005/8/layout/cycle4"/>
    <dgm:cxn modelId="{E3677A82-6067-44E8-9F0D-6B7BC20C4924}" type="presParOf" srcId="{148E3F99-0BB0-489A-9488-40BB0F8E869F}" destId="{A66B93AB-B729-4089-8135-2C754DA647E5}" srcOrd="1" destOrd="0" presId="urn:microsoft.com/office/officeart/2005/8/layout/cycle4"/>
    <dgm:cxn modelId="{1785A0C6-5146-4DE9-B7F7-626955D4DF15}" type="presParOf" srcId="{A66B93AB-B729-4089-8135-2C754DA647E5}" destId="{0A03E25E-8D9C-4FB5-B3CF-2654C7EA0764}" srcOrd="0" destOrd="0" presId="urn:microsoft.com/office/officeart/2005/8/layout/cycle4"/>
    <dgm:cxn modelId="{D512E437-EF7F-41CC-95DB-4F16D18DAA0F}" type="presParOf" srcId="{A66B93AB-B729-4089-8135-2C754DA647E5}" destId="{FE64D853-E4C4-488A-8156-CA1ED8F8E3CD}" srcOrd="1" destOrd="0" presId="urn:microsoft.com/office/officeart/2005/8/layout/cycle4"/>
    <dgm:cxn modelId="{81C4A89C-9167-402B-8C81-18B2D011A687}" type="presParOf" srcId="{A66B93AB-B729-4089-8135-2C754DA647E5}" destId="{8A1BE47A-91CC-4C24-BAC2-431766773C0E}" srcOrd="2" destOrd="0" presId="urn:microsoft.com/office/officeart/2005/8/layout/cycle4"/>
    <dgm:cxn modelId="{174CDF6C-AAFA-4555-B34A-1E274640FC3D}" type="presParOf" srcId="{A66B93AB-B729-4089-8135-2C754DA647E5}" destId="{F8D7F27B-BB42-4DFA-A270-B57CBB38F11C}" srcOrd="3" destOrd="0" presId="urn:microsoft.com/office/officeart/2005/8/layout/cycle4"/>
    <dgm:cxn modelId="{F15EFB6C-1F88-4E7A-B889-CF3CDD485FC7}" type="presParOf" srcId="{A66B93AB-B729-4089-8135-2C754DA647E5}" destId="{D7C4C925-90C4-418A-92EF-2C4E7D44A45A}" srcOrd="4" destOrd="0" presId="urn:microsoft.com/office/officeart/2005/8/layout/cycle4"/>
    <dgm:cxn modelId="{FAC20938-B661-4758-995A-41371D56D965}" type="presParOf" srcId="{148E3F99-0BB0-489A-9488-40BB0F8E869F}" destId="{A182013B-2D01-4BA5-BEE6-13D9ACA3DD8E}" srcOrd="2" destOrd="0" presId="urn:microsoft.com/office/officeart/2005/8/layout/cycle4"/>
    <dgm:cxn modelId="{9DC9C168-5314-406D-A685-27F288983334}" type="presParOf" srcId="{148E3F99-0BB0-489A-9488-40BB0F8E869F}" destId="{4F4D59B3-F28C-41FA-9C65-99E16E2A4F9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FE8F14-03CB-477F-9DBF-7ABF8902C623}"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1D87237D-E7A3-4CE6-B4C5-B320A0B308D1}">
      <dgm:prSet/>
      <dgm:spPr/>
      <dgm:t>
        <a:bodyPr/>
        <a:lstStyle/>
        <a:p>
          <a:pPr>
            <a:defRPr cap="all"/>
          </a:pPr>
          <a:r>
            <a:rPr lang="en-US" dirty="0"/>
            <a:t>Climate Risk and Vulnerability Recommendations</a:t>
          </a:r>
        </a:p>
      </dgm:t>
    </dgm:pt>
    <dgm:pt modelId="{B6202560-C048-4154-91F0-58FC8A0626FE}" type="parTrans" cxnId="{5CFC250F-DABF-4B5E-A000-8B129FED4829}">
      <dgm:prSet/>
      <dgm:spPr/>
      <dgm:t>
        <a:bodyPr/>
        <a:lstStyle/>
        <a:p>
          <a:endParaRPr lang="en-US"/>
        </a:p>
      </dgm:t>
    </dgm:pt>
    <dgm:pt modelId="{776D0F3A-91C3-4791-859D-ABB64A23071A}" type="sibTrans" cxnId="{5CFC250F-DABF-4B5E-A000-8B129FED4829}">
      <dgm:prSet/>
      <dgm:spPr/>
      <dgm:t>
        <a:bodyPr/>
        <a:lstStyle/>
        <a:p>
          <a:endParaRPr lang="en-US"/>
        </a:p>
      </dgm:t>
    </dgm:pt>
    <dgm:pt modelId="{DDF8449D-B35D-44C7-91A0-392D2CDB3A45}">
      <dgm:prSet/>
      <dgm:spPr/>
      <dgm:t>
        <a:bodyPr/>
        <a:lstStyle/>
        <a:p>
          <a:pPr>
            <a:defRPr cap="all"/>
          </a:pPr>
          <a:r>
            <a:rPr lang="en-US" dirty="0"/>
            <a:t>Building Electrification Recommendations</a:t>
          </a:r>
        </a:p>
      </dgm:t>
    </dgm:pt>
    <dgm:pt modelId="{43065791-008A-4CBA-9BA5-1F514373201B}" type="parTrans" cxnId="{8FE8A538-560B-411F-96A0-68660DE41094}">
      <dgm:prSet/>
      <dgm:spPr/>
      <dgm:t>
        <a:bodyPr/>
        <a:lstStyle/>
        <a:p>
          <a:endParaRPr lang="en-US"/>
        </a:p>
      </dgm:t>
    </dgm:pt>
    <dgm:pt modelId="{5EC89CE3-8DDC-432A-A3DA-ABAD217A3448}" type="sibTrans" cxnId="{8FE8A538-560B-411F-96A0-68660DE41094}">
      <dgm:prSet/>
      <dgm:spPr/>
      <dgm:t>
        <a:bodyPr/>
        <a:lstStyle/>
        <a:p>
          <a:endParaRPr lang="en-US"/>
        </a:p>
      </dgm:t>
    </dgm:pt>
    <dgm:pt modelId="{9B389FF1-84BD-4824-B79E-9C0909D26775}">
      <dgm:prSet/>
      <dgm:spPr/>
      <dgm:t>
        <a:bodyPr/>
        <a:lstStyle/>
        <a:p>
          <a:pPr>
            <a:defRPr cap="all"/>
          </a:pPr>
          <a:r>
            <a:rPr lang="en-US" dirty="0"/>
            <a:t>Zero Waste Opportunities</a:t>
          </a:r>
        </a:p>
      </dgm:t>
    </dgm:pt>
    <dgm:pt modelId="{24D005F5-852E-42F0-A48D-B37127C84E48}" type="parTrans" cxnId="{EC612F02-2073-4401-8A5E-92F72C99EEC4}">
      <dgm:prSet/>
      <dgm:spPr/>
      <dgm:t>
        <a:bodyPr/>
        <a:lstStyle/>
        <a:p>
          <a:endParaRPr lang="en-US"/>
        </a:p>
      </dgm:t>
    </dgm:pt>
    <dgm:pt modelId="{15EECFC2-3605-48BC-BB79-7244DF587C59}" type="sibTrans" cxnId="{EC612F02-2073-4401-8A5E-92F72C99EEC4}">
      <dgm:prSet/>
      <dgm:spPr/>
      <dgm:t>
        <a:bodyPr/>
        <a:lstStyle/>
        <a:p>
          <a:endParaRPr lang="en-US"/>
        </a:p>
      </dgm:t>
    </dgm:pt>
    <dgm:pt modelId="{B1E9F93D-67A4-4FF7-9A5B-6C9781ADBE9E}" type="pres">
      <dgm:prSet presAssocID="{86FE8F14-03CB-477F-9DBF-7ABF8902C623}" presName="root" presStyleCnt="0">
        <dgm:presLayoutVars>
          <dgm:dir/>
          <dgm:resizeHandles val="exact"/>
        </dgm:presLayoutVars>
      </dgm:prSet>
      <dgm:spPr/>
      <dgm:t>
        <a:bodyPr/>
        <a:lstStyle/>
        <a:p>
          <a:endParaRPr lang="en-US"/>
        </a:p>
      </dgm:t>
    </dgm:pt>
    <dgm:pt modelId="{1E2DF095-7068-4D14-8DFC-93CB02EF5554}" type="pres">
      <dgm:prSet presAssocID="{1D87237D-E7A3-4CE6-B4C5-B320A0B308D1}" presName="compNode" presStyleCnt="0"/>
      <dgm:spPr/>
    </dgm:pt>
    <dgm:pt modelId="{991FA5BB-FC47-47FA-B1E8-32E7CFF22C71}" type="pres">
      <dgm:prSet presAssocID="{1D87237D-E7A3-4CE6-B4C5-B320A0B308D1}" presName="iconBgRect" presStyleLbl="bgShp" presStyleIdx="0" presStyleCnt="3"/>
      <dgm:spPr>
        <a:prstGeom prst="round2DiagRect">
          <a:avLst>
            <a:gd name="adj1" fmla="val 29727"/>
            <a:gd name="adj2" fmla="val 0"/>
          </a:avLst>
        </a:prstGeom>
      </dgm:spPr>
    </dgm:pt>
    <dgm:pt modelId="{F08ACE87-D2E4-4115-9DBA-E5DFF8D7473F}" type="pres">
      <dgm:prSet presAssocID="{1D87237D-E7A3-4CE6-B4C5-B320A0B308D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ermometer"/>
        </a:ext>
      </dgm:extLst>
    </dgm:pt>
    <dgm:pt modelId="{FCF06D91-8160-4610-84CB-1502BB54BA7B}" type="pres">
      <dgm:prSet presAssocID="{1D87237D-E7A3-4CE6-B4C5-B320A0B308D1}" presName="spaceRect" presStyleCnt="0"/>
      <dgm:spPr/>
    </dgm:pt>
    <dgm:pt modelId="{42670E75-7804-4199-AFDE-FF8DACAFED1B}" type="pres">
      <dgm:prSet presAssocID="{1D87237D-E7A3-4CE6-B4C5-B320A0B308D1}" presName="textRect" presStyleLbl="revTx" presStyleIdx="0" presStyleCnt="3">
        <dgm:presLayoutVars>
          <dgm:chMax val="1"/>
          <dgm:chPref val="1"/>
        </dgm:presLayoutVars>
      </dgm:prSet>
      <dgm:spPr/>
      <dgm:t>
        <a:bodyPr/>
        <a:lstStyle/>
        <a:p>
          <a:endParaRPr lang="en-US"/>
        </a:p>
      </dgm:t>
    </dgm:pt>
    <dgm:pt modelId="{AEEDFEBB-B1DA-43FA-A99F-6A600E3DEF53}" type="pres">
      <dgm:prSet presAssocID="{776D0F3A-91C3-4791-859D-ABB64A23071A}" presName="sibTrans" presStyleCnt="0"/>
      <dgm:spPr/>
    </dgm:pt>
    <dgm:pt modelId="{FB413BB2-09B3-4FA5-8383-DA1467D38D66}" type="pres">
      <dgm:prSet presAssocID="{DDF8449D-B35D-44C7-91A0-392D2CDB3A45}" presName="compNode" presStyleCnt="0"/>
      <dgm:spPr/>
    </dgm:pt>
    <dgm:pt modelId="{965DAD30-6401-4908-AA98-3EB183EDD80E}" type="pres">
      <dgm:prSet presAssocID="{DDF8449D-B35D-44C7-91A0-392D2CDB3A45}" presName="iconBgRect" presStyleLbl="bgShp" presStyleIdx="1" presStyleCnt="3"/>
      <dgm:spPr>
        <a:prstGeom prst="round2DiagRect">
          <a:avLst>
            <a:gd name="adj1" fmla="val 29727"/>
            <a:gd name="adj2" fmla="val 0"/>
          </a:avLst>
        </a:prstGeom>
      </dgm:spPr>
    </dgm:pt>
    <dgm:pt modelId="{5775F131-9704-4845-8399-D6AED72DEE87}" type="pres">
      <dgm:prSet presAssocID="{DDF8449D-B35D-44C7-91A0-392D2CDB3A4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612B5348-AB25-4E4D-A18C-766DFA27FE2B}" type="pres">
      <dgm:prSet presAssocID="{DDF8449D-B35D-44C7-91A0-392D2CDB3A45}" presName="spaceRect" presStyleCnt="0"/>
      <dgm:spPr/>
    </dgm:pt>
    <dgm:pt modelId="{473D7044-E661-4C61-A403-479532750419}" type="pres">
      <dgm:prSet presAssocID="{DDF8449D-B35D-44C7-91A0-392D2CDB3A45}" presName="textRect" presStyleLbl="revTx" presStyleIdx="1" presStyleCnt="3">
        <dgm:presLayoutVars>
          <dgm:chMax val="1"/>
          <dgm:chPref val="1"/>
        </dgm:presLayoutVars>
      </dgm:prSet>
      <dgm:spPr/>
      <dgm:t>
        <a:bodyPr/>
        <a:lstStyle/>
        <a:p>
          <a:endParaRPr lang="en-US"/>
        </a:p>
      </dgm:t>
    </dgm:pt>
    <dgm:pt modelId="{4E843037-8BA5-4214-A487-8DF1BAB46CF4}" type="pres">
      <dgm:prSet presAssocID="{5EC89CE3-8DDC-432A-A3DA-ABAD217A3448}" presName="sibTrans" presStyleCnt="0"/>
      <dgm:spPr/>
    </dgm:pt>
    <dgm:pt modelId="{9A1BFC4A-8D52-4C72-B0BC-553C4C55C982}" type="pres">
      <dgm:prSet presAssocID="{9B389FF1-84BD-4824-B79E-9C0909D26775}" presName="compNode" presStyleCnt="0"/>
      <dgm:spPr/>
    </dgm:pt>
    <dgm:pt modelId="{80EC4E0E-BF6B-4B2B-8296-05B753692A6C}" type="pres">
      <dgm:prSet presAssocID="{9B389FF1-84BD-4824-B79E-9C0909D26775}" presName="iconBgRect" presStyleLbl="bgShp" presStyleIdx="2" presStyleCnt="3"/>
      <dgm:spPr>
        <a:prstGeom prst="round2DiagRect">
          <a:avLst>
            <a:gd name="adj1" fmla="val 29727"/>
            <a:gd name="adj2" fmla="val 0"/>
          </a:avLst>
        </a:prstGeom>
      </dgm:spPr>
    </dgm:pt>
    <dgm:pt modelId="{098A74D1-A529-43D6-B177-E16D108361A9}" type="pres">
      <dgm:prSet presAssocID="{9B389FF1-84BD-4824-B79E-9C0909D2677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cycle"/>
        </a:ext>
      </dgm:extLst>
    </dgm:pt>
    <dgm:pt modelId="{CC80BECE-BB35-422B-9D63-CE4E5E07A041}" type="pres">
      <dgm:prSet presAssocID="{9B389FF1-84BD-4824-B79E-9C0909D26775}" presName="spaceRect" presStyleCnt="0"/>
      <dgm:spPr/>
    </dgm:pt>
    <dgm:pt modelId="{FECE151E-38FF-413A-B68C-D3261FFB921E}" type="pres">
      <dgm:prSet presAssocID="{9B389FF1-84BD-4824-B79E-9C0909D26775}" presName="textRect" presStyleLbl="revTx" presStyleIdx="2" presStyleCnt="3">
        <dgm:presLayoutVars>
          <dgm:chMax val="1"/>
          <dgm:chPref val="1"/>
        </dgm:presLayoutVars>
      </dgm:prSet>
      <dgm:spPr/>
      <dgm:t>
        <a:bodyPr/>
        <a:lstStyle/>
        <a:p>
          <a:endParaRPr lang="en-US"/>
        </a:p>
      </dgm:t>
    </dgm:pt>
  </dgm:ptLst>
  <dgm:cxnLst>
    <dgm:cxn modelId="{1AC6FC9B-72B0-4597-9F97-9461868E8A7D}" type="presOf" srcId="{DDF8449D-B35D-44C7-91A0-392D2CDB3A45}" destId="{473D7044-E661-4C61-A403-479532750419}" srcOrd="0" destOrd="0" presId="urn:microsoft.com/office/officeart/2018/5/layout/IconLeafLabelList"/>
    <dgm:cxn modelId="{8FE8A538-560B-411F-96A0-68660DE41094}" srcId="{86FE8F14-03CB-477F-9DBF-7ABF8902C623}" destId="{DDF8449D-B35D-44C7-91A0-392D2CDB3A45}" srcOrd="1" destOrd="0" parTransId="{43065791-008A-4CBA-9BA5-1F514373201B}" sibTransId="{5EC89CE3-8DDC-432A-A3DA-ABAD217A3448}"/>
    <dgm:cxn modelId="{18A8E80C-4CF2-456A-A08F-B64D030D11D9}" type="presOf" srcId="{1D87237D-E7A3-4CE6-B4C5-B320A0B308D1}" destId="{42670E75-7804-4199-AFDE-FF8DACAFED1B}" srcOrd="0" destOrd="0" presId="urn:microsoft.com/office/officeart/2018/5/layout/IconLeafLabelList"/>
    <dgm:cxn modelId="{EE665088-A352-4D3E-A90E-9804AE7E9B49}" type="presOf" srcId="{9B389FF1-84BD-4824-B79E-9C0909D26775}" destId="{FECE151E-38FF-413A-B68C-D3261FFB921E}" srcOrd="0" destOrd="0" presId="urn:microsoft.com/office/officeart/2018/5/layout/IconLeafLabelList"/>
    <dgm:cxn modelId="{75320665-E606-4D0D-A6F1-99A2AF16333C}" type="presOf" srcId="{86FE8F14-03CB-477F-9DBF-7ABF8902C623}" destId="{B1E9F93D-67A4-4FF7-9A5B-6C9781ADBE9E}" srcOrd="0" destOrd="0" presId="urn:microsoft.com/office/officeart/2018/5/layout/IconLeafLabelList"/>
    <dgm:cxn modelId="{5CFC250F-DABF-4B5E-A000-8B129FED4829}" srcId="{86FE8F14-03CB-477F-9DBF-7ABF8902C623}" destId="{1D87237D-E7A3-4CE6-B4C5-B320A0B308D1}" srcOrd="0" destOrd="0" parTransId="{B6202560-C048-4154-91F0-58FC8A0626FE}" sibTransId="{776D0F3A-91C3-4791-859D-ABB64A23071A}"/>
    <dgm:cxn modelId="{EC612F02-2073-4401-8A5E-92F72C99EEC4}" srcId="{86FE8F14-03CB-477F-9DBF-7ABF8902C623}" destId="{9B389FF1-84BD-4824-B79E-9C0909D26775}" srcOrd="2" destOrd="0" parTransId="{24D005F5-852E-42F0-A48D-B37127C84E48}" sibTransId="{15EECFC2-3605-48BC-BB79-7244DF587C59}"/>
    <dgm:cxn modelId="{F7E6DBE4-0089-4421-BD9D-2DAEFB9941BE}" type="presParOf" srcId="{B1E9F93D-67A4-4FF7-9A5B-6C9781ADBE9E}" destId="{1E2DF095-7068-4D14-8DFC-93CB02EF5554}" srcOrd="0" destOrd="0" presId="urn:microsoft.com/office/officeart/2018/5/layout/IconLeafLabelList"/>
    <dgm:cxn modelId="{55ECE193-B578-4703-B543-7989C697FD4F}" type="presParOf" srcId="{1E2DF095-7068-4D14-8DFC-93CB02EF5554}" destId="{991FA5BB-FC47-47FA-B1E8-32E7CFF22C71}" srcOrd="0" destOrd="0" presId="urn:microsoft.com/office/officeart/2018/5/layout/IconLeafLabelList"/>
    <dgm:cxn modelId="{0EA47A64-DBFB-466F-8904-6C29E6E9A90B}" type="presParOf" srcId="{1E2DF095-7068-4D14-8DFC-93CB02EF5554}" destId="{F08ACE87-D2E4-4115-9DBA-E5DFF8D7473F}" srcOrd="1" destOrd="0" presId="urn:microsoft.com/office/officeart/2018/5/layout/IconLeafLabelList"/>
    <dgm:cxn modelId="{4B6BF730-CEFB-4926-8858-180B95634C0E}" type="presParOf" srcId="{1E2DF095-7068-4D14-8DFC-93CB02EF5554}" destId="{FCF06D91-8160-4610-84CB-1502BB54BA7B}" srcOrd="2" destOrd="0" presId="urn:microsoft.com/office/officeart/2018/5/layout/IconLeafLabelList"/>
    <dgm:cxn modelId="{8916A869-5E89-4FFD-B417-17710D38A6D4}" type="presParOf" srcId="{1E2DF095-7068-4D14-8DFC-93CB02EF5554}" destId="{42670E75-7804-4199-AFDE-FF8DACAFED1B}" srcOrd="3" destOrd="0" presId="urn:microsoft.com/office/officeart/2018/5/layout/IconLeafLabelList"/>
    <dgm:cxn modelId="{CBFE4CFF-4956-4970-9906-6EB3DC970E71}" type="presParOf" srcId="{B1E9F93D-67A4-4FF7-9A5B-6C9781ADBE9E}" destId="{AEEDFEBB-B1DA-43FA-A99F-6A600E3DEF53}" srcOrd="1" destOrd="0" presId="urn:microsoft.com/office/officeart/2018/5/layout/IconLeafLabelList"/>
    <dgm:cxn modelId="{95821220-42D5-45E5-B539-80BD54C58EA7}" type="presParOf" srcId="{B1E9F93D-67A4-4FF7-9A5B-6C9781ADBE9E}" destId="{FB413BB2-09B3-4FA5-8383-DA1467D38D66}" srcOrd="2" destOrd="0" presId="urn:microsoft.com/office/officeart/2018/5/layout/IconLeafLabelList"/>
    <dgm:cxn modelId="{CCAA1942-6A21-4098-8FC2-A547A7DA0483}" type="presParOf" srcId="{FB413BB2-09B3-4FA5-8383-DA1467D38D66}" destId="{965DAD30-6401-4908-AA98-3EB183EDD80E}" srcOrd="0" destOrd="0" presId="urn:microsoft.com/office/officeart/2018/5/layout/IconLeafLabelList"/>
    <dgm:cxn modelId="{EE46767F-6A57-45C1-B18F-0BAE22BDB717}" type="presParOf" srcId="{FB413BB2-09B3-4FA5-8383-DA1467D38D66}" destId="{5775F131-9704-4845-8399-D6AED72DEE87}" srcOrd="1" destOrd="0" presId="urn:microsoft.com/office/officeart/2018/5/layout/IconLeafLabelList"/>
    <dgm:cxn modelId="{A04B2DCF-5851-4676-AE52-A79B9366EC9D}" type="presParOf" srcId="{FB413BB2-09B3-4FA5-8383-DA1467D38D66}" destId="{612B5348-AB25-4E4D-A18C-766DFA27FE2B}" srcOrd="2" destOrd="0" presId="urn:microsoft.com/office/officeart/2018/5/layout/IconLeafLabelList"/>
    <dgm:cxn modelId="{3DC9E8DD-29D2-47EE-BF87-B0554CF7E142}" type="presParOf" srcId="{FB413BB2-09B3-4FA5-8383-DA1467D38D66}" destId="{473D7044-E661-4C61-A403-479532750419}" srcOrd="3" destOrd="0" presId="urn:microsoft.com/office/officeart/2018/5/layout/IconLeafLabelList"/>
    <dgm:cxn modelId="{69E8F769-D641-4DA6-B810-F215F50F859A}" type="presParOf" srcId="{B1E9F93D-67A4-4FF7-9A5B-6C9781ADBE9E}" destId="{4E843037-8BA5-4214-A487-8DF1BAB46CF4}" srcOrd="3" destOrd="0" presId="urn:microsoft.com/office/officeart/2018/5/layout/IconLeafLabelList"/>
    <dgm:cxn modelId="{0A8142FD-DFC7-439A-9D69-9A775E97D7F7}" type="presParOf" srcId="{B1E9F93D-67A4-4FF7-9A5B-6C9781ADBE9E}" destId="{9A1BFC4A-8D52-4C72-B0BC-553C4C55C982}" srcOrd="4" destOrd="0" presId="urn:microsoft.com/office/officeart/2018/5/layout/IconLeafLabelList"/>
    <dgm:cxn modelId="{E84E1670-8869-4B84-90FE-72CACC1B5D8D}" type="presParOf" srcId="{9A1BFC4A-8D52-4C72-B0BC-553C4C55C982}" destId="{80EC4E0E-BF6B-4B2B-8296-05B753692A6C}" srcOrd="0" destOrd="0" presId="urn:microsoft.com/office/officeart/2018/5/layout/IconLeafLabelList"/>
    <dgm:cxn modelId="{737A00FC-6462-462D-8C37-57A65523EB42}" type="presParOf" srcId="{9A1BFC4A-8D52-4C72-B0BC-553C4C55C982}" destId="{098A74D1-A529-43D6-B177-E16D108361A9}" srcOrd="1" destOrd="0" presId="urn:microsoft.com/office/officeart/2018/5/layout/IconLeafLabelList"/>
    <dgm:cxn modelId="{A4607ECB-AF78-4762-8F9B-5CA97A7F429A}" type="presParOf" srcId="{9A1BFC4A-8D52-4C72-B0BC-553C4C55C982}" destId="{CC80BECE-BB35-422B-9D63-CE4E5E07A041}" srcOrd="2" destOrd="0" presId="urn:microsoft.com/office/officeart/2018/5/layout/IconLeafLabelList"/>
    <dgm:cxn modelId="{176D0295-A7AB-4FAC-9FE4-5A153707F8DD}" type="presParOf" srcId="{9A1BFC4A-8D52-4C72-B0BC-553C4C55C982}" destId="{FECE151E-38FF-413A-B68C-D3261FFB921E}"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62354-E3DA-4655-8927-68B39B9401AE}">
      <dsp:nvSpPr>
        <dsp:cNvPr id="0" name=""/>
        <dsp:cNvSpPr/>
      </dsp:nvSpPr>
      <dsp:spPr>
        <a:xfrm>
          <a:off x="3443896" y="2650841"/>
          <a:ext cx="1925758" cy="12474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a:p>
          <a:pPr marL="114300" lvl="1" indent="-114300" algn="r" defTabSz="622300">
            <a:lnSpc>
              <a:spcPct val="90000"/>
            </a:lnSpc>
            <a:spcBef>
              <a:spcPct val="0"/>
            </a:spcBef>
            <a:spcAft>
              <a:spcPct val="15000"/>
            </a:spcAft>
            <a:buChar char="••"/>
          </a:pPr>
          <a:r>
            <a:rPr lang="en-US" sz="1400" b="1" kern="1200" dirty="0">
              <a:solidFill>
                <a:schemeClr val="accent4"/>
              </a:solidFill>
            </a:rPr>
            <a:t>Operational Analysis</a:t>
          </a:r>
        </a:p>
      </dsp:txBody>
      <dsp:txXfrm>
        <a:off x="4049027" y="2990108"/>
        <a:ext cx="1293225" cy="880785"/>
      </dsp:txXfrm>
    </dsp:sp>
    <dsp:sp modelId="{6F4EB245-A571-4F0E-AC6E-1940717D7CDD}">
      <dsp:nvSpPr>
        <dsp:cNvPr id="0" name=""/>
        <dsp:cNvSpPr/>
      </dsp:nvSpPr>
      <dsp:spPr>
        <a:xfrm>
          <a:off x="258510" y="2650841"/>
          <a:ext cx="2012475" cy="12474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a:p>
          <a:pPr marL="114300" lvl="1" indent="-114300" algn="l" defTabSz="622300">
            <a:lnSpc>
              <a:spcPct val="90000"/>
            </a:lnSpc>
            <a:spcBef>
              <a:spcPct val="0"/>
            </a:spcBef>
            <a:spcAft>
              <a:spcPct val="15000"/>
            </a:spcAft>
            <a:buChar char="••"/>
          </a:pPr>
          <a:r>
            <a:rPr lang="en-US" sz="1400" b="1" kern="1200" dirty="0">
              <a:solidFill>
                <a:schemeClr val="accent4"/>
              </a:solidFill>
            </a:rPr>
            <a:t>Cost-Effectiveness Analysis</a:t>
          </a:r>
          <a:endParaRPr lang="en-US" sz="1000" b="1" kern="1200" dirty="0"/>
        </a:p>
      </dsp:txBody>
      <dsp:txXfrm>
        <a:off x="285913" y="2990108"/>
        <a:ext cx="1353926" cy="880785"/>
      </dsp:txXfrm>
    </dsp:sp>
    <dsp:sp modelId="{A058F2CC-C4DD-4205-BF29-180F99032C56}">
      <dsp:nvSpPr>
        <dsp:cNvPr id="0" name=""/>
        <dsp:cNvSpPr/>
      </dsp:nvSpPr>
      <dsp:spPr>
        <a:xfrm>
          <a:off x="3443896" y="0"/>
          <a:ext cx="1925758" cy="12474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a:lnSpc>
              <a:spcPct val="90000"/>
            </a:lnSpc>
            <a:spcBef>
              <a:spcPct val="0"/>
            </a:spcBef>
            <a:spcAft>
              <a:spcPct val="15000"/>
            </a:spcAft>
            <a:buChar char="••"/>
          </a:pPr>
          <a:r>
            <a:rPr lang="en-US" sz="1400" b="1" kern="1200" dirty="0">
              <a:solidFill>
                <a:schemeClr val="accent4"/>
              </a:solidFill>
            </a:rPr>
            <a:t>Cost-Benefit Analysis</a:t>
          </a:r>
        </a:p>
      </dsp:txBody>
      <dsp:txXfrm>
        <a:off x="4049027" y="27403"/>
        <a:ext cx="1293225" cy="880785"/>
      </dsp:txXfrm>
    </dsp:sp>
    <dsp:sp modelId="{93AF8790-4B70-45BB-8AFB-922E52429619}">
      <dsp:nvSpPr>
        <dsp:cNvPr id="0" name=""/>
        <dsp:cNvSpPr/>
      </dsp:nvSpPr>
      <dsp:spPr>
        <a:xfrm>
          <a:off x="301869" y="0"/>
          <a:ext cx="1925758" cy="12474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solidFill>
                <a:schemeClr val="accent4"/>
              </a:solidFill>
            </a:rPr>
            <a:t>Risk Analysis</a:t>
          </a:r>
        </a:p>
      </dsp:txBody>
      <dsp:txXfrm>
        <a:off x="329272" y="27403"/>
        <a:ext cx="1293225" cy="880785"/>
      </dsp:txXfrm>
    </dsp:sp>
    <dsp:sp modelId="{0A03E25E-8D9C-4FB5-B3CF-2654C7EA0764}">
      <dsp:nvSpPr>
        <dsp:cNvPr id="0" name=""/>
        <dsp:cNvSpPr/>
      </dsp:nvSpPr>
      <dsp:spPr>
        <a:xfrm>
          <a:off x="1087137" y="222202"/>
          <a:ext cx="1687962" cy="1687962"/>
        </a:xfrm>
        <a:prstGeom prst="pieWedg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n-US" sz="1000" kern="1200" dirty="0"/>
            <a:t>Political and/or community sentiment, environmental conditions, etc.. </a:t>
          </a:r>
        </a:p>
      </dsp:txBody>
      <dsp:txXfrm>
        <a:off x="1581530" y="716595"/>
        <a:ext cx="1193569" cy="1193569"/>
      </dsp:txXfrm>
    </dsp:sp>
    <dsp:sp modelId="{FE64D853-E4C4-488A-8156-CA1ED8F8E3CD}">
      <dsp:nvSpPr>
        <dsp:cNvPr id="0" name=""/>
        <dsp:cNvSpPr/>
      </dsp:nvSpPr>
      <dsp:spPr>
        <a:xfrm rot="5400000">
          <a:off x="2853065" y="222202"/>
          <a:ext cx="1687962" cy="1687962"/>
        </a:xfrm>
        <a:prstGeom prst="pieWedge">
          <a:avLst/>
        </a:prstGeom>
        <a:solidFill>
          <a:schemeClr val="accent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r" defTabSz="444500">
            <a:lnSpc>
              <a:spcPct val="90000"/>
            </a:lnSpc>
            <a:spcBef>
              <a:spcPct val="0"/>
            </a:spcBef>
            <a:spcAft>
              <a:spcPct val="35000"/>
            </a:spcAft>
          </a:pPr>
          <a:r>
            <a:rPr lang="en-US" sz="1000" kern="1200" dirty="0"/>
            <a:t>Available resources, alignment with strategic goals/action plans, etc. </a:t>
          </a:r>
        </a:p>
      </dsp:txBody>
      <dsp:txXfrm rot="-5400000">
        <a:off x="2853065" y="716595"/>
        <a:ext cx="1193569" cy="1193569"/>
      </dsp:txXfrm>
    </dsp:sp>
    <dsp:sp modelId="{8A1BE47A-91CC-4C24-BAC2-431766773C0E}">
      <dsp:nvSpPr>
        <dsp:cNvPr id="0" name=""/>
        <dsp:cNvSpPr/>
      </dsp:nvSpPr>
      <dsp:spPr>
        <a:xfrm rot="10800000">
          <a:off x="2853065" y="1988131"/>
          <a:ext cx="1687962" cy="1687962"/>
        </a:xfrm>
        <a:prstGeom prst="pieWedg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a:t>Pre and Post Award requirements</a:t>
          </a:r>
        </a:p>
      </dsp:txBody>
      <dsp:txXfrm rot="10800000">
        <a:off x="2853065" y="1988131"/>
        <a:ext cx="1193569" cy="1193569"/>
      </dsp:txXfrm>
    </dsp:sp>
    <dsp:sp modelId="{F8D7F27B-BB42-4DFA-A270-B57CBB38F11C}">
      <dsp:nvSpPr>
        <dsp:cNvPr id="0" name=""/>
        <dsp:cNvSpPr/>
      </dsp:nvSpPr>
      <dsp:spPr>
        <a:xfrm rot="16200000">
          <a:off x="1087137" y="1988131"/>
          <a:ext cx="1687962" cy="1687962"/>
        </a:xfrm>
        <a:prstGeom prst="pieWedge">
          <a:avLst/>
        </a:prstGeom>
        <a:solidFill>
          <a:srgbClr val="2036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a:t>Matching fund ability, funded/unfunded projects, etc.</a:t>
          </a:r>
        </a:p>
      </dsp:txBody>
      <dsp:txXfrm rot="5400000">
        <a:off x="1581530" y="1988131"/>
        <a:ext cx="1193569" cy="1193569"/>
      </dsp:txXfrm>
    </dsp:sp>
    <dsp:sp modelId="{A182013B-2D01-4BA5-BEE6-13D9ACA3DD8E}">
      <dsp:nvSpPr>
        <dsp:cNvPr id="0" name=""/>
        <dsp:cNvSpPr/>
      </dsp:nvSpPr>
      <dsp:spPr>
        <a:xfrm>
          <a:off x="2522685" y="1598301"/>
          <a:ext cx="582795" cy="506778"/>
        </a:xfrm>
        <a:prstGeom prst="circularArrow">
          <a:avLst/>
        </a:prstGeom>
        <a:solidFill>
          <a:srgbClr val="6092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4D59B3-F28C-41FA-9C65-99E16E2A4F91}">
      <dsp:nvSpPr>
        <dsp:cNvPr id="0" name=""/>
        <dsp:cNvSpPr/>
      </dsp:nvSpPr>
      <dsp:spPr>
        <a:xfrm rot="10800000">
          <a:off x="2522685" y="1793216"/>
          <a:ext cx="582795" cy="506778"/>
        </a:xfrm>
        <a:prstGeom prst="circularArrow">
          <a:avLst/>
        </a:prstGeom>
        <a:solidFill>
          <a:srgbClr val="6092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FA5BB-FC47-47FA-B1E8-32E7CFF22C71}">
      <dsp:nvSpPr>
        <dsp:cNvPr id="0" name=""/>
        <dsp:cNvSpPr/>
      </dsp:nvSpPr>
      <dsp:spPr>
        <a:xfrm>
          <a:off x="530099" y="198328"/>
          <a:ext cx="1406812" cy="1406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8ACE87-D2E4-4115-9DBA-E5DFF8D7473F}">
      <dsp:nvSpPr>
        <dsp:cNvPr id="0" name=""/>
        <dsp:cNvSpPr/>
      </dsp:nvSpPr>
      <dsp:spPr>
        <a:xfrm>
          <a:off x="829912" y="498141"/>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670E75-7804-4199-AFDE-FF8DACAFED1B}">
      <dsp:nvSpPr>
        <dsp:cNvPr id="0" name=""/>
        <dsp:cNvSpPr/>
      </dsp:nvSpPr>
      <dsp:spPr>
        <a:xfrm>
          <a:off x="80381" y="2043328"/>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90000"/>
            </a:lnSpc>
            <a:spcBef>
              <a:spcPct val="0"/>
            </a:spcBef>
            <a:spcAft>
              <a:spcPct val="35000"/>
            </a:spcAft>
            <a:defRPr cap="all"/>
          </a:pPr>
          <a:r>
            <a:rPr lang="en-US" sz="1500" kern="1200" dirty="0"/>
            <a:t>Climate Risk and Vulnerability Recommendations</a:t>
          </a:r>
        </a:p>
      </dsp:txBody>
      <dsp:txXfrm>
        <a:off x="80381" y="2043328"/>
        <a:ext cx="2306250" cy="720000"/>
      </dsp:txXfrm>
    </dsp:sp>
    <dsp:sp modelId="{965DAD30-6401-4908-AA98-3EB183EDD80E}">
      <dsp:nvSpPr>
        <dsp:cNvPr id="0" name=""/>
        <dsp:cNvSpPr/>
      </dsp:nvSpPr>
      <dsp:spPr>
        <a:xfrm>
          <a:off x="3239943" y="198328"/>
          <a:ext cx="1406812" cy="1406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75F131-9704-4845-8399-D6AED72DEE87}">
      <dsp:nvSpPr>
        <dsp:cNvPr id="0" name=""/>
        <dsp:cNvSpPr/>
      </dsp:nvSpPr>
      <dsp:spPr>
        <a:xfrm>
          <a:off x="3539756" y="498141"/>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3D7044-E661-4C61-A403-479532750419}">
      <dsp:nvSpPr>
        <dsp:cNvPr id="0" name=""/>
        <dsp:cNvSpPr/>
      </dsp:nvSpPr>
      <dsp:spPr>
        <a:xfrm>
          <a:off x="2790224" y="2043328"/>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90000"/>
            </a:lnSpc>
            <a:spcBef>
              <a:spcPct val="0"/>
            </a:spcBef>
            <a:spcAft>
              <a:spcPct val="35000"/>
            </a:spcAft>
            <a:defRPr cap="all"/>
          </a:pPr>
          <a:r>
            <a:rPr lang="en-US" sz="1500" kern="1200" dirty="0"/>
            <a:t>Building Electrification Recommendations</a:t>
          </a:r>
        </a:p>
      </dsp:txBody>
      <dsp:txXfrm>
        <a:off x="2790224" y="2043328"/>
        <a:ext cx="2306250" cy="720000"/>
      </dsp:txXfrm>
    </dsp:sp>
    <dsp:sp modelId="{80EC4E0E-BF6B-4B2B-8296-05B753692A6C}">
      <dsp:nvSpPr>
        <dsp:cNvPr id="0" name=""/>
        <dsp:cNvSpPr/>
      </dsp:nvSpPr>
      <dsp:spPr>
        <a:xfrm>
          <a:off x="5949787" y="198328"/>
          <a:ext cx="1406812" cy="1406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A74D1-A529-43D6-B177-E16D108361A9}">
      <dsp:nvSpPr>
        <dsp:cNvPr id="0" name=""/>
        <dsp:cNvSpPr/>
      </dsp:nvSpPr>
      <dsp:spPr>
        <a:xfrm>
          <a:off x="6249600" y="498141"/>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CE151E-38FF-413A-B68C-D3261FFB921E}">
      <dsp:nvSpPr>
        <dsp:cNvPr id="0" name=""/>
        <dsp:cNvSpPr/>
      </dsp:nvSpPr>
      <dsp:spPr>
        <a:xfrm>
          <a:off x="5500068" y="2043328"/>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90000"/>
            </a:lnSpc>
            <a:spcBef>
              <a:spcPct val="0"/>
            </a:spcBef>
            <a:spcAft>
              <a:spcPct val="35000"/>
            </a:spcAft>
            <a:defRPr cap="all"/>
          </a:pPr>
          <a:r>
            <a:rPr lang="en-US" sz="1500" kern="1200" dirty="0"/>
            <a:t>Zero Waste Opportunities</a:t>
          </a:r>
        </a:p>
      </dsp:txBody>
      <dsp:txXfrm>
        <a:off x="5500068" y="2043328"/>
        <a:ext cx="2306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59020592-A921-CD43-97AB-A3DC4ADC3342}" type="datetime1">
              <a:rPr lang="en-US" smtClean="0"/>
              <a:t>9/20/2022</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5B342747-B43D-BA45-A6C4-CD23D035800A}" type="slidenum">
              <a:rPr lang="en-US" smtClean="0"/>
              <a:t>‹#›</a:t>
            </a:fld>
            <a:endParaRPr lang="en-US" dirty="0"/>
          </a:p>
        </p:txBody>
      </p:sp>
    </p:spTree>
    <p:extLst>
      <p:ext uri="{BB962C8B-B14F-4D97-AF65-F5344CB8AC3E}">
        <p14:creationId xmlns:p14="http://schemas.microsoft.com/office/powerpoint/2010/main" val="18025278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FBB1D90-ECBF-4C48-BFA1-4722882C8327}" type="datetime1">
              <a:rPr lang="en-US" smtClean="0"/>
              <a:t>9/20/2022</a:t>
            </a:fld>
            <a:endParaRPr lang="en-US"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DADC75C-4099-B745-95AF-BE3F3ECFF2B0}" type="slidenum">
              <a:rPr lang="en-US" smtClean="0"/>
              <a:t>‹#›</a:t>
            </a:fld>
            <a:endParaRPr lang="en-US" dirty="0"/>
          </a:p>
        </p:txBody>
      </p:sp>
    </p:spTree>
    <p:extLst>
      <p:ext uri="{BB962C8B-B14F-4D97-AF65-F5344CB8AC3E}">
        <p14:creationId xmlns:p14="http://schemas.microsoft.com/office/powerpoint/2010/main" val="30258645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ADC75C-4099-B745-95AF-BE3F3ECFF2B0}" type="slidenum">
              <a:rPr lang="en-US" smtClean="0"/>
              <a:t>29</a:t>
            </a:fld>
            <a:endParaRPr lang="en-US" dirty="0"/>
          </a:p>
        </p:txBody>
      </p:sp>
    </p:spTree>
    <p:extLst>
      <p:ext uri="{BB962C8B-B14F-4D97-AF65-F5344CB8AC3E}">
        <p14:creationId xmlns:p14="http://schemas.microsoft.com/office/powerpoint/2010/main" val="155712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want to mention volunteers? To help research, etc?</a:t>
            </a:r>
          </a:p>
        </p:txBody>
      </p:sp>
      <p:sp>
        <p:nvSpPr>
          <p:cNvPr id="4" name="Slide Number Placeholder 3"/>
          <p:cNvSpPr>
            <a:spLocks noGrp="1"/>
          </p:cNvSpPr>
          <p:nvPr>
            <p:ph type="sldNum" sz="quarter" idx="5"/>
          </p:nvPr>
        </p:nvSpPr>
        <p:spPr/>
        <p:txBody>
          <a:bodyPr/>
          <a:lstStyle/>
          <a:p>
            <a:fld id="{FDADC75C-4099-B745-95AF-BE3F3ECFF2B0}" type="slidenum">
              <a:rPr lang="en-US" smtClean="0"/>
              <a:t>31</a:t>
            </a:fld>
            <a:endParaRPr lang="en-US" dirty="0"/>
          </a:p>
        </p:txBody>
      </p:sp>
    </p:spTree>
    <p:extLst>
      <p:ext uri="{BB962C8B-B14F-4D97-AF65-F5344CB8AC3E}">
        <p14:creationId xmlns:p14="http://schemas.microsoft.com/office/powerpoint/2010/main" val="3687328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320146E9-BF5B-4BCC-8DCA-02B40FB73771}" type="slidenum">
              <a:rPr lang="en-US">
                <a:solidFill>
                  <a:prstClr val="black"/>
                </a:solidFill>
                <a:latin typeface="Calibri" panose="020F0502020204030204"/>
              </a:rPr>
              <a:pPr defTabSz="933237">
                <a:defRPr/>
              </a:pPr>
              <a:t>47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7176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Arial Rounded MT Bold" panose="020F07040305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08629C0-9DE6-024B-BC7B-DB44FD1990DC}" type="datetime1">
              <a:rPr lang="en-US" smtClean="0"/>
              <a:t>9/20/2022</a:t>
            </a:fld>
            <a:endParaRPr lang="en-US" dirty="0"/>
          </a:p>
        </p:txBody>
      </p:sp>
      <p:sp>
        <p:nvSpPr>
          <p:cNvPr id="5" name="Footer Placeholder 4"/>
          <p:cNvSpPr>
            <a:spLocks noGrp="1"/>
          </p:cNvSpPr>
          <p:nvPr>
            <p:ph type="ftr" sz="quarter" idx="11"/>
          </p:nvPr>
        </p:nvSpPr>
        <p:spPr/>
        <p:txBody>
          <a:bodyPr/>
          <a:lstStyle/>
          <a:p>
            <a:r>
              <a:rPr lang="en-US" dirty="0"/>
              <a:t>THE CITY OF PAINESVILLE</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28321645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8608" y="281184"/>
            <a:ext cx="8398192" cy="599083"/>
          </a:xfrm>
        </p:spPr>
        <p:txBody>
          <a:bodyPr anchor="b">
            <a:normAutofit/>
          </a:bodyPr>
          <a:lstStyle>
            <a:lvl1pPr algn="l">
              <a:defRPr sz="2800" b="1" baseline="0">
                <a:solidFill>
                  <a:schemeClr val="accent2"/>
                </a:solidFill>
                <a:latin typeface="Arial Rounded MT Bold" panose="020F0704030504030204" pitchFamily="34" charset="0"/>
              </a:defRPr>
            </a:lvl1pPr>
          </a:lstStyle>
          <a:p>
            <a:r>
              <a:rPr lang="en-US" dirty="0" smtClean="0"/>
              <a:t>TITLE IN ALL CAPS</a:t>
            </a:r>
            <a:endParaRPr lang="en-US" dirty="0"/>
          </a:p>
        </p:txBody>
      </p:sp>
      <p:sp>
        <p:nvSpPr>
          <p:cNvPr id="3" name="Picture Placeholder 2"/>
          <p:cNvSpPr>
            <a:spLocks noGrp="1"/>
          </p:cNvSpPr>
          <p:nvPr>
            <p:ph type="pic" idx="1"/>
          </p:nvPr>
        </p:nvSpPr>
        <p:spPr>
          <a:xfrm>
            <a:off x="3124200" y="1018380"/>
            <a:ext cx="6054408" cy="3401219"/>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288608" y="1018381"/>
            <a:ext cx="2485072" cy="3401219"/>
          </a:xfrm>
          <a:solidFill>
            <a:schemeClr val="accent1"/>
          </a:solidFill>
        </p:spPr>
        <p:txBody>
          <a:bodyPr lIns="457200" tIns="457200" rIns="457200" bIns="457200" anchor="ctr"/>
          <a:lstStyle>
            <a:lvl1pPr marL="0" indent="0">
              <a:lnSpc>
                <a:spcPct val="150000"/>
              </a:lnSpc>
              <a:buNone/>
              <a:defRPr sz="1400" baseline="0">
                <a:solidFill>
                  <a:schemeClr val="bg1"/>
                </a:solidFill>
                <a:latin typeface="Arial Rounded MT Bold" panose="020F07040305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This is where you put your caption for your picture. Make sure your picture goes all the way to the edge of the slide.</a:t>
            </a:r>
            <a:endParaRPr lang="en-US" dirty="0"/>
          </a:p>
        </p:txBody>
      </p:sp>
      <p:sp>
        <p:nvSpPr>
          <p:cNvPr id="5" name="Date Placeholder 4"/>
          <p:cNvSpPr>
            <a:spLocks noGrp="1"/>
          </p:cNvSpPr>
          <p:nvPr>
            <p:ph type="dt" sz="half" idx="10"/>
          </p:nvPr>
        </p:nvSpPr>
        <p:spPr/>
        <p:txBody>
          <a:bodyPr/>
          <a:lstStyle>
            <a:lvl1pPr>
              <a:defRPr/>
            </a:lvl1pPr>
          </a:lstStyle>
          <a:p>
            <a:r>
              <a:rPr lang="en-US" dirty="0" smtClean="0"/>
              <a:t>CITY OF LONGMONT</a:t>
            </a:r>
            <a:endParaRPr lang="en-US" dirty="0"/>
          </a:p>
        </p:txBody>
      </p:sp>
      <p:sp>
        <p:nvSpPr>
          <p:cNvPr id="7" name="Slide Number Placeholder 6"/>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30345039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Galle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chemeClr val="accent2"/>
                </a:solidFill>
                <a:latin typeface="Arial Rounded MT Bold" panose="020F0704030504030204" pitchFamily="34" charset="0"/>
              </a:defRPr>
            </a:lvl1pPr>
          </a:lstStyle>
          <a:p>
            <a:r>
              <a:rPr lang="en-US" dirty="0" smtClean="0"/>
              <a:t>TITLE IN ALL CAPS - GALLERY</a:t>
            </a:r>
            <a:endParaRPr lang="en-US" dirty="0"/>
          </a:p>
        </p:txBody>
      </p:sp>
      <p:sp>
        <p:nvSpPr>
          <p:cNvPr id="3" name="Date Placeholder 2"/>
          <p:cNvSpPr>
            <a:spLocks noGrp="1"/>
          </p:cNvSpPr>
          <p:nvPr>
            <p:ph type="dt" sz="half" idx="10"/>
          </p:nvPr>
        </p:nvSpPr>
        <p:spPr/>
        <p:txBody>
          <a:bodyPr/>
          <a:lstStyle>
            <a:lvl1pPr>
              <a:defRPr/>
            </a:lvl1pPr>
          </a:lstStyle>
          <a:p>
            <a:r>
              <a:rPr lang="en-US" dirty="0" smtClean="0"/>
              <a:t>CITY OF LONGMONT</a:t>
            </a:r>
            <a:endParaRPr lang="en-US" dirty="0"/>
          </a:p>
        </p:txBody>
      </p:sp>
      <p:sp>
        <p:nvSpPr>
          <p:cNvPr id="5" name="Slide Number Placeholder 4"/>
          <p:cNvSpPr>
            <a:spLocks noGrp="1"/>
          </p:cNvSpPr>
          <p:nvPr>
            <p:ph type="sldNum" sz="quarter" idx="12"/>
          </p:nvPr>
        </p:nvSpPr>
        <p:spPr/>
        <p:txBody>
          <a:bodyPr/>
          <a:lstStyle/>
          <a:p>
            <a:fld id="{BB50CD3F-EBF3-BD45-9FF4-85E5963A6685}" type="slidenum">
              <a:rPr lang="en-US" smtClean="0"/>
              <a:t>‹#›</a:t>
            </a:fld>
            <a:endParaRPr lang="en-US" dirty="0"/>
          </a:p>
        </p:txBody>
      </p:sp>
      <p:sp>
        <p:nvSpPr>
          <p:cNvPr id="6" name="Picture Placeholder 2"/>
          <p:cNvSpPr>
            <a:spLocks noGrp="1"/>
          </p:cNvSpPr>
          <p:nvPr>
            <p:ph type="pic" idx="1"/>
          </p:nvPr>
        </p:nvSpPr>
        <p:spPr>
          <a:xfrm>
            <a:off x="457200" y="1214636"/>
            <a:ext cx="2612571" cy="3401219"/>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p:cNvSpPr>
            <a:spLocks noGrp="1"/>
          </p:cNvSpPr>
          <p:nvPr>
            <p:ph type="pic" idx="13"/>
          </p:nvPr>
        </p:nvSpPr>
        <p:spPr>
          <a:xfrm>
            <a:off x="3265714" y="1214636"/>
            <a:ext cx="2612571" cy="3401219"/>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6074229" y="1214636"/>
            <a:ext cx="2612571" cy="3401219"/>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42396629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Rounded MT Bold" panose="020F07040305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6CBA72-A7FA-2B4D-BDBC-6C7D17450868}" type="datetime1">
              <a:rPr lang="en-US" smtClean="0"/>
              <a:t>9/20/2022</a:t>
            </a:fld>
            <a:endParaRPr lang="en-US" dirty="0"/>
          </a:p>
        </p:txBody>
      </p:sp>
      <p:sp>
        <p:nvSpPr>
          <p:cNvPr id="5" name="Footer Placeholder 4"/>
          <p:cNvSpPr>
            <a:spLocks noGrp="1"/>
          </p:cNvSpPr>
          <p:nvPr>
            <p:ph type="ftr" sz="quarter" idx="11"/>
          </p:nvPr>
        </p:nvSpPr>
        <p:spPr/>
        <p:txBody>
          <a:bodyPr/>
          <a:lstStyle/>
          <a:p>
            <a:r>
              <a:rPr lang="en-US" dirty="0"/>
              <a:t>THE CITY OF PAINESVILLE</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1954154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lvl1pPr>
              <a:defRPr>
                <a:latin typeface="Arial Rounded MT Bold" panose="020F07040305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700E074-729B-054C-AF59-63FDD47BD62F}" type="datetime1">
              <a:rPr lang="en-US" smtClean="0"/>
              <a:t>9/20/2022</a:t>
            </a:fld>
            <a:endParaRPr lang="en-US" dirty="0"/>
          </a:p>
        </p:txBody>
      </p:sp>
      <p:sp>
        <p:nvSpPr>
          <p:cNvPr id="5" name="Footer Placeholder 4"/>
          <p:cNvSpPr>
            <a:spLocks noGrp="1"/>
          </p:cNvSpPr>
          <p:nvPr>
            <p:ph type="ftr" sz="quarter" idx="11"/>
          </p:nvPr>
        </p:nvSpPr>
        <p:spPr/>
        <p:txBody>
          <a:bodyPr/>
          <a:lstStyle/>
          <a:p>
            <a:r>
              <a:rPr lang="en-US" dirty="0"/>
              <a:t>THE CITY OF PAINESVILLE</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4864706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47F20C-7D5F-4B3C-BF6B-806B9EF3CA2B}" type="datetime1">
              <a:rPr lang="en-US" smtClean="0"/>
              <a:t>9/20/2022</a:t>
            </a:fld>
            <a:endParaRPr lang="en-US" dirty="0"/>
          </a:p>
        </p:txBody>
      </p:sp>
      <p:sp>
        <p:nvSpPr>
          <p:cNvPr id="5" name="Footer Placeholder 4"/>
          <p:cNvSpPr>
            <a:spLocks noGrp="1"/>
          </p:cNvSpPr>
          <p:nvPr>
            <p:ph type="ftr" sz="quarter" idx="11"/>
          </p:nvPr>
        </p:nvSpPr>
        <p:spPr/>
        <p:txBody>
          <a:bodyPr/>
          <a:lstStyle/>
          <a:p>
            <a:r>
              <a:rPr lang="en-US" dirty="0"/>
              <a:t>LONGMONT, CO</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585702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E79EB4-8048-455C-8E65-94F96D9D5B6F}" type="datetime1">
              <a:rPr lang="en-US" smtClean="0"/>
              <a:t>9/20/2022</a:t>
            </a:fld>
            <a:endParaRPr lang="en-US" dirty="0"/>
          </a:p>
        </p:txBody>
      </p:sp>
      <p:sp>
        <p:nvSpPr>
          <p:cNvPr id="5" name="Footer Placeholder 4"/>
          <p:cNvSpPr>
            <a:spLocks noGrp="1"/>
          </p:cNvSpPr>
          <p:nvPr>
            <p:ph type="ftr" sz="quarter" idx="11"/>
          </p:nvPr>
        </p:nvSpPr>
        <p:spPr/>
        <p:txBody>
          <a:bodyPr/>
          <a:lstStyle/>
          <a:p>
            <a:r>
              <a:rPr lang="en-US" dirty="0"/>
              <a:t>LONGMONT, CO</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3508616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DE19AE-B356-432B-9AAB-E996D614D243}" type="datetime1">
              <a:rPr lang="en-US" smtClean="0"/>
              <a:t>9/20/2022</a:t>
            </a:fld>
            <a:endParaRPr lang="en-US" dirty="0"/>
          </a:p>
        </p:txBody>
      </p:sp>
      <p:sp>
        <p:nvSpPr>
          <p:cNvPr id="5" name="Footer Placeholder 4"/>
          <p:cNvSpPr>
            <a:spLocks noGrp="1"/>
          </p:cNvSpPr>
          <p:nvPr>
            <p:ph type="ftr" sz="quarter" idx="11"/>
          </p:nvPr>
        </p:nvSpPr>
        <p:spPr/>
        <p:txBody>
          <a:bodyPr/>
          <a:lstStyle/>
          <a:p>
            <a:r>
              <a:rPr lang="en-US" dirty="0"/>
              <a:t>LONGMONT, CO</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67108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1DE546-AB32-485A-8398-D7D62B9FE3BA}" type="datetime1">
              <a:rPr lang="en-US" smtClean="0"/>
              <a:t>9/20/2022</a:t>
            </a:fld>
            <a:endParaRPr lang="en-US" dirty="0"/>
          </a:p>
        </p:txBody>
      </p:sp>
      <p:sp>
        <p:nvSpPr>
          <p:cNvPr id="6" name="Footer Placeholder 5"/>
          <p:cNvSpPr>
            <a:spLocks noGrp="1"/>
          </p:cNvSpPr>
          <p:nvPr>
            <p:ph type="ftr" sz="quarter" idx="11"/>
          </p:nvPr>
        </p:nvSpPr>
        <p:spPr/>
        <p:txBody>
          <a:bodyPr/>
          <a:lstStyle/>
          <a:p>
            <a:r>
              <a:rPr lang="en-US" dirty="0"/>
              <a:t>LONGMONT, CO</a:t>
            </a:r>
          </a:p>
        </p:txBody>
      </p:sp>
      <p:sp>
        <p:nvSpPr>
          <p:cNvPr id="7" name="Slide Number Placeholder 6"/>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3632470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0FA507-E27D-4BB9-B3FF-738501279A22}" type="datetime1">
              <a:rPr lang="en-US" smtClean="0"/>
              <a:t>9/20/2022</a:t>
            </a:fld>
            <a:endParaRPr lang="en-US" dirty="0"/>
          </a:p>
        </p:txBody>
      </p:sp>
      <p:sp>
        <p:nvSpPr>
          <p:cNvPr id="8" name="Footer Placeholder 7"/>
          <p:cNvSpPr>
            <a:spLocks noGrp="1"/>
          </p:cNvSpPr>
          <p:nvPr>
            <p:ph type="ftr" sz="quarter" idx="11"/>
          </p:nvPr>
        </p:nvSpPr>
        <p:spPr/>
        <p:txBody>
          <a:bodyPr/>
          <a:lstStyle/>
          <a:p>
            <a:r>
              <a:rPr lang="en-US" dirty="0"/>
              <a:t>LONGMONT, CO</a:t>
            </a:r>
          </a:p>
        </p:txBody>
      </p:sp>
      <p:sp>
        <p:nvSpPr>
          <p:cNvPr id="9" name="Slide Number Placeholder 8"/>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1131738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9A463E-28FF-4D6F-8620-0EDA2109CD63}" type="datetime1">
              <a:rPr lang="en-US" smtClean="0"/>
              <a:t>9/20/2022</a:t>
            </a:fld>
            <a:endParaRPr lang="en-US" dirty="0"/>
          </a:p>
        </p:txBody>
      </p:sp>
      <p:sp>
        <p:nvSpPr>
          <p:cNvPr id="4" name="Footer Placeholder 3"/>
          <p:cNvSpPr>
            <a:spLocks noGrp="1"/>
          </p:cNvSpPr>
          <p:nvPr>
            <p:ph type="ftr" sz="quarter" idx="11"/>
          </p:nvPr>
        </p:nvSpPr>
        <p:spPr/>
        <p:txBody>
          <a:bodyPr/>
          <a:lstStyle/>
          <a:p>
            <a:r>
              <a:rPr lang="en-US" dirty="0"/>
              <a:t>LONGMONT, CO</a:t>
            </a:r>
          </a:p>
        </p:txBody>
      </p:sp>
      <p:sp>
        <p:nvSpPr>
          <p:cNvPr id="5" name="Slide Number Placeholder 4"/>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3819143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a:solidFill>
                  <a:schemeClr val="accent4"/>
                </a:solidFill>
                <a:latin typeface="Arial Rounded MT Bold" panose="020F0704030504030204" pitchFamily="34" charset="0"/>
              </a:defRPr>
            </a:lvl1pPr>
          </a:lstStyle>
          <a:p>
            <a:r>
              <a:rPr lang="en-US" dirty="0" smtClean="0"/>
              <a:t>TITLE IN ALL CAPS</a:t>
            </a:r>
            <a:endParaRPr lang="en-US" dirty="0"/>
          </a:p>
        </p:txBody>
      </p:sp>
      <p:sp>
        <p:nvSpPr>
          <p:cNvPr id="3" name="Content Placeholder 2"/>
          <p:cNvSpPr>
            <a:spLocks noGrp="1"/>
          </p:cNvSpPr>
          <p:nvPr>
            <p:ph idx="1"/>
          </p:nvPr>
        </p:nvSpPr>
        <p:spPr/>
        <p:txBody>
          <a:bodyPr/>
          <a:lstStyle>
            <a:lvl1pPr>
              <a:defRPr>
                <a:solidFill>
                  <a:schemeClr val="tx1"/>
                </a:solidFill>
                <a:latin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smtClean="0"/>
              <a:t>CITY OF LONGMONT</a:t>
            </a:r>
            <a:endParaRPr lang="en-US" dirty="0"/>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18380889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62B81-00D5-46EA-8A4D-88D7157CAE90}" type="datetime1">
              <a:rPr lang="en-US" smtClean="0"/>
              <a:t>9/20/2022</a:t>
            </a:fld>
            <a:endParaRPr lang="en-US" dirty="0"/>
          </a:p>
        </p:txBody>
      </p:sp>
      <p:sp>
        <p:nvSpPr>
          <p:cNvPr id="3" name="Footer Placeholder 2"/>
          <p:cNvSpPr>
            <a:spLocks noGrp="1"/>
          </p:cNvSpPr>
          <p:nvPr>
            <p:ph type="ftr" sz="quarter" idx="11"/>
          </p:nvPr>
        </p:nvSpPr>
        <p:spPr/>
        <p:txBody>
          <a:bodyPr/>
          <a:lstStyle/>
          <a:p>
            <a:r>
              <a:rPr lang="en-US" dirty="0"/>
              <a:t>LONGMONT, CO</a:t>
            </a:r>
          </a:p>
        </p:txBody>
      </p:sp>
      <p:sp>
        <p:nvSpPr>
          <p:cNvPr id="4" name="Slide Number Placeholder 3"/>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3821478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3C0074-77C8-4A43-B784-C77A3306C841}" type="datetime1">
              <a:rPr lang="en-US" smtClean="0"/>
              <a:t>9/20/2022</a:t>
            </a:fld>
            <a:endParaRPr lang="en-US" dirty="0"/>
          </a:p>
        </p:txBody>
      </p:sp>
      <p:sp>
        <p:nvSpPr>
          <p:cNvPr id="6" name="Footer Placeholder 5"/>
          <p:cNvSpPr>
            <a:spLocks noGrp="1"/>
          </p:cNvSpPr>
          <p:nvPr>
            <p:ph type="ftr" sz="quarter" idx="11"/>
          </p:nvPr>
        </p:nvSpPr>
        <p:spPr/>
        <p:txBody>
          <a:bodyPr/>
          <a:lstStyle/>
          <a:p>
            <a:r>
              <a:rPr lang="en-US" dirty="0"/>
              <a:t>LONGMONT, CO</a:t>
            </a:r>
          </a:p>
        </p:txBody>
      </p:sp>
      <p:sp>
        <p:nvSpPr>
          <p:cNvPr id="7" name="Slide Number Placeholder 6"/>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1164241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4551FB-F446-4ABC-9E25-9ECD8FABDE9A}" type="datetime1">
              <a:rPr lang="en-US" smtClean="0"/>
              <a:t>9/20/2022</a:t>
            </a:fld>
            <a:endParaRPr lang="en-US" dirty="0"/>
          </a:p>
        </p:txBody>
      </p:sp>
      <p:sp>
        <p:nvSpPr>
          <p:cNvPr id="6" name="Footer Placeholder 5"/>
          <p:cNvSpPr>
            <a:spLocks noGrp="1"/>
          </p:cNvSpPr>
          <p:nvPr>
            <p:ph type="ftr" sz="quarter" idx="11"/>
          </p:nvPr>
        </p:nvSpPr>
        <p:spPr/>
        <p:txBody>
          <a:bodyPr/>
          <a:lstStyle/>
          <a:p>
            <a:r>
              <a:rPr lang="en-US" dirty="0"/>
              <a:t>LONGMONT, CO</a:t>
            </a:r>
          </a:p>
        </p:txBody>
      </p:sp>
      <p:sp>
        <p:nvSpPr>
          <p:cNvPr id="7" name="Slide Number Placeholder 6"/>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2661930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61A6B7-9724-4F85-A948-161D826872C7}" type="datetime1">
              <a:rPr lang="en-US" smtClean="0"/>
              <a:t>9/20/2022</a:t>
            </a:fld>
            <a:endParaRPr lang="en-US" dirty="0"/>
          </a:p>
        </p:txBody>
      </p:sp>
      <p:sp>
        <p:nvSpPr>
          <p:cNvPr id="5" name="Footer Placeholder 4"/>
          <p:cNvSpPr>
            <a:spLocks noGrp="1"/>
          </p:cNvSpPr>
          <p:nvPr>
            <p:ph type="ftr" sz="quarter" idx="11"/>
          </p:nvPr>
        </p:nvSpPr>
        <p:spPr/>
        <p:txBody>
          <a:bodyPr/>
          <a:lstStyle/>
          <a:p>
            <a:r>
              <a:rPr lang="en-US" dirty="0"/>
              <a:t>LONGMONT, CO</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3114643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76C40C-C10D-41B2-9DFA-13C45435FF1F}" type="datetime1">
              <a:rPr lang="en-US" smtClean="0"/>
              <a:t>9/20/2022</a:t>
            </a:fld>
            <a:endParaRPr lang="en-US" dirty="0"/>
          </a:p>
        </p:txBody>
      </p:sp>
      <p:sp>
        <p:nvSpPr>
          <p:cNvPr id="5" name="Footer Placeholder 4"/>
          <p:cNvSpPr>
            <a:spLocks noGrp="1"/>
          </p:cNvSpPr>
          <p:nvPr>
            <p:ph type="ftr" sz="quarter" idx="11"/>
          </p:nvPr>
        </p:nvSpPr>
        <p:spPr/>
        <p:txBody>
          <a:bodyPr/>
          <a:lstStyle/>
          <a:p>
            <a:r>
              <a:rPr lang="en-US" dirty="0"/>
              <a:t>LONGMONT, CO</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367787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31268" r="17812"/>
          <a:stretch/>
        </p:blipFill>
        <p:spPr>
          <a:xfrm>
            <a:off x="-20320" y="1109578"/>
            <a:ext cx="9164320" cy="2860843"/>
          </a:xfrm>
          <a:prstGeom prst="rect">
            <a:avLst/>
          </a:prstGeom>
        </p:spPr>
      </p:pic>
      <p:sp>
        <p:nvSpPr>
          <p:cNvPr id="8" name="Rectangle 7"/>
          <p:cNvSpPr/>
          <p:nvPr userDrawn="1"/>
        </p:nvSpPr>
        <p:spPr>
          <a:xfrm>
            <a:off x="0" y="1767840"/>
            <a:ext cx="9144000" cy="1524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2313" y="1959769"/>
            <a:ext cx="7772400" cy="1021556"/>
          </a:xfrm>
        </p:spPr>
        <p:txBody>
          <a:bodyPr anchor="ctr"/>
          <a:lstStyle>
            <a:lvl1pPr algn="ctr">
              <a:defRPr sz="4000" b="0" cap="all">
                <a:solidFill>
                  <a:schemeClr val="bg1"/>
                </a:solidFill>
                <a:latin typeface="Arial Rounded MT Bold" panose="020F0704030504030204"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42763926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baseline="0">
                <a:solidFill>
                  <a:schemeClr val="accent4"/>
                </a:solidFill>
                <a:latin typeface="Arial Rounded MT Bold" panose="020F0704030504030204" pitchFamily="34" charset="0"/>
              </a:defRPr>
            </a:lvl1pPr>
          </a:lstStyle>
          <a:p>
            <a:r>
              <a:rPr lang="en-US" dirty="0" smtClean="0"/>
              <a:t>TITLE IN ALL CAPS</a:t>
            </a:r>
            <a:endParaRPr lang="en-US" dirty="0"/>
          </a:p>
        </p:txBody>
      </p:sp>
      <p:sp>
        <p:nvSpPr>
          <p:cNvPr id="3" name="Content Placeholder 2"/>
          <p:cNvSpPr>
            <a:spLocks noGrp="1"/>
          </p:cNvSpPr>
          <p:nvPr>
            <p:ph sz="half" idx="1"/>
          </p:nvPr>
        </p:nvSpPr>
        <p:spPr>
          <a:xfrm>
            <a:off x="457200" y="1200151"/>
            <a:ext cx="4038600" cy="3394472"/>
          </a:xfrm>
        </p:spPr>
        <p:txBody>
          <a:bodyPr/>
          <a:lstStyle>
            <a:lvl1pPr marL="342900" indent="-342900">
              <a:buFont typeface="Wingdings" panose="05000000000000000000" pitchFamily="2" charset="2"/>
              <a:buChar cha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marL="342900" indent="-342900">
              <a:buFont typeface="Wingdings" panose="05000000000000000000" pitchFamily="2" charset="2"/>
              <a:buChar cha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en-US" dirty="0" smtClean="0"/>
              <a:t>CITY OF LONGMONT</a:t>
            </a:r>
            <a:endParaRPr lang="en-US" dirty="0"/>
          </a:p>
        </p:txBody>
      </p:sp>
      <p:sp>
        <p:nvSpPr>
          <p:cNvPr id="7" name="Slide Number Placeholder 6"/>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14116896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baseline="0">
                <a:solidFill>
                  <a:schemeClr val="accent4"/>
                </a:solidFill>
                <a:latin typeface="Arial Rounded MT Bold" panose="020F0704030504030204" pitchFamily="34" charset="0"/>
              </a:defRPr>
            </a:lvl1pPr>
          </a:lstStyle>
          <a:p>
            <a:r>
              <a:rPr lang="en-US" dirty="0" smtClean="0"/>
              <a:t>TITLE IN ALL CAPS</a:t>
            </a:r>
            <a:endParaRPr lang="en-US" dirty="0"/>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a:solidFill>
                  <a:schemeClr val="tx2"/>
                </a:solidFill>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marL="342900" indent="-342900">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solidFill>
                  <a:schemeClr val="tx2"/>
                </a:solidFill>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marL="342900" indent="-342900">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r>
              <a:rPr lang="en-US" dirty="0" smtClean="0"/>
              <a:t>CITY OF LONGMONT</a:t>
            </a:r>
            <a:endParaRPr lang="en-US" dirty="0"/>
          </a:p>
        </p:txBody>
      </p:sp>
      <p:sp>
        <p:nvSpPr>
          <p:cNvPr id="9" name="Slide Number Placeholder 8"/>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38197729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67981"/>
            <a:ext cx="8229600" cy="857250"/>
          </a:xfrm>
        </p:spPr>
        <p:txBody>
          <a:bodyPr>
            <a:normAutofit/>
          </a:bodyPr>
          <a:lstStyle>
            <a:lvl1pPr>
              <a:defRPr sz="2800" b="1">
                <a:solidFill>
                  <a:schemeClr val="accent4"/>
                </a:solidFill>
                <a:latin typeface="Arial Rounded MT Bold" panose="020F0704030504030204" pitchFamily="34" charset="0"/>
              </a:defRPr>
            </a:lvl1pPr>
          </a:lstStyle>
          <a:p>
            <a:r>
              <a:rPr lang="en-US" dirty="0" smtClean="0"/>
              <a:t>TITLE IN ALL CAPS</a:t>
            </a:r>
            <a:endParaRPr lang="en-US" dirty="0"/>
          </a:p>
        </p:txBody>
      </p:sp>
      <p:sp>
        <p:nvSpPr>
          <p:cNvPr id="3" name="Date Placeholder 2"/>
          <p:cNvSpPr>
            <a:spLocks noGrp="1"/>
          </p:cNvSpPr>
          <p:nvPr>
            <p:ph type="dt" sz="half" idx="10"/>
          </p:nvPr>
        </p:nvSpPr>
        <p:spPr/>
        <p:txBody>
          <a:bodyPr/>
          <a:lstStyle>
            <a:lvl1pPr>
              <a:defRPr/>
            </a:lvl1pPr>
          </a:lstStyle>
          <a:p>
            <a:r>
              <a:rPr lang="en-US" dirty="0" smtClean="0"/>
              <a:t>CITY OF LONGMONT</a:t>
            </a:r>
            <a:endParaRPr lang="en-US" dirty="0"/>
          </a:p>
        </p:txBody>
      </p:sp>
      <p:sp>
        <p:nvSpPr>
          <p:cNvPr id="5" name="Slide Number Placeholder 4"/>
          <p:cNvSpPr>
            <a:spLocks noGrp="1"/>
          </p:cNvSpPr>
          <p:nvPr>
            <p:ph type="sldNum" sz="quarter" idx="12"/>
          </p:nvPr>
        </p:nvSpPr>
        <p:spPr/>
        <p:txBody>
          <a:bodyPr/>
          <a:lstStyle/>
          <a:p>
            <a:fld id="{BB50CD3F-EBF3-BD45-9FF4-85E5963A6685}" type="slidenum">
              <a:rPr lang="en-US" smtClean="0"/>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6488" y="0"/>
            <a:ext cx="3151024" cy="1067981"/>
          </a:xfrm>
          <a:prstGeom prst="rect">
            <a:avLst/>
          </a:prstGeom>
        </p:spPr>
      </p:pic>
      <p:sp>
        <p:nvSpPr>
          <p:cNvPr id="8" name="Text Placeholder 7"/>
          <p:cNvSpPr>
            <a:spLocks noGrp="1"/>
          </p:cNvSpPr>
          <p:nvPr>
            <p:ph type="body" sz="quarter" idx="13"/>
          </p:nvPr>
        </p:nvSpPr>
        <p:spPr>
          <a:xfrm>
            <a:off x="457199" y="2016125"/>
            <a:ext cx="4562669" cy="2584450"/>
          </a:xfrm>
        </p:spPr>
        <p:txBody>
          <a:bodyPr/>
          <a:lstStyle>
            <a:lvl1pPr marL="342900" indent="-342900">
              <a:buFont typeface="Arial" panose="020B0604020202020204" pitchFamily="34" charset="0"/>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9"/>
          <p:cNvSpPr>
            <a:spLocks noGrp="1"/>
          </p:cNvSpPr>
          <p:nvPr>
            <p:ph type="pic" sz="quarter" idx="14"/>
          </p:nvPr>
        </p:nvSpPr>
        <p:spPr>
          <a:xfrm>
            <a:off x="5084763" y="2016125"/>
            <a:ext cx="3602037" cy="2584450"/>
          </a:xfrm>
        </p:spPr>
        <p:txBody>
          <a:bodyPr/>
          <a:lstStyle>
            <a:lvl1pPr>
              <a:defRPr>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5909273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b="1" baseline="0">
                <a:solidFill>
                  <a:schemeClr val="accent2"/>
                </a:solidFill>
                <a:latin typeface="Arial Rounded MT Bold" panose="020F0704030504030204" pitchFamily="34" charset="0"/>
              </a:defRPr>
            </a:lvl1pPr>
          </a:lstStyle>
          <a:p>
            <a:r>
              <a:rPr lang="en-US" dirty="0" smtClean="0"/>
              <a:t>TITLE IN ALL CAPS</a:t>
            </a:r>
            <a:endParaRPr lang="en-US" dirty="0"/>
          </a:p>
        </p:txBody>
      </p:sp>
      <p:sp>
        <p:nvSpPr>
          <p:cNvPr id="3" name="Date Placeholder 2"/>
          <p:cNvSpPr>
            <a:spLocks noGrp="1"/>
          </p:cNvSpPr>
          <p:nvPr>
            <p:ph type="dt" sz="half" idx="10"/>
          </p:nvPr>
        </p:nvSpPr>
        <p:spPr/>
        <p:txBody>
          <a:bodyPr/>
          <a:lstStyle>
            <a:lvl1pPr>
              <a:defRPr/>
            </a:lvl1pPr>
          </a:lstStyle>
          <a:p>
            <a:r>
              <a:rPr lang="en-US" dirty="0" smtClean="0"/>
              <a:t>CITY OF LONGMONT</a:t>
            </a:r>
            <a:endParaRPr lang="en-US" dirty="0"/>
          </a:p>
        </p:txBody>
      </p:sp>
      <p:sp>
        <p:nvSpPr>
          <p:cNvPr id="5" name="Slide Number Placeholder 4"/>
          <p:cNvSpPr>
            <a:spLocks noGrp="1"/>
          </p:cNvSpPr>
          <p:nvPr>
            <p:ph type="sldNum" sz="quarter" idx="12"/>
          </p:nvPr>
        </p:nvSpPr>
        <p:spPr/>
        <p:txBody>
          <a:bodyPr/>
          <a:lstStyle/>
          <a:p>
            <a:fld id="{BB50CD3F-EBF3-BD45-9FF4-85E5963A6685}" type="slidenum">
              <a:rPr lang="en-US" smtClean="0"/>
              <a:t>‹#›</a:t>
            </a:fld>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9528" t="-18104" r="5845" b="-9810"/>
          <a:stretch/>
        </p:blipFill>
        <p:spPr>
          <a:xfrm>
            <a:off x="-60960" y="955040"/>
            <a:ext cx="9204960" cy="203200"/>
          </a:xfrm>
          <a:prstGeom prst="rect">
            <a:avLst/>
          </a:prstGeom>
        </p:spPr>
      </p:pic>
    </p:spTree>
    <p:extLst>
      <p:ext uri="{BB962C8B-B14F-4D97-AF65-F5344CB8AC3E}">
        <p14:creationId xmlns:p14="http://schemas.microsoft.com/office/powerpoint/2010/main" val="875263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9355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8229599" cy="1044178"/>
          </a:xfrm>
          <a:noFill/>
        </p:spPr>
        <p:txBody>
          <a:bodyPr anchor="ctr">
            <a:normAutofit/>
          </a:bodyPr>
          <a:lstStyle>
            <a:lvl1pPr algn="l">
              <a:defRPr sz="2800" b="1">
                <a:solidFill>
                  <a:schemeClr val="accent1"/>
                </a:solidFill>
                <a:latin typeface="Arial Rounded MT Bold" panose="020F0704030504030204" pitchFamily="34" charset="0"/>
              </a:defRPr>
            </a:lvl1pPr>
          </a:lstStyle>
          <a:p>
            <a:r>
              <a:rPr lang="en-US" dirty="0" smtClean="0"/>
              <a:t>TITLE IN ALL CAPS</a:t>
            </a:r>
            <a:endParaRPr lang="en-US" dirty="0"/>
          </a:p>
        </p:txBody>
      </p:sp>
      <p:sp>
        <p:nvSpPr>
          <p:cNvPr id="3" name="Content Placeholder 2"/>
          <p:cNvSpPr>
            <a:spLocks noGrp="1"/>
          </p:cNvSpPr>
          <p:nvPr>
            <p:ph idx="1"/>
          </p:nvPr>
        </p:nvSpPr>
        <p:spPr>
          <a:xfrm>
            <a:off x="3575050" y="1248965"/>
            <a:ext cx="5111750" cy="3345658"/>
          </a:xfrm>
        </p:spPr>
        <p:txBody>
          <a:bodyPr/>
          <a:lstStyle>
            <a:lvl1pPr marL="342900" indent="-342900">
              <a:buFont typeface="Wingdings" panose="05000000000000000000" pitchFamily="2" charset="2"/>
              <a:buChar cha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457201" y="1248965"/>
            <a:ext cx="3008313" cy="3345658"/>
          </a:xfrm>
          <a:solidFill>
            <a:schemeClr val="accent2"/>
          </a:solidFill>
        </p:spPr>
        <p:txBody>
          <a:bodyPr lIns="457200" tIns="457200" rIns="457200" bIns="457200" anchor="ctr" anchorCtr="0">
            <a:normAutofit/>
          </a:bodyPr>
          <a:lstStyle>
            <a:lvl1pPr marL="0" indent="0">
              <a:lnSpc>
                <a:spcPct val="150000"/>
              </a:lnSpc>
              <a:buFont typeface="Wingdings" panose="05000000000000000000" pitchFamily="2" charset="2"/>
              <a:buNone/>
              <a:defRPr sz="1600" baseline="0">
                <a:solidFill>
                  <a:schemeClr val="bg1"/>
                </a:solidFill>
                <a:latin typeface="Arial Rounded MT Bold" panose="020F07040305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This is where you give your chart, etc. a caption or explanation</a:t>
            </a:r>
            <a:endParaRPr lang="en-US" dirty="0"/>
          </a:p>
        </p:txBody>
      </p:sp>
      <p:sp>
        <p:nvSpPr>
          <p:cNvPr id="5" name="Date Placeholder 4"/>
          <p:cNvSpPr>
            <a:spLocks noGrp="1"/>
          </p:cNvSpPr>
          <p:nvPr>
            <p:ph type="dt" sz="half" idx="10"/>
          </p:nvPr>
        </p:nvSpPr>
        <p:spPr/>
        <p:txBody>
          <a:bodyPr/>
          <a:lstStyle>
            <a:lvl1pPr>
              <a:defRPr/>
            </a:lvl1pPr>
          </a:lstStyle>
          <a:p>
            <a:r>
              <a:rPr lang="en-US" dirty="0" smtClean="0"/>
              <a:t>CITY OF LONGMONT</a:t>
            </a:r>
            <a:endParaRPr lang="en-US" dirty="0"/>
          </a:p>
        </p:txBody>
      </p:sp>
      <p:sp>
        <p:nvSpPr>
          <p:cNvPr id="7" name="Slide Number Placeholder 6"/>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26664979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78470B5-B442-A94D-B647-DCBB22430CAF}" type="datetime1">
              <a:rPr lang="en-US" smtClean="0"/>
              <a:t>9/20/2022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THE CITY OF PAINESVILLE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50CD3F-EBF3-BD45-9FF4-85E5963A6685}" type="slidenum">
              <a:rPr lang="en-US" smtClean="0"/>
              <a:t>‹#›</a:t>
            </a:fld>
            <a:endParaRPr lang="en-US" dirty="0"/>
          </a:p>
        </p:txBody>
      </p:sp>
    </p:spTree>
    <p:extLst>
      <p:ext uri="{BB962C8B-B14F-4D97-AF65-F5344CB8AC3E}">
        <p14:creationId xmlns:p14="http://schemas.microsoft.com/office/powerpoint/2010/main" val="1173056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54" r:id="rId7"/>
    <p:sldLayoutId id="2147483655" r:id="rId8"/>
    <p:sldLayoutId id="2147483656" r:id="rId9"/>
    <p:sldLayoutId id="2147483657" r:id="rId10"/>
    <p:sldLayoutId id="2147483660" r:id="rId11"/>
    <p:sldLayoutId id="2147483658" r:id="rId12"/>
    <p:sldLayoutId id="2147483659" r:id="rId13"/>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BA204D-22D1-4067-B83B-561DE0791E4F}" type="datetime1">
              <a:rPr lang="en-US" smtClean="0"/>
              <a:t>9/20/2022</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LONGMONT, CO</a:t>
            </a: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50CD3F-EBF3-BD45-9FF4-85E5963A6685}" type="slidenum">
              <a:rPr lang="en-US" smtClean="0"/>
              <a:t>‹#›</a:t>
            </a:fld>
            <a:endParaRPr lang="en-US" dirty="0"/>
          </a:p>
        </p:txBody>
      </p:sp>
    </p:spTree>
    <p:extLst>
      <p:ext uri="{BB962C8B-B14F-4D97-AF65-F5344CB8AC3E}">
        <p14:creationId xmlns:p14="http://schemas.microsoft.com/office/powerpoint/2010/main" val="173734072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2.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p:cNvGrpSpPr/>
        <p:nvPr/>
      </p:nvGrpSpPr>
      <p:grpSpPr>
        <a:xfrm>
          <a:off x="0" y="0"/>
          <a:ext cx="0" cy="0"/>
          <a:chOff x="0" y="0"/>
          <a:chExt cx="0" cy="0"/>
        </a:xfrm>
      </p:grpSpPr>
      <p:sp>
        <p:nvSpPr>
          <p:cNvPr id="9" name="Rectangle 8"/>
          <p:cNvSpPr/>
          <p:nvPr/>
        </p:nvSpPr>
        <p:spPr>
          <a:xfrm>
            <a:off x="0" y="3946071"/>
            <a:ext cx="9144000" cy="1197428"/>
          </a:xfrm>
          <a:prstGeom prst="rect">
            <a:avLst/>
          </a:prstGeom>
          <a:solidFill>
            <a:srgbClr val="C0513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09992" y="1035038"/>
            <a:ext cx="7772400" cy="1102519"/>
          </a:xfrm>
        </p:spPr>
        <p:txBody>
          <a:bodyPr>
            <a:normAutofit/>
          </a:bodyPr>
          <a:lstStyle/>
          <a:p>
            <a:pPr algn="l"/>
            <a:r>
              <a:rPr lang="en-US" sz="4000" spc="400" dirty="0" smtClean="0">
                <a:solidFill>
                  <a:schemeClr val="bg1"/>
                </a:solidFill>
                <a:latin typeface="Nunito ExtraBold" panose="00000900000000000000" pitchFamily="2" charset="0"/>
                <a:cs typeface="Filson Soft Bold"/>
              </a:rPr>
              <a:t>2023 PROPOSED BUDGET</a:t>
            </a:r>
            <a:endParaRPr lang="en-US" sz="4000" spc="400" dirty="0">
              <a:solidFill>
                <a:schemeClr val="bg1"/>
              </a:solidFill>
              <a:latin typeface="Nunito ExtraBold" panose="00000900000000000000" pitchFamily="2" charset="0"/>
              <a:cs typeface="Filson Soft Bold"/>
            </a:endParaRPr>
          </a:p>
        </p:txBody>
      </p:sp>
      <p:sp>
        <p:nvSpPr>
          <p:cNvPr id="4" name="Subtitle 2"/>
          <p:cNvSpPr txBox="1">
            <a:spLocks/>
          </p:cNvSpPr>
          <p:nvPr/>
        </p:nvSpPr>
        <p:spPr>
          <a:xfrm>
            <a:off x="728133" y="4356740"/>
            <a:ext cx="6400800" cy="27946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dirty="0" smtClean="0">
                <a:solidFill>
                  <a:schemeClr val="bg1"/>
                </a:solidFill>
                <a:latin typeface="Nunito" panose="00000500000000000000" pitchFamily="2" charset="0"/>
                <a:cs typeface="Filson Soft Bold"/>
              </a:rPr>
              <a:t>SEPTEMBER 20, 2022</a:t>
            </a:r>
            <a:endParaRPr lang="en-US" sz="1400" dirty="0">
              <a:solidFill>
                <a:schemeClr val="bg1"/>
              </a:solidFill>
              <a:latin typeface="Nunito" panose="00000500000000000000" pitchFamily="2" charset="0"/>
              <a:cs typeface="Filson Soft Bold"/>
            </a:endParaRPr>
          </a:p>
        </p:txBody>
      </p:sp>
      <p:pic>
        <p:nvPicPr>
          <p:cNvPr id="14" name="Picture 13"/>
          <p:cNvPicPr>
            <a:picLocks noChangeAspect="1"/>
          </p:cNvPicPr>
          <p:nvPr/>
        </p:nvPicPr>
        <p:blipFill rotWithShape="1">
          <a:blip r:embed="rId2"/>
          <a:srcRect l="12832" r="20263" b="51818"/>
          <a:stretch/>
        </p:blipFill>
        <p:spPr>
          <a:xfrm>
            <a:off x="0" y="2894151"/>
            <a:ext cx="9143999" cy="1046746"/>
          </a:xfrm>
          <a:prstGeom prst="rect">
            <a:avLst/>
          </a:prstGeom>
        </p:spPr>
      </p:pic>
      <p:pic>
        <p:nvPicPr>
          <p:cNvPr id="10" name="Picture 9" descr="LON-Logo-whitecircle_4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533" y="3034691"/>
            <a:ext cx="1828800" cy="1828800"/>
          </a:xfrm>
          <a:prstGeom prst="rect">
            <a:avLst/>
          </a:prstGeom>
        </p:spPr>
      </p:pic>
    </p:spTree>
    <p:extLst>
      <p:ext uri="{BB962C8B-B14F-4D97-AF65-F5344CB8AC3E}">
        <p14:creationId xmlns:p14="http://schemas.microsoft.com/office/powerpoint/2010/main" val="4233809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a:t>
            </a:r>
            <a:r>
              <a:rPr lang="en-US" dirty="0" smtClean="0"/>
              <a:t>POSITIONS</a:t>
            </a:r>
            <a:endParaRPr lang="en-US" dirty="0"/>
          </a:p>
        </p:txBody>
      </p:sp>
      <p:sp>
        <p:nvSpPr>
          <p:cNvPr id="3" name="Content Placeholder 2"/>
          <p:cNvSpPr>
            <a:spLocks noGrp="1"/>
          </p:cNvSpPr>
          <p:nvPr>
            <p:ph idx="1"/>
          </p:nvPr>
        </p:nvSpPr>
        <p:spPr>
          <a:xfrm>
            <a:off x="457200" y="1200151"/>
            <a:ext cx="8229600" cy="3289868"/>
          </a:xfrm>
        </p:spPr>
        <p:txBody>
          <a:bodyPr>
            <a:normAutofit fontScale="62500" lnSpcReduction="20000"/>
          </a:bodyPr>
          <a:lstStyle/>
          <a:p>
            <a:pPr lvl="0"/>
            <a:r>
              <a:rPr lang="en-US" dirty="0"/>
              <a:t>One FTE Financial Analyst in Finance – This position would assist with analysis of financial transactions for special finance projects, for additional Munis functionality, and for major Munis upgrades.  The position will also assume tasks from the CFO including review and analysis of bonded capital projects, tax increment funded efforts, economic incentives, self-insurance funds, special funding districts, tax rebate programs and continuing disclosure for city debt issues. </a:t>
            </a:r>
          </a:p>
          <a:p>
            <a:pPr lvl="0"/>
            <a:r>
              <a:rPr lang="en-US" dirty="0"/>
              <a:t>One FTE Clinician III in Community Health &amp; Resilience from the Public Safety Fund. – This position is part of the CORE Team and responds to calls for service involving individuals with mental health needs or issues.  A 4</a:t>
            </a:r>
            <a:r>
              <a:rPr lang="en-US" baseline="30000" dirty="0"/>
              <a:t>th</a:t>
            </a:r>
            <a:r>
              <a:rPr lang="en-US" dirty="0"/>
              <a:t> CORE Team is being added in the proposed 2023 budget to help manage increasing crime and calls for service. </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4145941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a:t>
            </a:r>
            <a:r>
              <a:rPr lang="en-US" dirty="0" smtClean="0"/>
              <a:t>POSITIONS</a:t>
            </a:r>
            <a:endParaRPr lang="en-US" dirty="0"/>
          </a:p>
        </p:txBody>
      </p:sp>
      <p:sp>
        <p:nvSpPr>
          <p:cNvPr id="3" name="Content Placeholder 2"/>
          <p:cNvSpPr>
            <a:spLocks noGrp="1"/>
          </p:cNvSpPr>
          <p:nvPr>
            <p:ph idx="1"/>
          </p:nvPr>
        </p:nvSpPr>
        <p:spPr>
          <a:xfrm>
            <a:off x="457200" y="1200151"/>
            <a:ext cx="8229600" cy="3289868"/>
          </a:xfrm>
        </p:spPr>
        <p:txBody>
          <a:bodyPr>
            <a:normAutofit fontScale="47500" lnSpcReduction="20000"/>
          </a:bodyPr>
          <a:lstStyle/>
          <a:p>
            <a:pPr lvl="0"/>
            <a:r>
              <a:rPr lang="en-US" sz="4200" dirty="0"/>
              <a:t>One FTE Co-Responder Paramedic in Community Health &amp; Resilience from the Public Safety Fund – This position is part of the CORE Team and responds to calls for service involving individuals with mental health needs or issues.  A 4</a:t>
            </a:r>
            <a:r>
              <a:rPr lang="en-US" sz="4200" baseline="30000" dirty="0"/>
              <a:t>th</a:t>
            </a:r>
            <a:r>
              <a:rPr lang="en-US" sz="4200" dirty="0"/>
              <a:t> CORE Team is being added in the proposed 2023 budget to help manage increasing crime and calls for service. </a:t>
            </a:r>
          </a:p>
          <a:p>
            <a:pPr lvl="0"/>
            <a:r>
              <a:rPr lang="en-US" sz="4200" dirty="0"/>
              <a:t>One FTE Police Officer in Community Health &amp; Resilience from the Public Safety Fund – This position is part of the CORE Team and responds to calls for service involving individuals with mental health needs or issues.  A 4</a:t>
            </a:r>
            <a:r>
              <a:rPr lang="en-US" sz="4200" baseline="30000" dirty="0"/>
              <a:t>th</a:t>
            </a:r>
            <a:r>
              <a:rPr lang="en-US" sz="4200" dirty="0"/>
              <a:t> CORE Team is being added in the proposed 2023 budget to help manage increasing crime and calls for service. </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3437027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a:t>
            </a:r>
            <a:r>
              <a:rPr lang="en-US" dirty="0" smtClean="0"/>
              <a:t>POSITIONS</a:t>
            </a:r>
            <a:endParaRPr lang="en-US" dirty="0"/>
          </a:p>
        </p:txBody>
      </p:sp>
      <p:sp>
        <p:nvSpPr>
          <p:cNvPr id="3" name="Content Placeholder 2"/>
          <p:cNvSpPr>
            <a:spLocks noGrp="1"/>
          </p:cNvSpPr>
          <p:nvPr>
            <p:ph idx="1"/>
          </p:nvPr>
        </p:nvSpPr>
        <p:spPr>
          <a:xfrm>
            <a:off x="457200" y="1200151"/>
            <a:ext cx="8229600" cy="3289868"/>
          </a:xfrm>
        </p:spPr>
        <p:txBody>
          <a:bodyPr>
            <a:normAutofit fontScale="62500" lnSpcReduction="20000"/>
          </a:bodyPr>
          <a:lstStyle/>
          <a:p>
            <a:pPr lvl="0"/>
            <a:r>
              <a:rPr lang="en-US" dirty="0"/>
              <a:t>One FTE Victim Advocate in Community Health &amp; Resilience from the Public Safety Fund – This position is needed to increase our current Victim Advocate program which responds to victims of crime and/or unexpected tragedy.   Under the Victim Rights Act we will need to add weekend coverage and provide services for additional crimes.  </a:t>
            </a:r>
          </a:p>
          <a:p>
            <a:pPr lvl="0"/>
            <a:r>
              <a:rPr lang="en-US" dirty="0"/>
              <a:t>One FTE Communications Shift Supervisor in Communications from the Public Safety Fund – This position is needed to provide full supervisory coverage to the Communication division which is a 24x7 operation.  It will supervise assigned shifts, participate in activities related to the goals and operation of the Communications Center, and assist with on call duties as needed.  </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3843743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a:t>
            </a:r>
            <a:r>
              <a:rPr lang="en-US" dirty="0" smtClean="0"/>
              <a:t>POSITIONS</a:t>
            </a:r>
            <a:endParaRPr lang="en-US" dirty="0"/>
          </a:p>
        </p:txBody>
      </p:sp>
      <p:sp>
        <p:nvSpPr>
          <p:cNvPr id="3" name="Content Placeholder 2"/>
          <p:cNvSpPr>
            <a:spLocks noGrp="1"/>
          </p:cNvSpPr>
          <p:nvPr>
            <p:ph idx="1"/>
          </p:nvPr>
        </p:nvSpPr>
        <p:spPr>
          <a:xfrm>
            <a:off x="457200" y="1200151"/>
            <a:ext cx="8229600" cy="3289868"/>
          </a:xfrm>
        </p:spPr>
        <p:txBody>
          <a:bodyPr>
            <a:normAutofit fontScale="62500" lnSpcReduction="20000"/>
          </a:bodyPr>
          <a:lstStyle/>
          <a:p>
            <a:pPr lvl="0"/>
            <a:r>
              <a:rPr lang="en-US" dirty="0"/>
              <a:t>Three FTE Firefighters in Fire from the Public Safety Fund – These positions are needed to help maintain minimum staffing levels due to vacancies and the lack of buffer between available vacation slots and minimum staffing.  </a:t>
            </a:r>
          </a:p>
          <a:p>
            <a:pPr lvl="0"/>
            <a:r>
              <a:rPr lang="en-US" dirty="0"/>
              <a:t>One FTE Public Works Technician II in Public Works and Natural Resources from the Sanitation Fund – With growth in the number of solid waste customers along with staffing challenges from absences, turnover and an inability to hire temporary labor this position is intended to help relieve those pressures.  </a:t>
            </a:r>
          </a:p>
          <a:p>
            <a:pPr lvl="0"/>
            <a:r>
              <a:rPr lang="en-US" dirty="0"/>
              <a:t>One FTE Water Utility Technician Lead in Public Works and Natural Resources from the Water Fund – This position is needed to help respond to a significant increase in work orders  due to the passage by the State of the new 811 locate rules.   </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354370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a:t>
            </a:r>
            <a:r>
              <a:rPr lang="en-US" dirty="0" smtClean="0"/>
              <a:t>POSITIONS</a:t>
            </a:r>
            <a:endParaRPr lang="en-US" dirty="0"/>
          </a:p>
        </p:txBody>
      </p:sp>
      <p:sp>
        <p:nvSpPr>
          <p:cNvPr id="3" name="Content Placeholder 2"/>
          <p:cNvSpPr>
            <a:spLocks noGrp="1"/>
          </p:cNvSpPr>
          <p:nvPr>
            <p:ph idx="1"/>
          </p:nvPr>
        </p:nvSpPr>
        <p:spPr>
          <a:xfrm>
            <a:off x="457200" y="1200151"/>
            <a:ext cx="8229600" cy="3289868"/>
          </a:xfrm>
        </p:spPr>
        <p:txBody>
          <a:bodyPr>
            <a:normAutofit fontScale="40000" lnSpcReduction="20000"/>
          </a:bodyPr>
          <a:lstStyle/>
          <a:p>
            <a:pPr lvl="0"/>
            <a:r>
              <a:rPr lang="en-US" sz="4800" dirty="0"/>
              <a:t>One FTE Water Quality Analyst I in Public Works and Natural Resources from the Water Fund, the Sewer Fund, and the Storm Drainage Fund – This position is needed to respond to increased workloads in the laboratory due to new and existing regulations.  It will provide specialized instrumental analysis, quality systems support, assure EPA quality assurance/quality control and develop redundancy within the Quality Systems program.  </a:t>
            </a:r>
          </a:p>
          <a:p>
            <a:pPr lvl="0"/>
            <a:r>
              <a:rPr lang="en-US" sz="4800" dirty="0"/>
              <a:t>One FTE Administrative Assistant in Public Works and Natural Resources from the Electric Fund, the Broadband Fund, the Water Fund, the Sewer Fund, the Storm Drainage Fund, the Sanitation Fund, and the Streets Fund – This position will assist the Strategic Integration admin team with efforts such as monitoring backflow, SOP updates, ordering supplies, processing purchase orders, receiving invoices, and maintaining a high level of internal and external customer service. </a:t>
            </a:r>
          </a:p>
          <a:p>
            <a:pPr lvl="0"/>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2519631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a:t>
            </a:r>
            <a:r>
              <a:rPr lang="en-US" dirty="0" smtClean="0"/>
              <a:t>POSITIONS</a:t>
            </a:r>
            <a:endParaRPr lang="en-US" dirty="0"/>
          </a:p>
        </p:txBody>
      </p:sp>
      <p:sp>
        <p:nvSpPr>
          <p:cNvPr id="3" name="Content Placeholder 2"/>
          <p:cNvSpPr>
            <a:spLocks noGrp="1"/>
          </p:cNvSpPr>
          <p:nvPr>
            <p:ph idx="1"/>
          </p:nvPr>
        </p:nvSpPr>
        <p:spPr>
          <a:xfrm>
            <a:off x="457200" y="1200151"/>
            <a:ext cx="8229600" cy="3289868"/>
          </a:xfrm>
        </p:spPr>
        <p:txBody>
          <a:bodyPr>
            <a:normAutofit/>
          </a:bodyPr>
          <a:lstStyle/>
          <a:p>
            <a:pPr lvl="0"/>
            <a:r>
              <a:rPr lang="en-US" sz="2000" dirty="0"/>
              <a:t>One FTE Digital Navigation Manager in Broadband - The position is needed in the Customer Operations Division to meet the needs of the Smart Cities initiative and in home digital navigation and enablement.  </a:t>
            </a:r>
          </a:p>
          <a:p>
            <a:pPr lvl="0"/>
            <a:r>
              <a:rPr lang="en-US" sz="2000" dirty="0" smtClean="0"/>
              <a:t>0.75 </a:t>
            </a:r>
            <a:r>
              <a:rPr lang="en-US" sz="2000" dirty="0"/>
              <a:t>FTE AIPP Program Assistant from the Art in Public Places Fund – This position will provide additional resources so that the AIPP program can sufficiently plan for the expenditure of funds earmarked for AIPP. </a:t>
            </a:r>
          </a:p>
          <a:p>
            <a:pPr lvl="0"/>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2101896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DEVELOPMENT REVENUE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Financial Policy – revenue above base of 200 new dwelling units is considered incremental development revenue (IDR)</a:t>
            </a:r>
          </a:p>
          <a:p>
            <a:r>
              <a:rPr lang="en-US" dirty="0" smtClean="0"/>
              <a:t>2023 Proposed budget incudes projection of 800 building permits for new dwelling units</a:t>
            </a:r>
          </a:p>
          <a:p>
            <a:r>
              <a:rPr lang="en-US" dirty="0" smtClean="0"/>
              <a:t>Total IDR $ 468,903</a:t>
            </a:r>
          </a:p>
          <a:p>
            <a:pPr lvl="1"/>
            <a:r>
              <a:rPr lang="en-US" dirty="0" smtClean="0"/>
              <a:t>$ 420,706 building permits</a:t>
            </a:r>
          </a:p>
          <a:p>
            <a:pPr lvl="1"/>
            <a:r>
              <a:rPr lang="en-US" dirty="0" smtClean="0"/>
              <a:t>$ </a:t>
            </a:r>
            <a:r>
              <a:rPr lang="en-US" dirty="0"/>
              <a:t> </a:t>
            </a:r>
            <a:r>
              <a:rPr lang="en-US" dirty="0" smtClean="0"/>
              <a:t> 48,197 plan reviews</a:t>
            </a:r>
            <a:endParaRPr lang="en-US" dirty="0"/>
          </a:p>
        </p:txBody>
      </p:sp>
      <p:sp>
        <p:nvSpPr>
          <p:cNvPr id="4" name="Slide Number Placeholder 3"/>
          <p:cNvSpPr>
            <a:spLocks noGrp="1"/>
          </p:cNvSpPr>
          <p:nvPr>
            <p:ph type="sldNum" sz="quarter" idx="12"/>
          </p:nvPr>
        </p:nvSpPr>
        <p:spPr/>
        <p:txBody>
          <a:bodyPr/>
          <a:lstStyle/>
          <a:p>
            <a:fld id="{BB50CD3F-EBF3-BD45-9FF4-85E5963A6685}" type="slidenum">
              <a:rPr lang="en-US" smtClean="0"/>
              <a:t>16</a:t>
            </a:fld>
            <a:endParaRPr lang="en-US" dirty="0"/>
          </a:p>
        </p:txBody>
      </p:sp>
    </p:spTree>
    <p:extLst>
      <p:ext uri="{BB962C8B-B14F-4D97-AF65-F5344CB8AC3E}">
        <p14:creationId xmlns:p14="http://schemas.microsoft.com/office/powerpoint/2010/main" val="2573873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DEVELOPMENT REVENUE</a:t>
            </a:r>
            <a:endParaRPr lang="en-US" dirty="0"/>
          </a:p>
        </p:txBody>
      </p:sp>
      <p:sp>
        <p:nvSpPr>
          <p:cNvPr id="4" name="Slide Number Placeholder 3"/>
          <p:cNvSpPr>
            <a:spLocks noGrp="1"/>
          </p:cNvSpPr>
          <p:nvPr>
            <p:ph type="sldNum" sz="quarter" idx="12"/>
          </p:nvPr>
        </p:nvSpPr>
        <p:spPr/>
        <p:txBody>
          <a:bodyPr/>
          <a:lstStyle/>
          <a:p>
            <a:fld id="{BB50CD3F-EBF3-BD45-9FF4-85E5963A6685}" type="slidenum">
              <a:rPr lang="en-US" smtClean="0"/>
              <a:t>17</a:t>
            </a:fld>
            <a:endParaRPr lang="en-US" dirty="0"/>
          </a:p>
        </p:txBody>
      </p:sp>
      <p:pic>
        <p:nvPicPr>
          <p:cNvPr id="5" name="Content Placeholder 4"/>
          <p:cNvPicPr>
            <a:picLocks noGrp="1" noChangeAspect="1"/>
          </p:cNvPicPr>
          <p:nvPr>
            <p:ph idx="1"/>
          </p:nvPr>
        </p:nvPicPr>
        <p:blipFill>
          <a:blip r:embed="rId2"/>
          <a:stretch>
            <a:fillRect/>
          </a:stretch>
        </p:blipFill>
        <p:spPr>
          <a:xfrm>
            <a:off x="457200" y="1432334"/>
            <a:ext cx="8104436" cy="2608724"/>
          </a:xfrm>
          <a:prstGeom prst="rect">
            <a:avLst/>
          </a:prstGeom>
        </p:spPr>
      </p:pic>
    </p:spTree>
    <p:extLst>
      <p:ext uri="{BB962C8B-B14F-4D97-AF65-F5344CB8AC3E}">
        <p14:creationId xmlns:p14="http://schemas.microsoft.com/office/powerpoint/2010/main" val="1164384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ltLang="en-US" sz="3000" dirty="0" smtClean="0">
                <a:solidFill>
                  <a:schemeClr val="accent4"/>
                </a:solidFill>
              </a:rPr>
              <a:t>PROPOSED ONE-TIME EXPENSES</a:t>
            </a:r>
            <a:br>
              <a:rPr lang="en-US" altLang="en-US" sz="3000" dirty="0" smtClean="0">
                <a:solidFill>
                  <a:schemeClr val="accent4"/>
                </a:solidFill>
              </a:rPr>
            </a:br>
            <a:r>
              <a:rPr lang="en-US" altLang="en-US" sz="3000" dirty="0" smtClean="0">
                <a:solidFill>
                  <a:schemeClr val="accent4"/>
                </a:solidFill>
              </a:rPr>
              <a:t>GENERAL FUND</a:t>
            </a:r>
            <a:endParaRPr lang="en-US" sz="3000" cap="all" dirty="0">
              <a:solidFill>
                <a:schemeClr val="accent4"/>
              </a:solidFill>
            </a:endParaRPr>
          </a:p>
        </p:txBody>
      </p:sp>
      <p:sp>
        <p:nvSpPr>
          <p:cNvPr id="3" name="Content Placeholder 2"/>
          <p:cNvSpPr>
            <a:spLocks noGrp="1"/>
          </p:cNvSpPr>
          <p:nvPr>
            <p:ph idx="1"/>
          </p:nvPr>
        </p:nvSpPr>
        <p:spPr/>
        <p:txBody>
          <a:bodyPr>
            <a:normAutofit/>
          </a:bodyPr>
          <a:lstStyle/>
          <a:p>
            <a:r>
              <a:rPr lang="en-US" sz="2000" dirty="0" smtClean="0"/>
              <a:t>Total                                                                                     $ 5,411,621</a:t>
            </a:r>
          </a:p>
          <a:p>
            <a:r>
              <a:rPr lang="en-US" sz="2000" dirty="0" smtClean="0"/>
              <a:t>One Time Revenues 							    $ </a:t>
            </a:r>
            <a:r>
              <a:rPr lang="en-US" sz="2000" dirty="0"/>
              <a:t> </a:t>
            </a:r>
            <a:r>
              <a:rPr lang="en-US" sz="2000" dirty="0" smtClean="0"/>
              <a:t>  426,135</a:t>
            </a:r>
            <a:r>
              <a:rPr lang="en-US" sz="1600" dirty="0" smtClean="0"/>
              <a:t>                                                 </a:t>
            </a:r>
          </a:p>
          <a:p>
            <a:pPr marL="457200" lvl="1" indent="0">
              <a:buNone/>
            </a:pPr>
            <a:r>
              <a:rPr lang="en-US" sz="1600" dirty="0" smtClean="0"/>
              <a:t>Tree Mitigation Fees (EAB)                                    30,000</a:t>
            </a:r>
          </a:p>
          <a:p>
            <a:pPr marL="457200" lvl="1" indent="0">
              <a:buNone/>
            </a:pPr>
            <a:r>
              <a:rPr lang="en-US" sz="1600" dirty="0" smtClean="0"/>
              <a:t>Union Reservoir Fees                                             62,500</a:t>
            </a:r>
          </a:p>
          <a:p>
            <a:pPr marL="457200" lvl="1" indent="0">
              <a:buNone/>
            </a:pPr>
            <a:r>
              <a:rPr lang="en-US" sz="1600" dirty="0" smtClean="0"/>
              <a:t>Oil and Gas Royalties					   60,000</a:t>
            </a:r>
          </a:p>
          <a:p>
            <a:pPr marL="457200" lvl="1" indent="0">
              <a:buNone/>
            </a:pPr>
            <a:r>
              <a:rPr lang="en-US" sz="1600" dirty="0" smtClean="0"/>
              <a:t>Transfers from Other Funds                               273,635</a:t>
            </a:r>
          </a:p>
          <a:p>
            <a:r>
              <a:rPr lang="en-US" sz="2000" dirty="0" smtClean="0"/>
              <a:t>Net One-time Expenses                                                    $ 4,985,486</a:t>
            </a:r>
          </a:p>
        </p:txBody>
      </p:sp>
      <p:sp>
        <p:nvSpPr>
          <p:cNvPr id="4" name="Slide Number Placeholder 3"/>
          <p:cNvSpPr>
            <a:spLocks noGrp="1"/>
          </p:cNvSpPr>
          <p:nvPr>
            <p:ph type="sldNum" sz="quarter" idx="12"/>
          </p:nvPr>
        </p:nvSpPr>
        <p:spPr/>
        <p:txBody>
          <a:bodyPr/>
          <a:lstStyle/>
          <a:p>
            <a:fld id="{BB50CD3F-EBF3-BD45-9FF4-85E5963A6685}" type="slidenum">
              <a:rPr lang="en-US" smtClean="0"/>
              <a:t>18</a:t>
            </a:fld>
            <a:endParaRPr lang="en-US" dirty="0"/>
          </a:p>
        </p:txBody>
      </p:sp>
    </p:spTree>
    <p:extLst>
      <p:ext uri="{BB962C8B-B14F-4D97-AF65-F5344CB8AC3E}">
        <p14:creationId xmlns:p14="http://schemas.microsoft.com/office/powerpoint/2010/main" val="1872714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ltLang="en-US" sz="3000" dirty="0" smtClean="0">
                <a:solidFill>
                  <a:schemeClr val="accent4"/>
                </a:solidFill>
              </a:rPr>
              <a:t>PROPOSED ONE-TIME EXPENSES</a:t>
            </a:r>
            <a:br>
              <a:rPr lang="en-US" altLang="en-US" sz="3000" dirty="0" smtClean="0">
                <a:solidFill>
                  <a:schemeClr val="accent4"/>
                </a:solidFill>
              </a:rPr>
            </a:br>
            <a:r>
              <a:rPr lang="en-US" altLang="en-US" sz="3000" dirty="0" smtClean="0">
                <a:solidFill>
                  <a:schemeClr val="accent4"/>
                </a:solidFill>
              </a:rPr>
              <a:t>GENERAL FUND (continued)</a:t>
            </a:r>
            <a:endParaRPr lang="en-US" sz="3000" cap="all" dirty="0">
              <a:solidFill>
                <a:schemeClr val="accent4"/>
              </a:solidFill>
            </a:endParaRPr>
          </a:p>
        </p:txBody>
      </p:sp>
      <p:sp>
        <p:nvSpPr>
          <p:cNvPr id="3" name="Content Placeholder 2"/>
          <p:cNvSpPr>
            <a:spLocks noGrp="1"/>
          </p:cNvSpPr>
          <p:nvPr>
            <p:ph idx="1"/>
          </p:nvPr>
        </p:nvSpPr>
        <p:spPr/>
        <p:txBody>
          <a:bodyPr>
            <a:normAutofit/>
          </a:bodyPr>
          <a:lstStyle/>
          <a:p>
            <a:pPr marL="0" indent="0">
              <a:buNone/>
              <a:tabLst>
                <a:tab pos="4572000" algn="r"/>
              </a:tabLst>
            </a:pPr>
            <a:endParaRPr lang="en-US" sz="2000" dirty="0" smtClean="0"/>
          </a:p>
          <a:p>
            <a:pPr marL="0" indent="0">
              <a:buNone/>
              <a:tabLst>
                <a:tab pos="4572000" algn="r"/>
              </a:tabLst>
            </a:pPr>
            <a:r>
              <a:rPr lang="en-US" sz="2000" dirty="0" smtClean="0"/>
              <a:t>Capital – Equipment		$  1,739,559</a:t>
            </a:r>
            <a:endParaRPr lang="en-US" sz="2000" dirty="0"/>
          </a:p>
          <a:p>
            <a:pPr marL="0" indent="0">
              <a:buNone/>
              <a:tabLst>
                <a:tab pos="4572000" algn="r"/>
              </a:tabLst>
            </a:pPr>
            <a:r>
              <a:rPr lang="en-US" sz="2000" dirty="0" smtClean="0"/>
              <a:t>IT Equip/Technology Improvements	                             </a:t>
            </a:r>
            <a:r>
              <a:rPr lang="en-US" sz="2000" dirty="0"/>
              <a:t> </a:t>
            </a:r>
            <a:r>
              <a:rPr lang="en-US" sz="2000" dirty="0" smtClean="0"/>
              <a:t>  771,755</a:t>
            </a:r>
            <a:endParaRPr lang="en-US" sz="2000" dirty="0"/>
          </a:p>
          <a:p>
            <a:pPr marL="0" indent="0">
              <a:buNone/>
              <a:tabLst>
                <a:tab pos="4572000" algn="r"/>
              </a:tabLst>
            </a:pPr>
            <a:r>
              <a:rPr lang="en-US" sz="2000" dirty="0" smtClean="0"/>
              <a:t>Non-Cap </a:t>
            </a:r>
            <a:r>
              <a:rPr lang="en-US" sz="2000" dirty="0"/>
              <a:t>Small </a:t>
            </a:r>
            <a:r>
              <a:rPr lang="en-US" sz="2000" dirty="0" smtClean="0"/>
              <a:t>Equip </a:t>
            </a:r>
            <a:r>
              <a:rPr lang="en-US" sz="2000" dirty="0"/>
              <a:t>&amp; Supplies	</a:t>
            </a:r>
            <a:r>
              <a:rPr lang="en-US" sz="2000" dirty="0" smtClean="0"/>
              <a:t>	        195,992</a:t>
            </a:r>
            <a:endParaRPr lang="en-US" sz="2000" dirty="0"/>
          </a:p>
          <a:p>
            <a:pPr marL="0" indent="0">
              <a:buNone/>
              <a:tabLst>
                <a:tab pos="4572000" algn="r"/>
              </a:tabLst>
            </a:pPr>
            <a:r>
              <a:rPr lang="en-US" sz="2000" dirty="0" smtClean="0"/>
              <a:t>One </a:t>
            </a:r>
            <a:r>
              <a:rPr lang="en-US" sz="2000" dirty="0"/>
              <a:t>Time Services or Expenses	</a:t>
            </a:r>
            <a:r>
              <a:rPr lang="en-US" sz="2000" dirty="0" smtClean="0"/>
              <a:t>	     2,704,315</a:t>
            </a:r>
            <a:endParaRPr lang="en-US" sz="2000" dirty="0"/>
          </a:p>
        </p:txBody>
      </p:sp>
      <p:sp>
        <p:nvSpPr>
          <p:cNvPr id="4" name="Slide Number Placeholder 3"/>
          <p:cNvSpPr>
            <a:spLocks noGrp="1"/>
          </p:cNvSpPr>
          <p:nvPr>
            <p:ph type="sldNum" sz="quarter" idx="12"/>
          </p:nvPr>
        </p:nvSpPr>
        <p:spPr/>
        <p:txBody>
          <a:bodyPr/>
          <a:lstStyle/>
          <a:p>
            <a:fld id="{BB50CD3F-EBF3-BD45-9FF4-85E5963A6685}" type="slidenum">
              <a:rPr lang="en-US" smtClean="0"/>
              <a:t>19</a:t>
            </a:fld>
            <a:endParaRPr lang="en-US" dirty="0"/>
          </a:p>
        </p:txBody>
      </p:sp>
    </p:spTree>
    <p:extLst>
      <p:ext uri="{BB962C8B-B14F-4D97-AF65-F5344CB8AC3E}">
        <p14:creationId xmlns:p14="http://schemas.microsoft.com/office/powerpoint/2010/main" val="151685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4"/>
                </a:solidFill>
              </a:rPr>
              <a:t>PRESENTATION TOPICS</a:t>
            </a:r>
            <a:endParaRPr lang="en-US" dirty="0">
              <a:solidFill>
                <a:schemeClr val="accent4"/>
              </a:solidFill>
            </a:endParaRPr>
          </a:p>
        </p:txBody>
      </p:sp>
      <p:sp>
        <p:nvSpPr>
          <p:cNvPr id="4" name="Slide Number Placeholder 3"/>
          <p:cNvSpPr>
            <a:spLocks noGrp="1"/>
          </p:cNvSpPr>
          <p:nvPr>
            <p:ph type="sldNum" sz="quarter" idx="12"/>
          </p:nvPr>
        </p:nvSpPr>
        <p:spPr/>
        <p:txBody>
          <a:bodyPr/>
          <a:lstStyle/>
          <a:p>
            <a:fld id="{BB50CD3F-EBF3-BD45-9FF4-85E5963A6685}" type="slidenum">
              <a:rPr lang="en-US" smtClean="0"/>
              <a:t>2</a:t>
            </a:fld>
            <a:endParaRPr lang="en-US" dirty="0"/>
          </a:p>
        </p:txBody>
      </p:sp>
      <p:sp>
        <p:nvSpPr>
          <p:cNvPr id="3" name="Content Placeholder 2"/>
          <p:cNvSpPr>
            <a:spLocks noGrp="1"/>
          </p:cNvSpPr>
          <p:nvPr>
            <p:ph idx="4294967295"/>
          </p:nvPr>
        </p:nvSpPr>
        <p:spPr>
          <a:xfrm>
            <a:off x="595423" y="1231460"/>
            <a:ext cx="8229600" cy="3703638"/>
          </a:xfrm>
        </p:spPr>
        <p:txBody>
          <a:bodyPr>
            <a:normAutofit fontScale="62500" lnSpcReduction="20000"/>
          </a:bodyPr>
          <a:lstStyle/>
          <a:p>
            <a:r>
              <a:rPr lang="en-US" dirty="0"/>
              <a:t>New Positions in the Proposed </a:t>
            </a:r>
            <a:r>
              <a:rPr lang="en-US" dirty="0" smtClean="0"/>
              <a:t>2023 </a:t>
            </a:r>
            <a:r>
              <a:rPr lang="en-US" dirty="0"/>
              <a:t>Budget</a:t>
            </a:r>
          </a:p>
          <a:p>
            <a:r>
              <a:rPr lang="en-US" dirty="0"/>
              <a:t>Incremental Development </a:t>
            </a:r>
            <a:r>
              <a:rPr lang="en-US" dirty="0" smtClean="0"/>
              <a:t>Revenue</a:t>
            </a:r>
          </a:p>
          <a:p>
            <a:r>
              <a:rPr lang="en-US" dirty="0" smtClean="0"/>
              <a:t>One Time Expenses </a:t>
            </a:r>
          </a:p>
          <a:p>
            <a:r>
              <a:rPr lang="en-US" dirty="0" smtClean="0"/>
              <a:t>Attainable Housing</a:t>
            </a:r>
          </a:p>
          <a:p>
            <a:r>
              <a:rPr lang="en-US" dirty="0"/>
              <a:t>Affordable Housing</a:t>
            </a:r>
          </a:p>
          <a:p>
            <a:r>
              <a:rPr lang="en-US" dirty="0" smtClean="0"/>
              <a:t>Human Service Agency Funding</a:t>
            </a:r>
          </a:p>
          <a:p>
            <a:r>
              <a:rPr lang="en-US" dirty="0" smtClean="0"/>
              <a:t>Grants &amp; External Funding Sources</a:t>
            </a:r>
          </a:p>
          <a:p>
            <a:r>
              <a:rPr lang="en-US" dirty="0" smtClean="0"/>
              <a:t>LDDA Budget</a:t>
            </a:r>
          </a:p>
          <a:p>
            <a:r>
              <a:rPr lang="en-US" dirty="0" smtClean="0"/>
              <a:t>Library Budget</a:t>
            </a:r>
          </a:p>
          <a:p>
            <a:r>
              <a:rPr lang="en-US" dirty="0"/>
              <a:t>Use of the Marijuana Tax</a:t>
            </a:r>
          </a:p>
          <a:p>
            <a:r>
              <a:rPr lang="en-US" dirty="0" smtClean="0"/>
              <a:t>Longmont Public Media</a:t>
            </a:r>
          </a:p>
          <a:p>
            <a:endParaRPr lang="en-US" dirty="0" smtClean="0"/>
          </a:p>
          <a:p>
            <a:endParaRPr lang="en-US" dirty="0" smtClean="0"/>
          </a:p>
          <a:p>
            <a:endParaRPr lang="en-US" dirty="0"/>
          </a:p>
        </p:txBody>
      </p:sp>
    </p:spTree>
    <p:extLst>
      <p:ext uri="{BB962C8B-B14F-4D97-AF65-F5344CB8AC3E}">
        <p14:creationId xmlns:p14="http://schemas.microsoft.com/office/powerpoint/2010/main" val="2246443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3000" dirty="0" smtClean="0"/>
              <a:t>PROPOSED ONE-TIME EXPENSES</a:t>
            </a:r>
            <a:br>
              <a:rPr lang="en-US" altLang="en-US" sz="3000" dirty="0" smtClean="0"/>
            </a:br>
            <a:r>
              <a:rPr lang="en-US" altLang="en-US" sz="3000" dirty="0" smtClean="0"/>
              <a:t>PUBLIC SAFETY FUND</a:t>
            </a:r>
            <a:endParaRPr lang="en-US" sz="3000" cap="all" dirty="0"/>
          </a:p>
        </p:txBody>
      </p:sp>
      <p:sp>
        <p:nvSpPr>
          <p:cNvPr id="3" name="Content Placeholder 2"/>
          <p:cNvSpPr>
            <a:spLocks noGrp="1"/>
          </p:cNvSpPr>
          <p:nvPr>
            <p:ph idx="1"/>
          </p:nvPr>
        </p:nvSpPr>
        <p:spPr/>
        <p:txBody>
          <a:bodyPr>
            <a:normAutofit/>
          </a:bodyPr>
          <a:lstStyle/>
          <a:p>
            <a:endParaRPr lang="en-US" sz="2000" dirty="0" smtClean="0"/>
          </a:p>
          <a:p>
            <a:r>
              <a:rPr lang="en-US" sz="2000" dirty="0" smtClean="0"/>
              <a:t>Total $912,393</a:t>
            </a:r>
          </a:p>
          <a:p>
            <a:pPr marL="0" indent="0">
              <a:buNone/>
              <a:tabLst>
                <a:tab pos="6400800" algn="r"/>
              </a:tabLst>
            </a:pPr>
            <a:endParaRPr lang="en-US" sz="2000" dirty="0" smtClean="0"/>
          </a:p>
          <a:p>
            <a:pPr marL="0" indent="0">
              <a:buNone/>
              <a:tabLst>
                <a:tab pos="4572000" algn="r"/>
              </a:tabLst>
            </a:pPr>
            <a:endParaRPr lang="en-US" sz="2000" dirty="0" smtClean="0"/>
          </a:p>
          <a:p>
            <a:pPr marL="0" indent="0">
              <a:buNone/>
              <a:tabLst>
                <a:tab pos="4572000" algn="r"/>
              </a:tabLst>
            </a:pPr>
            <a:r>
              <a:rPr lang="en-US" sz="2000" dirty="0" smtClean="0"/>
              <a:t>Capital – Equipment	                                  $   558,000</a:t>
            </a:r>
            <a:endParaRPr lang="en-US" sz="2000" dirty="0"/>
          </a:p>
          <a:p>
            <a:pPr marL="0" indent="0">
              <a:buNone/>
              <a:tabLst>
                <a:tab pos="4572000" algn="r"/>
              </a:tabLst>
            </a:pPr>
            <a:r>
              <a:rPr lang="en-US" sz="2000" dirty="0" smtClean="0"/>
              <a:t>IT Equip/Technology Improvements            	</a:t>
            </a:r>
            <a:r>
              <a:rPr lang="en-US" sz="2000" dirty="0"/>
              <a:t> </a:t>
            </a:r>
            <a:r>
              <a:rPr lang="en-US" sz="2000" dirty="0" smtClean="0"/>
              <a:t> 98,067</a:t>
            </a:r>
            <a:endParaRPr lang="en-US" sz="2000" dirty="0"/>
          </a:p>
          <a:p>
            <a:pPr marL="0" indent="0">
              <a:buNone/>
              <a:tabLst>
                <a:tab pos="4572000" algn="r"/>
              </a:tabLst>
            </a:pPr>
            <a:r>
              <a:rPr lang="en-US" sz="2000" dirty="0" smtClean="0"/>
              <a:t>Non-Cap </a:t>
            </a:r>
            <a:r>
              <a:rPr lang="en-US" sz="2000" dirty="0"/>
              <a:t>Small </a:t>
            </a:r>
            <a:r>
              <a:rPr lang="en-US" sz="2000" dirty="0" smtClean="0"/>
              <a:t>Equip </a:t>
            </a:r>
            <a:r>
              <a:rPr lang="en-US" sz="2000" dirty="0"/>
              <a:t>&amp; Supplies	</a:t>
            </a:r>
            <a:r>
              <a:rPr lang="en-US" sz="2000" dirty="0" smtClean="0"/>
              <a:t>                  </a:t>
            </a:r>
            <a:r>
              <a:rPr lang="en-US" sz="2000" dirty="0"/>
              <a:t> </a:t>
            </a:r>
            <a:r>
              <a:rPr lang="en-US" sz="2000" dirty="0" smtClean="0"/>
              <a:t> 53,734</a:t>
            </a:r>
            <a:endParaRPr lang="en-US" sz="2000" dirty="0"/>
          </a:p>
          <a:p>
            <a:pPr marL="0" indent="0">
              <a:buNone/>
              <a:tabLst>
                <a:tab pos="4572000" algn="r"/>
              </a:tabLst>
            </a:pPr>
            <a:r>
              <a:rPr lang="en-US" sz="2000" dirty="0" smtClean="0"/>
              <a:t>One </a:t>
            </a:r>
            <a:r>
              <a:rPr lang="en-US" sz="2000" dirty="0"/>
              <a:t>Time Services or Expenses	</a:t>
            </a:r>
            <a:r>
              <a:rPr lang="en-US" sz="2000" dirty="0" smtClean="0"/>
              <a:t>                      61,592</a:t>
            </a:r>
          </a:p>
          <a:p>
            <a:pPr marL="0" indent="0">
              <a:buNone/>
              <a:tabLst>
                <a:tab pos="4572000" algn="r"/>
              </a:tabLst>
            </a:pPr>
            <a:r>
              <a:rPr lang="en-US" sz="2000" dirty="0" smtClean="0"/>
              <a:t>PBF109 Parking Lot Rehabilitation                141,000</a:t>
            </a:r>
            <a:endParaRPr lang="en-US" sz="2000" dirty="0"/>
          </a:p>
        </p:txBody>
      </p:sp>
      <p:sp>
        <p:nvSpPr>
          <p:cNvPr id="4" name="Slide Number Placeholder 3"/>
          <p:cNvSpPr>
            <a:spLocks noGrp="1"/>
          </p:cNvSpPr>
          <p:nvPr>
            <p:ph type="sldNum" sz="quarter" idx="12"/>
          </p:nvPr>
        </p:nvSpPr>
        <p:spPr/>
        <p:txBody>
          <a:bodyPr/>
          <a:lstStyle/>
          <a:p>
            <a:fld id="{BB50CD3F-EBF3-BD45-9FF4-85E5963A6685}" type="slidenum">
              <a:rPr lang="en-US" smtClean="0"/>
              <a:t>20</a:t>
            </a:fld>
            <a:endParaRPr lang="en-US" dirty="0"/>
          </a:p>
        </p:txBody>
      </p:sp>
      <p:cxnSp>
        <p:nvCxnSpPr>
          <p:cNvPr id="5" name="Straight Connector 4"/>
          <p:cNvCxnSpPr/>
          <p:nvPr/>
        </p:nvCxnSpPr>
        <p:spPr>
          <a:xfrm flipV="1">
            <a:off x="1259840" y="2255520"/>
            <a:ext cx="5913120" cy="1016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2698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3000" dirty="0" smtClean="0"/>
              <a:t>PROPOSED ONE-TIME EXPENSES</a:t>
            </a:r>
            <a:br>
              <a:rPr lang="en-US" altLang="en-US" sz="3000" dirty="0" smtClean="0"/>
            </a:br>
            <a:r>
              <a:rPr lang="en-US" altLang="en-US" sz="3000" dirty="0" smtClean="0"/>
              <a:t>OTHER FUNDS</a:t>
            </a:r>
            <a:endParaRPr lang="en-US" sz="3000" cap="all" dirty="0"/>
          </a:p>
        </p:txBody>
      </p:sp>
      <p:sp>
        <p:nvSpPr>
          <p:cNvPr id="3" name="Content Placeholder 2"/>
          <p:cNvSpPr>
            <a:spLocks noGrp="1"/>
          </p:cNvSpPr>
          <p:nvPr>
            <p:ph idx="1"/>
          </p:nvPr>
        </p:nvSpPr>
        <p:spPr/>
        <p:txBody>
          <a:bodyPr>
            <a:normAutofit/>
          </a:bodyPr>
          <a:lstStyle/>
          <a:p>
            <a:endParaRPr lang="en-US" sz="2000" dirty="0" smtClean="0"/>
          </a:p>
          <a:p>
            <a:r>
              <a:rPr lang="en-US" sz="2000" dirty="0" smtClean="0"/>
              <a:t>Total $1,917,973</a:t>
            </a:r>
          </a:p>
          <a:p>
            <a:pPr marL="0" indent="0">
              <a:buNone/>
              <a:tabLst>
                <a:tab pos="6400800" algn="r"/>
              </a:tabLst>
            </a:pPr>
            <a:endParaRPr lang="en-US" sz="2000" dirty="0" smtClean="0"/>
          </a:p>
          <a:p>
            <a:pPr marL="0" indent="0">
              <a:buNone/>
              <a:tabLst>
                <a:tab pos="4572000" algn="r"/>
              </a:tabLst>
            </a:pPr>
            <a:endParaRPr lang="en-US" sz="2000" dirty="0" smtClean="0"/>
          </a:p>
          <a:p>
            <a:pPr marL="0" indent="0">
              <a:buNone/>
              <a:tabLst>
                <a:tab pos="4572000" algn="r"/>
              </a:tabLst>
            </a:pPr>
            <a:r>
              <a:rPr lang="en-US" sz="2000" dirty="0" smtClean="0"/>
              <a:t>Capital – Equipment	                                  $1,050,000</a:t>
            </a:r>
            <a:endParaRPr lang="en-US" sz="2000" dirty="0"/>
          </a:p>
          <a:p>
            <a:pPr marL="0" indent="0">
              <a:buNone/>
              <a:tabLst>
                <a:tab pos="4572000" algn="r"/>
              </a:tabLst>
            </a:pPr>
            <a:r>
              <a:rPr lang="en-US" sz="2000" dirty="0" smtClean="0"/>
              <a:t>IT Equip/Technology Improvements            	241,315</a:t>
            </a:r>
            <a:endParaRPr lang="en-US" sz="2000" dirty="0"/>
          </a:p>
          <a:p>
            <a:pPr marL="0" indent="0">
              <a:buNone/>
              <a:tabLst>
                <a:tab pos="4572000" algn="r"/>
              </a:tabLst>
            </a:pPr>
            <a:r>
              <a:rPr lang="en-US" sz="2000" dirty="0" smtClean="0"/>
              <a:t>Non-Cap </a:t>
            </a:r>
            <a:r>
              <a:rPr lang="en-US" sz="2000" dirty="0"/>
              <a:t>Small </a:t>
            </a:r>
            <a:r>
              <a:rPr lang="en-US" sz="2000" dirty="0" smtClean="0"/>
              <a:t>Equip </a:t>
            </a:r>
            <a:r>
              <a:rPr lang="en-US" sz="2000" dirty="0"/>
              <a:t>&amp; Supplies	</a:t>
            </a:r>
            <a:r>
              <a:rPr lang="en-US" sz="2000" dirty="0" smtClean="0"/>
              <a:t>                  </a:t>
            </a:r>
            <a:r>
              <a:rPr lang="en-US" sz="2000" dirty="0"/>
              <a:t> </a:t>
            </a:r>
            <a:r>
              <a:rPr lang="en-US" sz="2000" dirty="0" smtClean="0"/>
              <a:t> 36,658</a:t>
            </a:r>
            <a:endParaRPr lang="en-US" sz="2000" dirty="0"/>
          </a:p>
          <a:p>
            <a:pPr marL="0" indent="0">
              <a:buNone/>
              <a:tabLst>
                <a:tab pos="4572000" algn="r"/>
              </a:tabLst>
            </a:pPr>
            <a:r>
              <a:rPr lang="en-US" sz="2000" dirty="0" smtClean="0"/>
              <a:t>One </a:t>
            </a:r>
            <a:r>
              <a:rPr lang="en-US" sz="2000" dirty="0"/>
              <a:t>Time Services or Expenses	</a:t>
            </a:r>
            <a:r>
              <a:rPr lang="en-US" sz="2000" dirty="0" smtClean="0"/>
              <a:t>                    590,000</a:t>
            </a:r>
          </a:p>
        </p:txBody>
      </p:sp>
      <p:sp>
        <p:nvSpPr>
          <p:cNvPr id="4" name="Slide Number Placeholder 3"/>
          <p:cNvSpPr>
            <a:spLocks noGrp="1"/>
          </p:cNvSpPr>
          <p:nvPr>
            <p:ph type="sldNum" sz="quarter" idx="12"/>
          </p:nvPr>
        </p:nvSpPr>
        <p:spPr/>
        <p:txBody>
          <a:bodyPr/>
          <a:lstStyle/>
          <a:p>
            <a:fld id="{BB50CD3F-EBF3-BD45-9FF4-85E5963A6685}" type="slidenum">
              <a:rPr lang="en-US" smtClean="0"/>
              <a:t>21</a:t>
            </a:fld>
            <a:endParaRPr lang="en-US" dirty="0"/>
          </a:p>
        </p:txBody>
      </p:sp>
      <p:cxnSp>
        <p:nvCxnSpPr>
          <p:cNvPr id="5" name="Straight Connector 4"/>
          <p:cNvCxnSpPr/>
          <p:nvPr/>
        </p:nvCxnSpPr>
        <p:spPr>
          <a:xfrm flipV="1">
            <a:off x="1259840" y="2255520"/>
            <a:ext cx="5913120" cy="1016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4001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ATTAINABLE HOUSING</a:t>
            </a:r>
            <a:endParaRPr lang="en-US" dirty="0"/>
          </a:p>
        </p:txBody>
      </p:sp>
      <p:sp>
        <p:nvSpPr>
          <p:cNvPr id="3" name="Content Placeholder 2"/>
          <p:cNvSpPr>
            <a:spLocks noGrp="1"/>
          </p:cNvSpPr>
          <p:nvPr>
            <p:ph idx="1"/>
          </p:nvPr>
        </p:nvSpPr>
        <p:spPr/>
        <p:txBody>
          <a:bodyPr/>
          <a:lstStyle/>
          <a:p>
            <a:r>
              <a:rPr lang="en-US" dirty="0"/>
              <a:t>$250,000 per year ongoing General Fund transfer to create an Attainable Housing Fund</a:t>
            </a:r>
          </a:p>
          <a:p>
            <a:r>
              <a:rPr lang="en-US" dirty="0"/>
              <a:t>$700,000 of one-time funding for a total 2023 commitment of $950,000</a:t>
            </a:r>
          </a:p>
          <a:p>
            <a:endParaRPr lang="en-US" dirty="0"/>
          </a:p>
        </p:txBody>
      </p:sp>
      <p:sp>
        <p:nvSpPr>
          <p:cNvPr id="4" name="Slide Number Placeholder 3"/>
          <p:cNvSpPr>
            <a:spLocks noGrp="1"/>
          </p:cNvSpPr>
          <p:nvPr>
            <p:ph type="sldNum" sz="quarter" idx="12"/>
          </p:nvPr>
        </p:nvSpPr>
        <p:spPr/>
        <p:txBody>
          <a:bodyPr/>
          <a:lstStyle/>
          <a:p>
            <a:fld id="{BB50CD3F-EBF3-BD45-9FF4-85E5963A6685}" type="slidenum">
              <a:rPr lang="en-US" smtClean="0"/>
              <a:t>22</a:t>
            </a:fld>
            <a:endParaRPr lang="en-US" dirty="0"/>
          </a:p>
        </p:txBody>
      </p:sp>
    </p:spTree>
    <p:extLst>
      <p:ext uri="{BB962C8B-B14F-4D97-AF65-F5344CB8AC3E}">
        <p14:creationId xmlns:p14="http://schemas.microsoft.com/office/powerpoint/2010/main" val="742272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AFFORDABLE HOUSING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No changes to 2022 request for Affordable Housing Fund:</a:t>
            </a:r>
          </a:p>
          <a:p>
            <a:pPr lvl="1"/>
            <a:r>
              <a:rPr lang="en-US" dirty="0"/>
              <a:t>$1M ongoing general fund transfer</a:t>
            </a:r>
          </a:p>
          <a:p>
            <a:pPr lvl="1"/>
            <a:r>
              <a:rPr lang="en-US" dirty="0"/>
              <a:t>50% of Marijuana sales tax revenue </a:t>
            </a:r>
            <a:r>
              <a:rPr lang="en-US" dirty="0" smtClean="0"/>
              <a:t>($</a:t>
            </a:r>
            <a:r>
              <a:rPr lang="en-US" dirty="0"/>
              <a:t>290k)</a:t>
            </a:r>
          </a:p>
          <a:p>
            <a:pPr lvl="1"/>
            <a:r>
              <a:rPr lang="en-US" dirty="0"/>
              <a:t>Administration</a:t>
            </a:r>
          </a:p>
          <a:p>
            <a:pPr lvl="2"/>
            <a:r>
              <a:rPr lang="en-US" dirty="0"/>
              <a:t>10% of all revenues to AHF (general fund, Marijuana tax, fee-in-lieu, program income)</a:t>
            </a:r>
          </a:p>
          <a:p>
            <a:pPr lvl="2"/>
            <a:r>
              <a:rPr lang="en-US" dirty="0"/>
              <a:t>$206,543 general fund transfer</a:t>
            </a:r>
          </a:p>
          <a:p>
            <a:endParaRPr lang="en-US" dirty="0"/>
          </a:p>
        </p:txBody>
      </p:sp>
      <p:sp>
        <p:nvSpPr>
          <p:cNvPr id="4" name="Slide Number Placeholder 3"/>
          <p:cNvSpPr>
            <a:spLocks noGrp="1"/>
          </p:cNvSpPr>
          <p:nvPr>
            <p:ph type="sldNum" sz="quarter" idx="12"/>
          </p:nvPr>
        </p:nvSpPr>
        <p:spPr/>
        <p:txBody>
          <a:bodyPr/>
          <a:lstStyle/>
          <a:p>
            <a:fld id="{BB50CD3F-EBF3-BD45-9FF4-85E5963A6685}" type="slidenum">
              <a:rPr lang="en-US" smtClean="0"/>
              <a:t>23</a:t>
            </a:fld>
            <a:endParaRPr lang="en-US" dirty="0"/>
          </a:p>
        </p:txBody>
      </p:sp>
    </p:spTree>
    <p:extLst>
      <p:ext uri="{BB962C8B-B14F-4D97-AF65-F5344CB8AC3E}">
        <p14:creationId xmlns:p14="http://schemas.microsoft.com/office/powerpoint/2010/main" val="985114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SERVICE AGENCY FUNDING</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3% set aside for human services was met with the 2022 budget.  The increase for 2023 of $171,537 is due to the increase in the overall budget for taxes</a:t>
            </a:r>
            <a:r>
              <a:rPr lang="en-US" dirty="0" smtClean="0"/>
              <a:t>.</a:t>
            </a:r>
          </a:p>
          <a:p>
            <a:r>
              <a:rPr lang="en-US" dirty="0" smtClean="0"/>
              <a:t>2023 funding for human services is $2,468,850</a:t>
            </a:r>
            <a:endParaRPr lang="en-US" dirty="0"/>
          </a:p>
          <a:p>
            <a:pPr>
              <a:buFont typeface="Arial" panose="020B0604020202020204" pitchFamily="34" charset="0"/>
              <a:buChar char="•"/>
            </a:pPr>
            <a:r>
              <a:rPr lang="en-US" dirty="0" smtClean="0"/>
              <a:t>Assists </a:t>
            </a:r>
            <a:r>
              <a:rPr lang="en-US" dirty="0"/>
              <a:t>low-moderate income Longmont residents in meeting their basic physical, social, economic and/or emotional well-being needs. </a:t>
            </a:r>
          </a:p>
          <a:p>
            <a:pPr>
              <a:buFont typeface="Arial" panose="020B0604020202020204" pitchFamily="34" charset="0"/>
              <a:buChar char="•"/>
            </a:pPr>
            <a:r>
              <a:rPr lang="en-US" dirty="0"/>
              <a:t>2023 Funding Applications were due on September </a:t>
            </a:r>
            <a:r>
              <a:rPr lang="en-US" dirty="0" smtClean="0"/>
              <a:t>9</a:t>
            </a:r>
            <a:r>
              <a:rPr lang="en-US" baseline="30000" dirty="0" smtClean="0"/>
              <a:t>th</a:t>
            </a:r>
            <a:r>
              <a:rPr lang="en-US" dirty="0" smtClean="0"/>
              <a:t>. </a:t>
            </a:r>
            <a:r>
              <a:rPr lang="en-US" dirty="0"/>
              <a:t>This year the City received 41 program applications for 37 agencies for nearly $2.2 million dollars.</a:t>
            </a:r>
          </a:p>
          <a:p>
            <a:endParaRPr lang="en-US" dirty="0"/>
          </a:p>
        </p:txBody>
      </p:sp>
      <p:sp>
        <p:nvSpPr>
          <p:cNvPr id="4" name="Slide Number Placeholder 3"/>
          <p:cNvSpPr>
            <a:spLocks noGrp="1"/>
          </p:cNvSpPr>
          <p:nvPr>
            <p:ph type="sldNum" sz="quarter" idx="12"/>
          </p:nvPr>
        </p:nvSpPr>
        <p:spPr/>
        <p:txBody>
          <a:bodyPr/>
          <a:lstStyle/>
          <a:p>
            <a:fld id="{BB50CD3F-EBF3-BD45-9FF4-85E5963A6685}" type="slidenum">
              <a:rPr lang="en-US" smtClean="0"/>
              <a:t>24</a:t>
            </a:fld>
            <a:endParaRPr lang="en-US" dirty="0"/>
          </a:p>
        </p:txBody>
      </p:sp>
    </p:spTree>
    <p:extLst>
      <p:ext uri="{BB962C8B-B14F-4D97-AF65-F5344CB8AC3E}">
        <p14:creationId xmlns:p14="http://schemas.microsoft.com/office/powerpoint/2010/main" val="4113086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FE7B1C-DC4F-4A7C-AEB3-5266838643C5}"/>
              </a:ext>
            </a:extLst>
          </p:cNvPr>
          <p:cNvSpPr>
            <a:spLocks noGrp="1"/>
          </p:cNvSpPr>
          <p:nvPr>
            <p:ph type="title"/>
          </p:nvPr>
        </p:nvSpPr>
        <p:spPr>
          <a:xfrm>
            <a:off x="342900" y="2060972"/>
            <a:ext cx="8458200" cy="1021556"/>
          </a:xfrm>
          <a:ln w="57150">
            <a:solidFill>
              <a:schemeClr val="accent4"/>
            </a:solidFill>
          </a:ln>
        </p:spPr>
        <p:txBody>
          <a:bodyPr>
            <a:noAutofit/>
          </a:bodyPr>
          <a:lstStyle/>
          <a:p>
            <a:r>
              <a:rPr lang="en-US" sz="2400" dirty="0"/>
              <a:t>The Bipartisan infrastructure law (BIL) &amp; the inflation reduction act (IRA)</a:t>
            </a:r>
          </a:p>
        </p:txBody>
      </p:sp>
    </p:spTree>
    <p:extLst>
      <p:ext uri="{BB962C8B-B14F-4D97-AF65-F5344CB8AC3E}">
        <p14:creationId xmlns:p14="http://schemas.microsoft.com/office/powerpoint/2010/main" val="1889210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CA24B9-CAC7-4EF0-A624-596986D5D75A}"/>
              </a:ext>
            </a:extLst>
          </p:cNvPr>
          <p:cNvPicPr>
            <a:picLocks noChangeAspect="1"/>
          </p:cNvPicPr>
          <p:nvPr/>
        </p:nvPicPr>
        <p:blipFill>
          <a:blip r:embed="rId2"/>
          <a:stretch>
            <a:fillRect/>
          </a:stretch>
        </p:blipFill>
        <p:spPr>
          <a:xfrm>
            <a:off x="0" y="1995094"/>
            <a:ext cx="6022181" cy="2316223"/>
          </a:xfrm>
          <a:prstGeom prst="rect">
            <a:avLst/>
          </a:prstGeom>
          <a:ln>
            <a:noFill/>
          </a:ln>
        </p:spPr>
      </p:pic>
      <p:sp>
        <p:nvSpPr>
          <p:cNvPr id="2" name="Title 1"/>
          <p:cNvSpPr>
            <a:spLocks noGrp="1"/>
          </p:cNvSpPr>
          <p:nvPr>
            <p:ph type="title"/>
          </p:nvPr>
        </p:nvSpPr>
        <p:spPr>
          <a:xfrm>
            <a:off x="0" y="-25067"/>
            <a:ext cx="8686800" cy="857250"/>
          </a:xfrm>
        </p:spPr>
        <p:txBody>
          <a:bodyPr/>
          <a:lstStyle/>
          <a:p>
            <a:pPr algn="l"/>
            <a:r>
              <a:rPr lang="en-US" sz="2800" dirty="0" smtClean="0">
                <a:solidFill>
                  <a:schemeClr val="accent4"/>
                </a:solidFill>
              </a:rPr>
              <a:t>BIPARTISAN INFRASTRUCURE LAW RECAP</a:t>
            </a:r>
            <a:endParaRPr lang="en-US" sz="2800" dirty="0">
              <a:solidFill>
                <a:schemeClr val="accent4"/>
              </a:solidFill>
            </a:endParaRPr>
          </a:p>
        </p:txBody>
      </p:sp>
      <p:sp>
        <p:nvSpPr>
          <p:cNvPr id="3" name="Slide Number Placeholder 2"/>
          <p:cNvSpPr>
            <a:spLocks noGrp="1"/>
          </p:cNvSpPr>
          <p:nvPr>
            <p:ph type="sldNum" sz="quarter" idx="12"/>
          </p:nvPr>
        </p:nvSpPr>
        <p:spPr/>
        <p:txBody>
          <a:bodyPr/>
          <a:lstStyle/>
          <a:p>
            <a:fld id="{BB50CD3F-EBF3-BD45-9FF4-85E5963A6685}" type="slidenum">
              <a:rPr lang="en-US" smtClean="0"/>
              <a:t>26</a:t>
            </a:fld>
            <a:endParaRPr lang="en-US" dirty="0"/>
          </a:p>
        </p:txBody>
      </p:sp>
      <p:sp>
        <p:nvSpPr>
          <p:cNvPr id="8" name="Content Placeholder 11">
            <a:extLst>
              <a:ext uri="{FF2B5EF4-FFF2-40B4-BE49-F238E27FC236}">
                <a16:creationId xmlns:a16="http://schemas.microsoft.com/office/drawing/2014/main" id="{E80CD104-AF3B-44DA-AC06-9332CA80D08F}"/>
              </a:ext>
            </a:extLst>
          </p:cNvPr>
          <p:cNvSpPr txBox="1">
            <a:spLocks/>
          </p:cNvSpPr>
          <p:nvPr/>
        </p:nvSpPr>
        <p:spPr>
          <a:xfrm>
            <a:off x="6022181" y="1852367"/>
            <a:ext cx="2798847" cy="2698202"/>
          </a:xfrm>
          <a:prstGeom prst="rect">
            <a:avLst/>
          </a:prstGeom>
          <a:ln w="38100">
            <a:solidFill>
              <a:schemeClr val="accent4"/>
            </a:solidFill>
          </a:ln>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Font typeface="Arial"/>
              <a:buNone/>
            </a:pPr>
            <a:endParaRPr lang="en-US" sz="500" i="0" dirty="0">
              <a:solidFill>
                <a:schemeClr val="accent1"/>
              </a:solidFill>
              <a:effectLst/>
              <a:cs typeface="Mangal" panose="02040503050203030202" pitchFamily="18" charset="0"/>
            </a:endParaRPr>
          </a:p>
          <a:p>
            <a:pPr marL="0" indent="0" algn="just">
              <a:spcBef>
                <a:spcPts val="0"/>
              </a:spcBef>
              <a:buFont typeface="Arial"/>
              <a:buNone/>
            </a:pPr>
            <a:r>
              <a:rPr lang="en-US" sz="1000" b="1" i="0" dirty="0">
                <a:solidFill>
                  <a:schemeClr val="accent1"/>
                </a:solidFill>
                <a:effectLst/>
                <a:cs typeface="Mangal" panose="02040503050203030202" pitchFamily="18" charset="0"/>
              </a:rPr>
              <a:t>The Bipartisan Infrastructure Law includes funding to:</a:t>
            </a:r>
          </a:p>
          <a:p>
            <a:pPr marL="0" indent="0" algn="just">
              <a:spcBef>
                <a:spcPts val="0"/>
              </a:spcBef>
              <a:buFont typeface="Arial"/>
              <a:buNone/>
            </a:pPr>
            <a:endParaRPr lang="en-US" sz="800" i="0" dirty="0">
              <a:solidFill>
                <a:schemeClr val="accent1"/>
              </a:solidFill>
              <a:effectLst/>
              <a:cs typeface="Mangal" panose="02040503050203030202" pitchFamily="18" charset="0"/>
            </a:endParaRPr>
          </a:p>
          <a:p>
            <a:pPr marL="0" indent="0" algn="just">
              <a:spcBef>
                <a:spcPts val="0"/>
              </a:spcBef>
              <a:buFont typeface="Arial"/>
              <a:buNone/>
            </a:pPr>
            <a:endParaRPr lang="en-US" sz="1100" dirty="0">
              <a:solidFill>
                <a:schemeClr val="accent1"/>
              </a:solidFill>
              <a:cs typeface="Mangal" panose="02040503050203030202" pitchFamily="18" charset="0"/>
            </a:endParaRPr>
          </a:p>
          <a:p>
            <a:pPr algn="just">
              <a:spcBef>
                <a:spcPts val="0"/>
              </a:spcBef>
              <a:buFont typeface="Wingdings" panose="05000000000000000000" pitchFamily="2" charset="2"/>
              <a:buChar char="ü"/>
            </a:pPr>
            <a:r>
              <a:rPr lang="en-US" sz="1000" i="0" dirty="0">
                <a:solidFill>
                  <a:schemeClr val="accent1"/>
                </a:solidFill>
                <a:effectLst/>
                <a:cs typeface="Mangal" panose="02040503050203030202" pitchFamily="18" charset="0"/>
              </a:rPr>
              <a:t>Rebuild roads, bridges and rails</a:t>
            </a:r>
          </a:p>
          <a:p>
            <a:pPr algn="just">
              <a:spcBef>
                <a:spcPts val="0"/>
              </a:spcBef>
              <a:buFont typeface="Wingdings" panose="05000000000000000000" pitchFamily="2" charset="2"/>
              <a:buChar char="ü"/>
            </a:pPr>
            <a:endParaRPr lang="en-US" sz="1000" i="0" dirty="0">
              <a:solidFill>
                <a:schemeClr val="accent1"/>
              </a:solidFill>
              <a:effectLst/>
              <a:cs typeface="Mangal" panose="02040503050203030202" pitchFamily="18" charset="0"/>
            </a:endParaRPr>
          </a:p>
          <a:p>
            <a:pPr algn="just">
              <a:spcBef>
                <a:spcPts val="0"/>
              </a:spcBef>
              <a:buFont typeface="Wingdings" panose="05000000000000000000" pitchFamily="2" charset="2"/>
              <a:buChar char="ü"/>
            </a:pPr>
            <a:r>
              <a:rPr lang="en-US" sz="1000" i="0" dirty="0">
                <a:solidFill>
                  <a:schemeClr val="accent1"/>
                </a:solidFill>
                <a:effectLst/>
                <a:cs typeface="Mangal" panose="02040503050203030202" pitchFamily="18" charset="0"/>
              </a:rPr>
              <a:t>Expand access to clean drinking water</a:t>
            </a:r>
          </a:p>
          <a:p>
            <a:pPr algn="just">
              <a:spcBef>
                <a:spcPts val="0"/>
              </a:spcBef>
              <a:buFont typeface="Wingdings" panose="05000000000000000000" pitchFamily="2" charset="2"/>
              <a:buChar char="ü"/>
            </a:pPr>
            <a:endParaRPr lang="en-US" sz="1000" dirty="0">
              <a:solidFill>
                <a:schemeClr val="accent1"/>
              </a:solidFill>
              <a:cs typeface="Mangal" panose="02040503050203030202" pitchFamily="18" charset="0"/>
            </a:endParaRPr>
          </a:p>
          <a:p>
            <a:pPr algn="just">
              <a:spcBef>
                <a:spcPts val="0"/>
              </a:spcBef>
              <a:buFont typeface="Wingdings" panose="05000000000000000000" pitchFamily="2" charset="2"/>
              <a:buChar char="ü"/>
            </a:pPr>
            <a:r>
              <a:rPr lang="en-US" sz="1000" dirty="0">
                <a:solidFill>
                  <a:schemeClr val="accent1"/>
                </a:solidFill>
                <a:cs typeface="Mangal" panose="02040503050203030202" pitchFamily="18" charset="0"/>
              </a:rPr>
              <a:t>Increase</a:t>
            </a:r>
            <a:r>
              <a:rPr lang="en-US" sz="1000" i="0" dirty="0">
                <a:solidFill>
                  <a:schemeClr val="accent1"/>
                </a:solidFill>
                <a:effectLst/>
                <a:cs typeface="Mangal" panose="02040503050203030202" pitchFamily="18" charset="0"/>
              </a:rPr>
              <a:t> access to high-speed internet</a:t>
            </a:r>
          </a:p>
          <a:p>
            <a:pPr algn="just">
              <a:spcBef>
                <a:spcPts val="0"/>
              </a:spcBef>
              <a:buFont typeface="Wingdings" panose="05000000000000000000" pitchFamily="2" charset="2"/>
              <a:buChar char="ü"/>
            </a:pPr>
            <a:endParaRPr lang="en-US" sz="1000" i="0" dirty="0">
              <a:solidFill>
                <a:schemeClr val="accent1"/>
              </a:solidFill>
              <a:effectLst/>
              <a:cs typeface="Mangal" panose="02040503050203030202" pitchFamily="18" charset="0"/>
            </a:endParaRPr>
          </a:p>
          <a:p>
            <a:pPr algn="just">
              <a:spcBef>
                <a:spcPts val="0"/>
              </a:spcBef>
              <a:buFont typeface="Wingdings" panose="05000000000000000000" pitchFamily="2" charset="2"/>
              <a:buChar char="ü"/>
            </a:pPr>
            <a:r>
              <a:rPr lang="en-US" sz="1000" i="0" dirty="0">
                <a:solidFill>
                  <a:schemeClr val="accent1"/>
                </a:solidFill>
                <a:effectLst/>
                <a:cs typeface="Mangal" panose="02040503050203030202" pitchFamily="18" charset="0"/>
              </a:rPr>
              <a:t>Tackle the climate crisis</a:t>
            </a:r>
          </a:p>
          <a:p>
            <a:pPr algn="just">
              <a:spcBef>
                <a:spcPts val="0"/>
              </a:spcBef>
              <a:buFont typeface="Wingdings" panose="05000000000000000000" pitchFamily="2" charset="2"/>
              <a:buChar char="ü"/>
            </a:pPr>
            <a:endParaRPr lang="en-US" sz="1000" i="0" dirty="0">
              <a:solidFill>
                <a:schemeClr val="accent1"/>
              </a:solidFill>
              <a:effectLst/>
              <a:cs typeface="Mangal" panose="02040503050203030202" pitchFamily="18" charset="0"/>
            </a:endParaRPr>
          </a:p>
          <a:p>
            <a:pPr algn="just">
              <a:spcBef>
                <a:spcPts val="0"/>
              </a:spcBef>
              <a:buFont typeface="Wingdings" panose="05000000000000000000" pitchFamily="2" charset="2"/>
              <a:buChar char="ü"/>
            </a:pPr>
            <a:r>
              <a:rPr lang="en-US" sz="1000" i="0" dirty="0">
                <a:solidFill>
                  <a:schemeClr val="accent1"/>
                </a:solidFill>
                <a:effectLst/>
                <a:cs typeface="Mangal" panose="02040503050203030202" pitchFamily="18" charset="0"/>
              </a:rPr>
              <a:t>Advance environmental equity</a:t>
            </a:r>
          </a:p>
          <a:p>
            <a:pPr algn="just">
              <a:spcBef>
                <a:spcPts val="0"/>
              </a:spcBef>
              <a:buFont typeface="Wingdings" panose="05000000000000000000" pitchFamily="2" charset="2"/>
              <a:buChar char="ü"/>
            </a:pPr>
            <a:endParaRPr lang="en-US" sz="1000" dirty="0">
              <a:solidFill>
                <a:schemeClr val="accent1"/>
              </a:solidFill>
              <a:cs typeface="Mangal" panose="02040503050203030202" pitchFamily="18" charset="0"/>
            </a:endParaRPr>
          </a:p>
          <a:p>
            <a:pPr algn="just">
              <a:spcBef>
                <a:spcPts val="0"/>
              </a:spcBef>
              <a:buFont typeface="Wingdings" panose="05000000000000000000" pitchFamily="2" charset="2"/>
              <a:buChar char="ü"/>
            </a:pPr>
            <a:r>
              <a:rPr lang="en-US" sz="1000" i="0" dirty="0">
                <a:solidFill>
                  <a:schemeClr val="accent1"/>
                </a:solidFill>
                <a:effectLst/>
                <a:cs typeface="Mangal" panose="02040503050203030202" pitchFamily="18" charset="0"/>
              </a:rPr>
              <a:t>Improve our nation’s ports, airports, rail, and roads. </a:t>
            </a:r>
            <a:endParaRPr lang="en-US" sz="1000" dirty="0">
              <a:solidFill>
                <a:schemeClr val="accent1"/>
              </a:solidFill>
              <a:cs typeface="Mangal" panose="02040503050203030202" pitchFamily="18" charset="0"/>
            </a:endParaRPr>
          </a:p>
        </p:txBody>
      </p:sp>
    </p:spTree>
    <p:extLst>
      <p:ext uri="{BB962C8B-B14F-4D97-AF65-F5344CB8AC3E}">
        <p14:creationId xmlns:p14="http://schemas.microsoft.com/office/powerpoint/2010/main" val="3003390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70" y="1"/>
            <a:ext cx="4200524" cy="1035844"/>
          </a:xfrm>
        </p:spPr>
        <p:txBody>
          <a:bodyPr>
            <a:normAutofit/>
          </a:bodyPr>
          <a:lstStyle/>
          <a:p>
            <a:r>
              <a:rPr lang="en-US" dirty="0" smtClean="0"/>
              <a:t>INFLATION REDUCTION ACT</a:t>
            </a:r>
            <a:endParaRPr lang="en-US" dirty="0"/>
          </a:p>
        </p:txBody>
      </p:sp>
      <p:sp>
        <p:nvSpPr>
          <p:cNvPr id="12" name="Content Placeholder 11">
            <a:extLst>
              <a:ext uri="{FF2B5EF4-FFF2-40B4-BE49-F238E27FC236}">
                <a16:creationId xmlns:a16="http://schemas.microsoft.com/office/drawing/2014/main" id="{74F5EC43-02DA-30F4-8E3C-954BEBFD6AA1}"/>
              </a:ext>
            </a:extLst>
          </p:cNvPr>
          <p:cNvSpPr>
            <a:spLocks noGrp="1"/>
          </p:cNvSpPr>
          <p:nvPr>
            <p:ph idx="1"/>
          </p:nvPr>
        </p:nvSpPr>
        <p:spPr>
          <a:xfrm>
            <a:off x="285750" y="1035845"/>
            <a:ext cx="3415245" cy="3429002"/>
          </a:xfrm>
          <a:ln w="38100">
            <a:solidFill>
              <a:schemeClr val="accent4"/>
            </a:solidFill>
          </a:ln>
        </p:spPr>
        <p:txBody>
          <a:bodyPr>
            <a:noAutofit/>
          </a:bodyPr>
          <a:lstStyle/>
          <a:p>
            <a:pPr marL="0" indent="0" algn="just">
              <a:spcBef>
                <a:spcPts val="0"/>
              </a:spcBef>
              <a:buNone/>
            </a:pPr>
            <a:endParaRPr lang="en-US" sz="500" dirty="0">
              <a:solidFill>
                <a:schemeClr val="accent1"/>
              </a:solidFill>
              <a:cs typeface="Mangal" panose="020B0502040204020203" pitchFamily="18" charset="0"/>
            </a:endParaRPr>
          </a:p>
          <a:p>
            <a:pPr marL="0" indent="0" algn="just">
              <a:spcBef>
                <a:spcPts val="0"/>
              </a:spcBef>
              <a:buNone/>
            </a:pPr>
            <a:r>
              <a:rPr lang="en-US" sz="1000" b="1" dirty="0">
                <a:solidFill>
                  <a:schemeClr val="accent1"/>
                </a:solidFill>
                <a:cs typeface="Mangal" panose="020B0502040204020203" pitchFamily="18" charset="0"/>
              </a:rPr>
              <a:t>This bill will provide a range of incentives to consumers to relieve the high costs of energy and decrease utility bills.  </a:t>
            </a:r>
          </a:p>
          <a:p>
            <a:pPr marL="0" indent="0" algn="just">
              <a:spcBef>
                <a:spcPts val="0"/>
              </a:spcBef>
              <a:buNone/>
            </a:pPr>
            <a:endParaRPr lang="en-US" sz="1100" dirty="0">
              <a:solidFill>
                <a:schemeClr val="accent1"/>
              </a:solidFill>
              <a:cs typeface="Mangal" panose="020B0502040204020203" pitchFamily="18" charset="0"/>
            </a:endParaRPr>
          </a:p>
          <a:p>
            <a:pPr marL="0" indent="0" algn="just">
              <a:spcBef>
                <a:spcPts val="0"/>
              </a:spcBef>
              <a:buNone/>
            </a:pPr>
            <a:r>
              <a:rPr lang="en-US" sz="1000" dirty="0">
                <a:solidFill>
                  <a:schemeClr val="accent1"/>
                </a:solidFill>
                <a:cs typeface="Mangal" panose="020B0502040204020203" pitchFamily="18" charset="0"/>
              </a:rPr>
              <a:t>  </a:t>
            </a:r>
          </a:p>
          <a:p>
            <a:pPr algn="just">
              <a:spcBef>
                <a:spcPts val="0"/>
              </a:spcBef>
              <a:buFont typeface="Wingdings" panose="05000000000000000000" pitchFamily="2" charset="2"/>
              <a:buChar char="ü"/>
            </a:pPr>
            <a:r>
              <a:rPr lang="en-US" sz="1000" dirty="0">
                <a:solidFill>
                  <a:schemeClr val="accent1"/>
                </a:solidFill>
                <a:cs typeface="Mangal" panose="020B0502040204020203" pitchFamily="18" charset="0"/>
              </a:rPr>
              <a:t>Consumer home energy rebate programs, focused on low-income consumers, to electrify home appliances and for energy efficient retrofits. </a:t>
            </a:r>
          </a:p>
          <a:p>
            <a:pPr algn="just">
              <a:spcBef>
                <a:spcPts val="0"/>
              </a:spcBef>
              <a:buFont typeface="Wingdings" panose="05000000000000000000" pitchFamily="2" charset="2"/>
              <a:buChar char="ü"/>
            </a:pPr>
            <a:endParaRPr lang="en-US" sz="1200" dirty="0">
              <a:solidFill>
                <a:schemeClr val="accent1"/>
              </a:solidFill>
              <a:cs typeface="Mangal" panose="020B0502040204020203" pitchFamily="18" charset="0"/>
            </a:endParaRPr>
          </a:p>
          <a:p>
            <a:pPr algn="just">
              <a:spcBef>
                <a:spcPts val="0"/>
              </a:spcBef>
              <a:buFont typeface="Wingdings" panose="05000000000000000000" pitchFamily="2" charset="2"/>
              <a:buChar char="ü"/>
            </a:pPr>
            <a:r>
              <a:rPr lang="en-US" sz="1000" dirty="0">
                <a:solidFill>
                  <a:schemeClr val="accent1"/>
                </a:solidFill>
                <a:cs typeface="Mangal" panose="020B0502040204020203" pitchFamily="18" charset="0"/>
              </a:rPr>
              <a:t>Consumer tax credits to make homes energy efficient and run-on clean energy, making heat pumps, rooftop solar, electric HVAC and water heaters more affordable. </a:t>
            </a:r>
          </a:p>
          <a:p>
            <a:pPr algn="just">
              <a:spcBef>
                <a:spcPts val="0"/>
              </a:spcBef>
              <a:buFont typeface="Wingdings" panose="05000000000000000000" pitchFamily="2" charset="2"/>
              <a:buChar char="ü"/>
            </a:pPr>
            <a:endParaRPr lang="en-US" sz="1200" dirty="0">
              <a:solidFill>
                <a:schemeClr val="accent1"/>
              </a:solidFill>
              <a:cs typeface="Mangal" panose="020B0502040204020203" pitchFamily="18" charset="0"/>
            </a:endParaRPr>
          </a:p>
          <a:p>
            <a:pPr algn="just">
              <a:spcBef>
                <a:spcPts val="0"/>
              </a:spcBef>
              <a:buFont typeface="Wingdings" panose="05000000000000000000" pitchFamily="2" charset="2"/>
              <a:buChar char="ü"/>
            </a:pPr>
            <a:r>
              <a:rPr lang="en-US" sz="1000" dirty="0">
                <a:solidFill>
                  <a:schemeClr val="accent1"/>
                </a:solidFill>
                <a:cs typeface="Mangal" panose="020B0502040204020203" pitchFamily="18" charset="0"/>
              </a:rPr>
              <a:t>$4,000 consumer tax credit for lower/middle income individuals to buy used clean vehicles, and up to $7,500 tax credit to buy new clean vehicles.</a:t>
            </a:r>
          </a:p>
          <a:p>
            <a:pPr algn="just">
              <a:spcBef>
                <a:spcPts val="0"/>
              </a:spcBef>
              <a:buFont typeface="Wingdings" panose="05000000000000000000" pitchFamily="2" charset="2"/>
              <a:buChar char="ü"/>
            </a:pPr>
            <a:endParaRPr lang="en-US" sz="1200" dirty="0">
              <a:solidFill>
                <a:schemeClr val="accent1"/>
              </a:solidFill>
              <a:cs typeface="Mangal" panose="020B0502040204020203" pitchFamily="18" charset="0"/>
            </a:endParaRPr>
          </a:p>
          <a:p>
            <a:pPr algn="just">
              <a:spcBef>
                <a:spcPts val="0"/>
              </a:spcBef>
              <a:buFont typeface="Wingdings" panose="05000000000000000000" pitchFamily="2" charset="2"/>
              <a:buChar char="ü"/>
            </a:pPr>
            <a:r>
              <a:rPr lang="en-US" sz="1000" dirty="0">
                <a:solidFill>
                  <a:schemeClr val="accent1"/>
                </a:solidFill>
                <a:cs typeface="Mangal" panose="020B0502040204020203" pitchFamily="18" charset="0"/>
              </a:rPr>
              <a:t>1-billion-dollar grant program to make affordable housing more energy efficient.</a:t>
            </a:r>
          </a:p>
        </p:txBody>
      </p:sp>
      <p:sp>
        <p:nvSpPr>
          <p:cNvPr id="4" name="Slide Number Placeholder 3"/>
          <p:cNvSpPr>
            <a:spLocks noGrp="1"/>
          </p:cNvSpPr>
          <p:nvPr>
            <p:ph type="sldNum" sz="quarter" idx="12"/>
          </p:nvPr>
        </p:nvSpPr>
        <p:spPr>
          <a:xfrm>
            <a:off x="7650076" y="4767262"/>
            <a:ext cx="865273" cy="273844"/>
          </a:xfrm>
        </p:spPr>
        <p:txBody>
          <a:bodyPr>
            <a:normAutofit/>
          </a:bodyPr>
          <a:lstStyle/>
          <a:p>
            <a:pPr>
              <a:lnSpc>
                <a:spcPct val="90000"/>
              </a:lnSpc>
              <a:spcAft>
                <a:spcPts val="600"/>
              </a:spcAft>
            </a:pPr>
            <a:fld id="{BB50CD3F-EBF3-BD45-9FF4-85E5963A6685}" type="slidenum">
              <a:rPr lang="en-US" smtClean="0">
                <a:solidFill>
                  <a:srgbClr val="FFFFFF"/>
                </a:solidFill>
              </a:rPr>
              <a:pPr>
                <a:lnSpc>
                  <a:spcPct val="90000"/>
                </a:lnSpc>
                <a:spcAft>
                  <a:spcPts val="600"/>
                </a:spcAft>
              </a:pPr>
              <a:t>27</a:t>
            </a:fld>
            <a:endParaRPr lang="en-US" dirty="0">
              <a:solidFill>
                <a:srgbClr val="FFFFFF"/>
              </a:solidFill>
            </a:endParaRPr>
          </a:p>
        </p:txBody>
      </p:sp>
      <p:pic>
        <p:nvPicPr>
          <p:cNvPr id="8" name="Content Placeholder 7" descr="Diagram&#10;&#10;Description automatically generated">
            <a:extLst>
              <a:ext uri="{FF2B5EF4-FFF2-40B4-BE49-F238E27FC236}">
                <a16:creationId xmlns:a16="http://schemas.microsoft.com/office/drawing/2014/main" id="{BCEBFCF4-6FA0-4B6C-A377-BCD005211823}"/>
              </a:ext>
            </a:extLst>
          </p:cNvPr>
          <p:cNvPicPr>
            <a:picLocks noChangeAspect="1"/>
          </p:cNvPicPr>
          <p:nvPr/>
        </p:nvPicPr>
        <p:blipFill rotWithShape="1">
          <a:blip r:embed="rId2"/>
          <a:srcRect r="4" b="4510"/>
          <a:stretch/>
        </p:blipFill>
        <p:spPr>
          <a:xfrm>
            <a:off x="4136231" y="182332"/>
            <a:ext cx="4801294" cy="4584930"/>
          </a:xfrm>
          <a:prstGeom prst="rect">
            <a:avLst/>
          </a:prstGeom>
          <a:ln>
            <a:noFill/>
          </a:ln>
          <a:effectLst/>
        </p:spPr>
      </p:pic>
    </p:spTree>
    <p:extLst>
      <p:ext uri="{BB962C8B-B14F-4D97-AF65-F5344CB8AC3E}">
        <p14:creationId xmlns:p14="http://schemas.microsoft.com/office/powerpoint/2010/main" val="3860934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FE7B1C-DC4F-4A7C-AEB3-5266838643C5}"/>
              </a:ext>
            </a:extLst>
          </p:cNvPr>
          <p:cNvSpPr>
            <a:spLocks noGrp="1"/>
          </p:cNvSpPr>
          <p:nvPr>
            <p:ph type="title"/>
          </p:nvPr>
        </p:nvSpPr>
        <p:spPr>
          <a:xfrm>
            <a:off x="342900" y="2060972"/>
            <a:ext cx="8458200" cy="1021556"/>
          </a:xfrm>
          <a:ln w="57150">
            <a:solidFill>
              <a:schemeClr val="accent4"/>
            </a:solidFill>
          </a:ln>
        </p:spPr>
        <p:txBody>
          <a:bodyPr>
            <a:noAutofit/>
          </a:bodyPr>
          <a:lstStyle/>
          <a:p>
            <a:r>
              <a:rPr lang="en-US" sz="2400" dirty="0"/>
              <a:t>Identifying &amp; applying for grants</a:t>
            </a:r>
          </a:p>
        </p:txBody>
      </p:sp>
    </p:spTree>
    <p:extLst>
      <p:ext uri="{BB962C8B-B14F-4D97-AF65-F5344CB8AC3E}">
        <p14:creationId xmlns:p14="http://schemas.microsoft.com/office/powerpoint/2010/main" val="1658393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399" y="482600"/>
            <a:ext cx="8408193" cy="558627"/>
          </a:xfrm>
        </p:spPr>
        <p:txBody>
          <a:bodyPr vert="horz" lIns="91440" tIns="45720" rIns="91440" bIns="45720" rtlCol="0" anchor="ctr">
            <a:normAutofit/>
          </a:bodyPr>
          <a:lstStyle/>
          <a:p>
            <a:pPr defTabSz="914400">
              <a:lnSpc>
                <a:spcPct val="90000"/>
              </a:lnSpc>
            </a:pPr>
            <a:r>
              <a:rPr lang="en-US" kern="1200" dirty="0" smtClean="0">
                <a:solidFill>
                  <a:schemeClr val="accent4"/>
                </a:solidFill>
                <a:latin typeface="+mj-lt"/>
                <a:ea typeface="+mj-ea"/>
                <a:cs typeface="+mj-cs"/>
              </a:rPr>
              <a:t>GRANT COORDINATION/MANAGEMENT</a:t>
            </a:r>
            <a:endParaRPr lang="en-US" kern="1200" dirty="0">
              <a:solidFill>
                <a:schemeClr val="accent4"/>
              </a:solidFill>
              <a:latin typeface="+mj-lt"/>
              <a:ea typeface="+mj-ea"/>
              <a:cs typeface="+mj-cs"/>
            </a:endParaRPr>
          </a:p>
        </p:txBody>
      </p:sp>
      <p:sp>
        <p:nvSpPr>
          <p:cNvPr id="5" name="Slide Number Placeholder 4"/>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BB50CD3F-EBF3-BD45-9FF4-85E5963A6685}" type="slidenum">
              <a:rPr lang="en-US" smtClean="0"/>
              <a:pPr defTabSz="914400">
                <a:lnSpc>
                  <a:spcPct val="90000"/>
                </a:lnSpc>
                <a:spcAft>
                  <a:spcPts val="600"/>
                </a:spcAft>
              </a:pPr>
              <a:t>29</a:t>
            </a:fld>
            <a:endParaRPr lang="en-US" dirty="0"/>
          </a:p>
        </p:txBody>
      </p:sp>
      <p:sp>
        <p:nvSpPr>
          <p:cNvPr id="12" name="Rectangle: Rounded Corners 11">
            <a:extLst>
              <a:ext uri="{FF2B5EF4-FFF2-40B4-BE49-F238E27FC236}">
                <a16:creationId xmlns:a16="http://schemas.microsoft.com/office/drawing/2014/main" id="{41576FA9-DEC0-483A-914E-B40B7B8AAB94}"/>
              </a:ext>
            </a:extLst>
          </p:cNvPr>
          <p:cNvSpPr/>
          <p:nvPr/>
        </p:nvSpPr>
        <p:spPr>
          <a:xfrm>
            <a:off x="3697941" y="4490870"/>
            <a:ext cx="1842247" cy="401871"/>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ln>
                <a:solidFill>
                  <a:schemeClr val="bg1"/>
                </a:solidFill>
              </a:ln>
              <a:solidFill>
                <a:schemeClr val="bg1"/>
              </a:solidFill>
              <a:effectLst/>
            </a:endParaRPr>
          </a:p>
        </p:txBody>
      </p:sp>
      <p:sp>
        <p:nvSpPr>
          <p:cNvPr id="15" name="Rectangle: Rounded Corners 14">
            <a:extLst>
              <a:ext uri="{FF2B5EF4-FFF2-40B4-BE49-F238E27FC236}">
                <a16:creationId xmlns:a16="http://schemas.microsoft.com/office/drawing/2014/main" id="{E58721EA-0C52-4A89-BF95-91483083EB56}"/>
              </a:ext>
            </a:extLst>
          </p:cNvPr>
          <p:cNvSpPr/>
          <p:nvPr/>
        </p:nvSpPr>
        <p:spPr>
          <a:xfrm>
            <a:off x="0" y="4767262"/>
            <a:ext cx="8115300" cy="273844"/>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ln>
                <a:solidFill>
                  <a:schemeClr val="bg1"/>
                </a:solidFill>
              </a:ln>
              <a:solidFill>
                <a:schemeClr val="bg1"/>
              </a:solidFill>
              <a:effectLst/>
            </a:endParaRPr>
          </a:p>
        </p:txBody>
      </p:sp>
      <p:pic>
        <p:nvPicPr>
          <p:cNvPr id="22" name="Content Placeholder 21">
            <a:extLst>
              <a:ext uri="{FF2B5EF4-FFF2-40B4-BE49-F238E27FC236}">
                <a16:creationId xmlns:a16="http://schemas.microsoft.com/office/drawing/2014/main" id="{405F77FA-4A15-49C1-A112-4D86935DBD36}"/>
              </a:ext>
            </a:extLst>
          </p:cNvPr>
          <p:cNvPicPr>
            <a:picLocks noGrp="1" noChangeAspect="1"/>
          </p:cNvPicPr>
          <p:nvPr>
            <p:ph idx="1"/>
          </p:nvPr>
        </p:nvPicPr>
        <p:blipFill>
          <a:blip r:embed="rId3"/>
          <a:stretch>
            <a:fillRect/>
          </a:stretch>
        </p:blipFill>
        <p:spPr>
          <a:xfrm>
            <a:off x="4572000" y="1745629"/>
            <a:ext cx="4477870" cy="2451598"/>
          </a:xfrm>
        </p:spPr>
      </p:pic>
      <p:pic>
        <p:nvPicPr>
          <p:cNvPr id="20" name="Picture 19">
            <a:extLst>
              <a:ext uri="{FF2B5EF4-FFF2-40B4-BE49-F238E27FC236}">
                <a16:creationId xmlns:a16="http://schemas.microsoft.com/office/drawing/2014/main" id="{131E24DE-F26E-47A8-AC0B-1CE36776482B}"/>
              </a:ext>
            </a:extLst>
          </p:cNvPr>
          <p:cNvPicPr>
            <a:picLocks noChangeAspect="1"/>
          </p:cNvPicPr>
          <p:nvPr/>
        </p:nvPicPr>
        <p:blipFill>
          <a:blip r:embed="rId4"/>
          <a:stretch>
            <a:fillRect/>
          </a:stretch>
        </p:blipFill>
        <p:spPr>
          <a:xfrm>
            <a:off x="191621" y="1745629"/>
            <a:ext cx="4380379" cy="2379636"/>
          </a:xfrm>
          <a:prstGeom prst="rect">
            <a:avLst/>
          </a:prstGeom>
        </p:spPr>
      </p:pic>
      <p:sp>
        <p:nvSpPr>
          <p:cNvPr id="23" name="Rectangle: Rounded Corners 22">
            <a:extLst>
              <a:ext uri="{FF2B5EF4-FFF2-40B4-BE49-F238E27FC236}">
                <a16:creationId xmlns:a16="http://schemas.microsoft.com/office/drawing/2014/main" id="{5CF3140D-4580-4EAF-9712-2DEF71243470}"/>
              </a:ext>
            </a:extLst>
          </p:cNvPr>
          <p:cNvSpPr/>
          <p:nvPr/>
        </p:nvSpPr>
        <p:spPr>
          <a:xfrm>
            <a:off x="1855694" y="4000500"/>
            <a:ext cx="1055594" cy="12476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0411DC30-2779-464C-BADC-D158C6B9FB9A}"/>
              </a:ext>
            </a:extLst>
          </p:cNvPr>
          <p:cNvSpPr/>
          <p:nvPr/>
        </p:nvSpPr>
        <p:spPr>
          <a:xfrm>
            <a:off x="6283138" y="4033865"/>
            <a:ext cx="1055594" cy="163362"/>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076A5E87-C4EE-407F-9A92-E0A6246E6961}"/>
              </a:ext>
            </a:extLst>
          </p:cNvPr>
          <p:cNvSpPr/>
          <p:nvPr/>
        </p:nvSpPr>
        <p:spPr>
          <a:xfrm flipV="1">
            <a:off x="7884458" y="4175170"/>
            <a:ext cx="1055594" cy="168878"/>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3696CE9C-6E39-47D4-8E77-E8804C82FC71}"/>
              </a:ext>
            </a:extLst>
          </p:cNvPr>
          <p:cNvSpPr/>
          <p:nvPr/>
        </p:nvSpPr>
        <p:spPr>
          <a:xfrm>
            <a:off x="495300" y="1785098"/>
            <a:ext cx="3603812" cy="265578"/>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D9FF5D57-DB8E-481F-BEA7-6D548DB4CC43}"/>
              </a:ext>
            </a:extLst>
          </p:cNvPr>
          <p:cNvSpPr/>
          <p:nvPr/>
        </p:nvSpPr>
        <p:spPr>
          <a:xfrm>
            <a:off x="5044888" y="1785098"/>
            <a:ext cx="3603812" cy="265578"/>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8" name="TextBox 27">
            <a:extLst>
              <a:ext uri="{FF2B5EF4-FFF2-40B4-BE49-F238E27FC236}">
                <a16:creationId xmlns:a16="http://schemas.microsoft.com/office/drawing/2014/main" id="{5FEEDD51-4FFB-47AB-B8F5-7EC72ED6F34A}"/>
              </a:ext>
            </a:extLst>
          </p:cNvPr>
          <p:cNvSpPr txBox="1"/>
          <p:nvPr/>
        </p:nvSpPr>
        <p:spPr>
          <a:xfrm>
            <a:off x="1016374" y="1367960"/>
            <a:ext cx="2561664" cy="369332"/>
          </a:xfrm>
          <a:prstGeom prst="rect">
            <a:avLst/>
          </a:prstGeom>
          <a:noFill/>
        </p:spPr>
        <p:txBody>
          <a:bodyPr wrap="square" rtlCol="0">
            <a:spAutoFit/>
          </a:bodyPr>
          <a:lstStyle/>
          <a:p>
            <a:pPr algn="ctr"/>
            <a:r>
              <a:rPr lang="en-US" b="1" dirty="0">
                <a:solidFill>
                  <a:schemeClr val="accent4"/>
                </a:solidFill>
              </a:rPr>
              <a:t>Pre-Award</a:t>
            </a:r>
          </a:p>
        </p:txBody>
      </p:sp>
      <p:sp>
        <p:nvSpPr>
          <p:cNvPr id="29" name="TextBox 28">
            <a:extLst>
              <a:ext uri="{FF2B5EF4-FFF2-40B4-BE49-F238E27FC236}">
                <a16:creationId xmlns:a16="http://schemas.microsoft.com/office/drawing/2014/main" id="{A4409513-D343-4209-8917-60679A033104}"/>
              </a:ext>
            </a:extLst>
          </p:cNvPr>
          <p:cNvSpPr txBox="1"/>
          <p:nvPr/>
        </p:nvSpPr>
        <p:spPr>
          <a:xfrm>
            <a:off x="5570444" y="1367960"/>
            <a:ext cx="2561664" cy="369332"/>
          </a:xfrm>
          <a:prstGeom prst="rect">
            <a:avLst/>
          </a:prstGeom>
          <a:noFill/>
        </p:spPr>
        <p:txBody>
          <a:bodyPr wrap="square" rtlCol="0">
            <a:spAutoFit/>
          </a:bodyPr>
          <a:lstStyle/>
          <a:p>
            <a:pPr algn="ctr"/>
            <a:r>
              <a:rPr lang="en-US" b="1" dirty="0">
                <a:solidFill>
                  <a:schemeClr val="accent4"/>
                </a:solidFill>
              </a:rPr>
              <a:t>Post-Award</a:t>
            </a:r>
          </a:p>
        </p:txBody>
      </p:sp>
      <p:sp>
        <p:nvSpPr>
          <p:cNvPr id="4" name="Rectangle: Rounded Corners 3">
            <a:extLst>
              <a:ext uri="{FF2B5EF4-FFF2-40B4-BE49-F238E27FC236}">
                <a16:creationId xmlns:a16="http://schemas.microsoft.com/office/drawing/2014/main" id="{79946958-4EEF-4B04-B69A-5CA2B2247F9A}"/>
              </a:ext>
            </a:extLst>
          </p:cNvPr>
          <p:cNvSpPr/>
          <p:nvPr/>
        </p:nvSpPr>
        <p:spPr>
          <a:xfrm>
            <a:off x="5435824" y="3710496"/>
            <a:ext cx="319816" cy="119824"/>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14392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500" cap="all" dirty="0" smtClean="0"/>
              <a:t>2023 Budget PROPOSES 26.875 NEW FTE</a:t>
            </a:r>
            <a:br>
              <a:rPr lang="en-US" sz="2500" cap="all" dirty="0" smtClean="0"/>
            </a:br>
            <a:r>
              <a:rPr lang="en-US" sz="2500" cap="all" dirty="0" smtClean="0"/>
              <a:t>TOTAL BUDGETED POSITIONS 1,097.65</a:t>
            </a:r>
            <a:endParaRPr lang="en-US" sz="2500" dirty="0"/>
          </a:p>
        </p:txBody>
      </p:sp>
      <p:sp>
        <p:nvSpPr>
          <p:cNvPr id="6" name="Content Placeholder 5"/>
          <p:cNvSpPr>
            <a:spLocks noGrp="1"/>
          </p:cNvSpPr>
          <p:nvPr>
            <p:ph sz="half" idx="1"/>
          </p:nvPr>
        </p:nvSpPr>
        <p:spPr/>
        <p:txBody>
          <a:bodyPr>
            <a:normAutofit/>
          </a:bodyPr>
          <a:lstStyle/>
          <a:p>
            <a:r>
              <a:rPr lang="en-US" sz="2400" dirty="0" smtClean="0"/>
              <a:t>13.125 in General Fund</a:t>
            </a:r>
          </a:p>
          <a:p>
            <a:r>
              <a:rPr lang="en-US" sz="2400" dirty="0"/>
              <a:t>8</a:t>
            </a:r>
            <a:r>
              <a:rPr lang="en-US" sz="2400" dirty="0" smtClean="0"/>
              <a:t>.0 in Public Safety Fund</a:t>
            </a:r>
          </a:p>
          <a:p>
            <a:r>
              <a:rPr lang="en-US" sz="2400" dirty="0"/>
              <a:t>1</a:t>
            </a:r>
            <a:r>
              <a:rPr lang="en-US" sz="2400" dirty="0" smtClean="0"/>
              <a:t>.54 in Water Fund</a:t>
            </a:r>
          </a:p>
          <a:p>
            <a:r>
              <a:rPr lang="en-US" sz="2400" dirty="0" smtClean="0"/>
              <a:t>1.08 in Broadband</a:t>
            </a:r>
          </a:p>
          <a:p>
            <a:r>
              <a:rPr lang="en-US" sz="2400" dirty="0"/>
              <a:t>1</a:t>
            </a:r>
            <a:r>
              <a:rPr lang="en-US" sz="2400" dirty="0" smtClean="0"/>
              <a:t>.05 in Sanitation Fund</a:t>
            </a:r>
          </a:p>
          <a:p>
            <a:r>
              <a:rPr lang="en-US" sz="2400" dirty="0"/>
              <a:t>0</a:t>
            </a:r>
            <a:r>
              <a:rPr lang="en-US" sz="2400" dirty="0" smtClean="0"/>
              <a:t>.74 in Sewer Fund</a:t>
            </a:r>
            <a:endParaRPr lang="en-US" sz="2400" dirty="0"/>
          </a:p>
        </p:txBody>
      </p:sp>
      <p:sp>
        <p:nvSpPr>
          <p:cNvPr id="7" name="Content Placeholder 6"/>
          <p:cNvSpPr>
            <a:spLocks noGrp="1"/>
          </p:cNvSpPr>
          <p:nvPr>
            <p:ph sz="half" idx="2"/>
          </p:nvPr>
        </p:nvSpPr>
        <p:spPr/>
        <p:txBody>
          <a:bodyPr>
            <a:normAutofit/>
          </a:bodyPr>
          <a:lstStyle/>
          <a:p>
            <a:r>
              <a:rPr lang="en-US" sz="2400" dirty="0"/>
              <a:t>0</a:t>
            </a:r>
            <a:r>
              <a:rPr lang="en-US" sz="2400" dirty="0" smtClean="0"/>
              <a:t>.75 in AIPP Fund</a:t>
            </a:r>
          </a:p>
          <a:p>
            <a:r>
              <a:rPr lang="en-US" sz="2400" dirty="0" smtClean="0"/>
              <a:t>0.40 in Electric Fund</a:t>
            </a:r>
          </a:p>
          <a:p>
            <a:r>
              <a:rPr lang="en-US" sz="2400" dirty="0" smtClean="0"/>
              <a:t>0.15 </a:t>
            </a:r>
            <a:r>
              <a:rPr lang="en-US" sz="2400" dirty="0"/>
              <a:t>in </a:t>
            </a:r>
            <a:r>
              <a:rPr lang="en-US" sz="2400" dirty="0" smtClean="0"/>
              <a:t>Storm Drainage </a:t>
            </a:r>
            <a:r>
              <a:rPr lang="en-US" sz="2400" dirty="0"/>
              <a:t>Fund</a:t>
            </a:r>
          </a:p>
          <a:p>
            <a:r>
              <a:rPr lang="en-US" sz="2400" dirty="0" smtClean="0"/>
              <a:t> 0.04 in Streets Fund</a:t>
            </a:r>
            <a:endParaRPr lang="en-US" sz="24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28307306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359454" y="1236017"/>
            <a:ext cx="2582220" cy="2427889"/>
          </a:xfrm>
          <a:prstGeom prst="homePlate">
            <a:avLst>
              <a:gd name="adj" fmla="val 1817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4503" y="1497782"/>
            <a:ext cx="2546753" cy="1910443"/>
          </a:xfrm>
          <a:noFill/>
        </p:spPr>
        <p:txBody>
          <a:bodyPr vert="horz" lIns="91440" tIns="45720" rIns="91440" bIns="45720" rtlCol="0" anchor="ctr">
            <a:normAutofit/>
          </a:bodyPr>
          <a:lstStyle/>
          <a:p>
            <a:pPr defTabSz="914400">
              <a:lnSpc>
                <a:spcPct val="90000"/>
              </a:lnSpc>
            </a:pPr>
            <a:r>
              <a:rPr lang="en-US" sz="2000" dirty="0" smtClean="0">
                <a:solidFill>
                  <a:schemeClr val="bg1"/>
                </a:solidFill>
                <a:latin typeface="+mj-lt"/>
              </a:rPr>
              <a:t>GRANT</a:t>
            </a:r>
            <a:r>
              <a:rPr lang="en-US" sz="2000" dirty="0">
                <a:solidFill>
                  <a:schemeClr val="bg1"/>
                </a:solidFill>
                <a:latin typeface="+mj-lt"/>
              </a:rPr>
              <a:t> </a:t>
            </a:r>
            <a:br>
              <a:rPr lang="en-US" sz="2000" dirty="0">
                <a:solidFill>
                  <a:schemeClr val="bg1"/>
                </a:solidFill>
                <a:latin typeface="+mj-lt"/>
              </a:rPr>
            </a:br>
            <a:r>
              <a:rPr lang="en-US" sz="2000" kern="1200" dirty="0" smtClean="0">
                <a:solidFill>
                  <a:schemeClr val="bg1"/>
                </a:solidFill>
                <a:latin typeface="+mj-lt"/>
                <a:ea typeface="+mj-ea"/>
                <a:cs typeface="+mj-cs"/>
              </a:rPr>
              <a:t>COORIDINATION/</a:t>
            </a:r>
            <a:r>
              <a:rPr lang="en-US" sz="2000" kern="1200" dirty="0">
                <a:solidFill>
                  <a:schemeClr val="bg1"/>
                </a:solidFill>
                <a:latin typeface="+mj-lt"/>
              </a:rPr>
              <a:t/>
            </a:r>
            <a:br>
              <a:rPr lang="en-US" sz="2000" kern="1200" dirty="0">
                <a:solidFill>
                  <a:schemeClr val="bg1"/>
                </a:solidFill>
                <a:latin typeface="+mj-lt"/>
              </a:rPr>
            </a:br>
            <a:r>
              <a:rPr lang="en-US" sz="2000" kern="1200" dirty="0" smtClean="0">
                <a:solidFill>
                  <a:schemeClr val="bg1"/>
                </a:solidFill>
                <a:latin typeface="+mj-lt"/>
                <a:ea typeface="+mj-ea"/>
                <a:cs typeface="+mj-cs"/>
              </a:rPr>
              <a:t>MANAGEMENT</a:t>
            </a:r>
            <a:endParaRPr lang="en-US" sz="2000" kern="1200" dirty="0">
              <a:solidFill>
                <a:schemeClr val="bg1"/>
              </a:solidFill>
              <a:latin typeface="+mj-lt"/>
              <a:ea typeface="+mj-ea"/>
              <a:cs typeface="+mj-cs"/>
            </a:endParaRPr>
          </a:p>
        </p:txBody>
      </p:sp>
      <p:sp>
        <p:nvSpPr>
          <p:cNvPr id="3" name="Slide Number Placeholder 2"/>
          <p:cNvSpPr>
            <a:spLocks noGrp="1"/>
          </p:cNvSpPr>
          <p:nvPr>
            <p:ph type="sldNum" sz="quarter" idx="12"/>
          </p:nvPr>
        </p:nvSpPr>
        <p:spPr>
          <a:xfrm>
            <a:off x="8275638" y="4767262"/>
            <a:ext cx="385761" cy="273844"/>
          </a:xfrm>
        </p:spPr>
        <p:txBody>
          <a:bodyPr vert="horz" lIns="91440" tIns="45720" rIns="91440" bIns="45720" rtlCol="0" anchor="ctr">
            <a:normAutofit/>
          </a:bodyPr>
          <a:lstStyle/>
          <a:p>
            <a:pPr defTabSz="914400">
              <a:lnSpc>
                <a:spcPct val="90000"/>
              </a:lnSpc>
              <a:spcAft>
                <a:spcPts val="600"/>
              </a:spcAft>
            </a:pPr>
            <a:fld id="{BB50CD3F-EBF3-BD45-9FF4-85E5963A6685}" type="slidenum">
              <a:rPr lang="en-US">
                <a:solidFill>
                  <a:schemeClr val="tx1">
                    <a:alpha val="80000"/>
                  </a:schemeClr>
                </a:solidFill>
              </a:rPr>
              <a:pPr defTabSz="914400">
                <a:lnSpc>
                  <a:spcPct val="90000"/>
                </a:lnSpc>
                <a:spcAft>
                  <a:spcPts val="600"/>
                </a:spcAft>
              </a:pPr>
              <a:t>30</a:t>
            </a:fld>
            <a:endParaRPr lang="en-US" dirty="0">
              <a:solidFill>
                <a:schemeClr val="tx1">
                  <a:alpha val="80000"/>
                </a:schemeClr>
              </a:solidFill>
            </a:endParaRPr>
          </a:p>
        </p:txBody>
      </p:sp>
      <p:graphicFrame>
        <p:nvGraphicFramePr>
          <p:cNvPr id="7" name="Table 6">
            <a:extLst>
              <a:ext uri="{FF2B5EF4-FFF2-40B4-BE49-F238E27FC236}">
                <a16:creationId xmlns:a16="http://schemas.microsoft.com/office/drawing/2014/main" id="{0542C501-DC88-4AE3-AB09-00E4C715ACD3}"/>
              </a:ext>
            </a:extLst>
          </p:cNvPr>
          <p:cNvGraphicFramePr>
            <a:graphicFrameLocks noGrp="1"/>
          </p:cNvGraphicFramePr>
          <p:nvPr>
            <p:extLst/>
          </p:nvPr>
        </p:nvGraphicFramePr>
        <p:xfrm>
          <a:off x="3484305" y="110612"/>
          <a:ext cx="5444380" cy="4941101"/>
        </p:xfrm>
        <a:graphic>
          <a:graphicData uri="http://schemas.openxmlformats.org/drawingml/2006/table">
            <a:tbl>
              <a:tblPr firstRow="1" firstCol="1"/>
              <a:tblGrid>
                <a:gridCol w="1828800">
                  <a:extLst>
                    <a:ext uri="{9D8B030D-6E8A-4147-A177-3AD203B41FA5}">
                      <a16:colId xmlns:a16="http://schemas.microsoft.com/office/drawing/2014/main" val="1492820935"/>
                    </a:ext>
                  </a:extLst>
                </a:gridCol>
                <a:gridCol w="3615580">
                  <a:extLst>
                    <a:ext uri="{9D8B030D-6E8A-4147-A177-3AD203B41FA5}">
                      <a16:colId xmlns:a16="http://schemas.microsoft.com/office/drawing/2014/main" val="576354950"/>
                    </a:ext>
                  </a:extLst>
                </a:gridCol>
              </a:tblGrid>
              <a:tr h="538261">
                <a:tc>
                  <a:txBody>
                    <a:bodyPr/>
                    <a:lstStyle/>
                    <a:p>
                      <a:pPr marL="0" marR="0" algn="ctr" fontAlgn="ctr">
                        <a:lnSpc>
                          <a:spcPct val="107000"/>
                        </a:lnSpc>
                        <a:spcBef>
                          <a:spcPts val="0"/>
                        </a:spcBef>
                        <a:spcAft>
                          <a:spcPts val="0"/>
                        </a:spcAft>
                      </a:pPr>
                      <a:r>
                        <a:rPr lang="en-US" sz="800" b="1" i="0" u="none" strike="noStrike" dirty="0">
                          <a:solidFill>
                            <a:schemeClr val="tx1"/>
                          </a:solidFill>
                          <a:effectLst/>
                          <a:latin typeface="Calibri"/>
                          <a:ea typeface="Calibri" panose="020F0502020204030204" pitchFamily="34" charset="0"/>
                          <a:cs typeface="Times New Roman"/>
                        </a:rPr>
                        <a:t>Goal/Objective Assignment</a:t>
                      </a:r>
                      <a:endParaRPr lang="en-US" sz="800" b="1" i="0" u="none" strike="noStrike" dirty="0">
                        <a:solidFill>
                          <a:schemeClr val="tx1"/>
                        </a:solidFill>
                        <a:effectLst/>
                        <a:latin typeface="Calibri"/>
                        <a:cs typeface="Times New Roman"/>
                      </a:endParaRPr>
                    </a:p>
                  </a:txBody>
                  <a:tcPr marL="43089" marR="43089"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C2E8"/>
                    </a:solidFill>
                  </a:tcPr>
                </a:tc>
                <a:tc>
                  <a:txBody>
                    <a:bodyPr/>
                    <a:lstStyle/>
                    <a:p>
                      <a:pPr marL="0" marR="0" algn="l" fontAlgn="ctr">
                        <a:lnSpc>
                          <a:spcPct val="107000"/>
                        </a:lnSpc>
                        <a:spcBef>
                          <a:spcPts val="0"/>
                        </a:spcBef>
                        <a:spcAft>
                          <a:spcPts val="0"/>
                        </a:spcAft>
                      </a:pPr>
                      <a:endParaRPr lang="en-US" sz="800" b="1" i="0" u="none" strike="noStrike" dirty="0">
                        <a:solidFill>
                          <a:schemeClr val="tx1"/>
                        </a:solidFill>
                        <a:effectLst/>
                        <a:latin typeface="Calibri"/>
                        <a:cs typeface="Times New Roman"/>
                      </a:endParaRPr>
                    </a:p>
                    <a:p>
                      <a:pPr marL="0" marR="0" algn="l" fontAlgn="ctr">
                        <a:lnSpc>
                          <a:spcPct val="107000"/>
                        </a:lnSpc>
                        <a:spcBef>
                          <a:spcPts val="0"/>
                        </a:spcBef>
                        <a:spcAft>
                          <a:spcPts val="0"/>
                        </a:spcAft>
                      </a:pPr>
                      <a:r>
                        <a:rPr lang="en-US" sz="800" b="1" i="0" u="none" strike="noStrike" dirty="0">
                          <a:solidFill>
                            <a:schemeClr val="tx1"/>
                          </a:solidFill>
                          <a:effectLst/>
                          <a:latin typeface="Calibri"/>
                          <a:ea typeface="Calibri" panose="020F0502020204030204" pitchFamily="34" charset="0"/>
                          <a:cs typeface="Times New Roman"/>
                        </a:rPr>
                        <a:t>Coordinate with Department Directors to establish grant funding goals (What is the Vision, are the Strategic Goals, Alignment to Envision/Council Initiatives, etc.).</a:t>
                      </a:r>
                      <a:endParaRPr lang="en-US" sz="800" b="1" i="0" u="none" strike="noStrike" dirty="0">
                        <a:solidFill>
                          <a:schemeClr val="tx1"/>
                        </a:solidFill>
                        <a:effectLst/>
                        <a:latin typeface="Calibri"/>
                        <a:cs typeface="Times New Roman"/>
                      </a:endParaRPr>
                    </a:p>
                    <a:p>
                      <a:pPr marL="0" marR="0" algn="l" fontAlgn="ctr">
                        <a:lnSpc>
                          <a:spcPct val="107000"/>
                        </a:lnSpc>
                        <a:spcBef>
                          <a:spcPts val="0"/>
                        </a:spcBef>
                        <a:spcAft>
                          <a:spcPts val="0"/>
                        </a:spcAft>
                      </a:pPr>
                      <a:endParaRPr lang="en-US" sz="800" b="1" i="0" u="none" strike="noStrike" dirty="0">
                        <a:solidFill>
                          <a:schemeClr val="tx1"/>
                        </a:solidFill>
                        <a:effectLst/>
                        <a:latin typeface="Calibri"/>
                        <a:cs typeface="Times New Roman"/>
                      </a:endParaRPr>
                    </a:p>
                  </a:txBody>
                  <a:tcPr marL="43089" marR="43089"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C2E8"/>
                    </a:solidFill>
                  </a:tcPr>
                </a:tc>
                <a:extLst>
                  <a:ext uri="{0D108BD9-81ED-4DB2-BD59-A6C34878D82A}">
                    <a16:rowId xmlns:a16="http://schemas.microsoft.com/office/drawing/2014/main" val="200315036"/>
                  </a:ext>
                </a:extLst>
              </a:tr>
              <a:tr h="538261">
                <a:tc>
                  <a:txBody>
                    <a:bodyPr/>
                    <a:lstStyle/>
                    <a:p>
                      <a:pPr marL="0" marR="0" algn="ctr" fontAlgn="ctr">
                        <a:lnSpc>
                          <a:spcPct val="107000"/>
                        </a:lnSpc>
                        <a:spcBef>
                          <a:spcPts val="0"/>
                        </a:spcBef>
                        <a:spcAft>
                          <a:spcPts val="0"/>
                        </a:spcAft>
                      </a:pPr>
                      <a:endParaRPr lang="en-US" sz="800" b="0" i="0" u="none" strike="noStrike" dirty="0">
                        <a:solidFill>
                          <a:schemeClr val="tx1"/>
                        </a:solidFill>
                        <a:effectLst/>
                        <a:latin typeface="Calibri"/>
                        <a:cs typeface="Times New Roman"/>
                      </a:endParaRPr>
                    </a:p>
                    <a:p>
                      <a:pPr marL="0" marR="0" algn="ctr" fontAlgn="ctr">
                        <a:lnSpc>
                          <a:spcPct val="107000"/>
                        </a:lnSpc>
                        <a:spcBef>
                          <a:spcPts val="0"/>
                        </a:spcBef>
                        <a:spcAft>
                          <a:spcPts val="0"/>
                        </a:spcAft>
                      </a:pPr>
                      <a:r>
                        <a:rPr lang="en-US" sz="800" b="1" i="0" u="none" strike="noStrike" dirty="0">
                          <a:solidFill>
                            <a:schemeClr val="tx1"/>
                          </a:solidFill>
                          <a:effectLst/>
                          <a:latin typeface="Calibri"/>
                          <a:ea typeface="Calibri" panose="020F0502020204030204" pitchFamily="34" charset="0"/>
                          <a:cs typeface="Times New Roman"/>
                        </a:rPr>
                        <a:t>Grant Discovery</a:t>
                      </a:r>
                      <a:endParaRPr lang="en-US" sz="800" b="0" i="0" u="none" strike="noStrike" dirty="0">
                        <a:solidFill>
                          <a:schemeClr val="tx1"/>
                        </a:solidFill>
                        <a:effectLst/>
                        <a:latin typeface="Calibri"/>
                        <a:cs typeface="Times New Roman"/>
                      </a:endParaRPr>
                    </a:p>
                    <a:p>
                      <a:pPr marL="0" marR="0" algn="ctr" fontAlgn="ctr">
                        <a:lnSpc>
                          <a:spcPct val="107000"/>
                        </a:lnSpc>
                        <a:spcBef>
                          <a:spcPts val="0"/>
                        </a:spcBef>
                        <a:spcAft>
                          <a:spcPts val="0"/>
                        </a:spcAft>
                      </a:pPr>
                      <a:endParaRPr lang="en-US" sz="800" b="0" i="0" u="none" strike="noStrike" dirty="0">
                        <a:solidFill>
                          <a:schemeClr val="tx1"/>
                        </a:solidFill>
                        <a:effectLst/>
                        <a:latin typeface="Calibri"/>
                        <a:cs typeface="Times New Roman"/>
                      </a:endParaRPr>
                    </a:p>
                    <a:p>
                      <a:pPr marL="0" marR="0" algn="ctr" fontAlgn="ctr">
                        <a:lnSpc>
                          <a:spcPct val="107000"/>
                        </a:lnSpc>
                        <a:spcBef>
                          <a:spcPts val="0"/>
                        </a:spcBef>
                        <a:spcAft>
                          <a:spcPts val="0"/>
                        </a:spcAft>
                      </a:pPr>
                      <a:endParaRPr lang="en-US" sz="800" b="0" i="0" u="none" strike="noStrike" dirty="0">
                        <a:solidFill>
                          <a:schemeClr val="tx1"/>
                        </a:solidFill>
                        <a:effectLst/>
                        <a:latin typeface="Calibri"/>
                        <a:cs typeface="Times New Roman"/>
                      </a:endParaRPr>
                    </a:p>
                  </a:txBody>
                  <a:tcPr marL="43089" marR="43089"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EDA6"/>
                    </a:solidFill>
                  </a:tcPr>
                </a:tc>
                <a:tc>
                  <a:txBody>
                    <a:bodyPr/>
                    <a:lstStyle/>
                    <a:p>
                      <a:pPr marL="0" marR="0" algn="l" fontAlgn="ctr">
                        <a:lnSpc>
                          <a:spcPct val="107000"/>
                        </a:lnSpc>
                        <a:spcBef>
                          <a:spcPts val="0"/>
                        </a:spcBef>
                        <a:spcAft>
                          <a:spcPts val="0"/>
                        </a:spcAft>
                      </a:pPr>
                      <a:endParaRPr lang="en-US" sz="800" b="0" i="0" u="none" strike="noStrike" dirty="0">
                        <a:solidFill>
                          <a:schemeClr val="tx1"/>
                        </a:solidFill>
                        <a:effectLst/>
                        <a:latin typeface="Calibri"/>
                        <a:cs typeface="Times New Roman"/>
                      </a:endParaRPr>
                    </a:p>
                    <a:p>
                      <a:pPr marL="0" marR="0" algn="l" fontAlgn="ctr">
                        <a:lnSpc>
                          <a:spcPct val="107000"/>
                        </a:lnSpc>
                        <a:spcBef>
                          <a:spcPts val="0"/>
                        </a:spcBef>
                        <a:spcAft>
                          <a:spcPts val="0"/>
                        </a:spcAft>
                      </a:pPr>
                      <a:r>
                        <a:rPr lang="en-US" sz="800" b="1" i="0" u="none" strike="noStrike" dirty="0">
                          <a:solidFill>
                            <a:schemeClr val="tx1"/>
                          </a:solidFill>
                          <a:effectLst/>
                          <a:latin typeface="Calibri"/>
                          <a:ea typeface="Calibri" panose="020F0502020204030204" pitchFamily="34" charset="0"/>
                          <a:cs typeface="Times New Roman"/>
                        </a:rPr>
                        <a:t>Search grant sources and alert Directors/Project Managers, when applicable grant opportunities that match our CIP, Strategic Goals, Action Plans, etc., appear.</a:t>
                      </a:r>
                      <a:endParaRPr lang="en-US" sz="800" b="1" i="0" u="none" strike="noStrike" dirty="0">
                        <a:solidFill>
                          <a:schemeClr val="tx1"/>
                        </a:solidFill>
                        <a:effectLst/>
                        <a:latin typeface="Calibri"/>
                        <a:cs typeface="Times New Roman"/>
                      </a:endParaRPr>
                    </a:p>
                    <a:p>
                      <a:pPr marL="0" marR="0" algn="l" fontAlgn="ctr">
                        <a:lnSpc>
                          <a:spcPct val="107000"/>
                        </a:lnSpc>
                        <a:spcBef>
                          <a:spcPts val="0"/>
                        </a:spcBef>
                        <a:spcAft>
                          <a:spcPts val="0"/>
                        </a:spcAft>
                      </a:pPr>
                      <a:endParaRPr lang="en-US" sz="800" b="0" i="0" u="none" strike="noStrike" dirty="0">
                        <a:solidFill>
                          <a:schemeClr val="tx1"/>
                        </a:solidFill>
                        <a:effectLst/>
                        <a:latin typeface="Calibri"/>
                        <a:cs typeface="Times New Roman"/>
                      </a:endParaRPr>
                    </a:p>
                  </a:txBody>
                  <a:tcPr marL="43089" marR="43089"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EDA6"/>
                    </a:solidFill>
                  </a:tcPr>
                </a:tc>
                <a:extLst>
                  <a:ext uri="{0D108BD9-81ED-4DB2-BD59-A6C34878D82A}">
                    <a16:rowId xmlns:a16="http://schemas.microsoft.com/office/drawing/2014/main" val="1587731554"/>
                  </a:ext>
                </a:extLst>
              </a:tr>
              <a:tr h="538261">
                <a:tc>
                  <a:txBody>
                    <a:bodyPr/>
                    <a:lstStyle/>
                    <a:p>
                      <a:pPr marL="0" marR="0" algn="ctr" fontAlgn="ctr">
                        <a:lnSpc>
                          <a:spcPct val="107000"/>
                        </a:lnSpc>
                        <a:spcBef>
                          <a:spcPts val="0"/>
                        </a:spcBef>
                        <a:spcAft>
                          <a:spcPts val="0"/>
                        </a:spcAft>
                      </a:pPr>
                      <a:endParaRPr lang="en-US" sz="800" b="0" i="0" u="none" strike="noStrike" dirty="0">
                        <a:solidFill>
                          <a:schemeClr val="tx1"/>
                        </a:solidFill>
                        <a:effectLst/>
                        <a:latin typeface="Calibri"/>
                        <a:cs typeface="Times New Roman"/>
                      </a:endParaRPr>
                    </a:p>
                    <a:p>
                      <a:pPr marL="0" marR="0" algn="ctr" fontAlgn="ctr">
                        <a:lnSpc>
                          <a:spcPct val="107000"/>
                        </a:lnSpc>
                        <a:spcBef>
                          <a:spcPts val="0"/>
                        </a:spcBef>
                        <a:spcAft>
                          <a:spcPts val="0"/>
                        </a:spcAft>
                      </a:pPr>
                      <a:r>
                        <a:rPr lang="en-US" sz="800" b="1" i="0" u="none" strike="noStrike" dirty="0">
                          <a:solidFill>
                            <a:schemeClr val="tx1"/>
                          </a:solidFill>
                          <a:effectLst/>
                          <a:latin typeface="Calibri"/>
                          <a:ea typeface="Calibri" panose="020F0502020204030204" pitchFamily="34" charset="0"/>
                          <a:cs typeface="Times New Roman"/>
                        </a:rPr>
                        <a:t>Proposal Form &amp; Analysis</a:t>
                      </a:r>
                      <a:endParaRPr lang="en-US" sz="800" b="0" i="0" u="none" strike="noStrike" dirty="0">
                        <a:solidFill>
                          <a:schemeClr val="tx1"/>
                        </a:solidFill>
                        <a:effectLst/>
                        <a:latin typeface="Calibri"/>
                        <a:cs typeface="Times New Roman"/>
                      </a:endParaRPr>
                    </a:p>
                    <a:p>
                      <a:pPr marL="0" marR="0" algn="ctr" fontAlgn="ctr">
                        <a:lnSpc>
                          <a:spcPct val="107000"/>
                        </a:lnSpc>
                        <a:spcBef>
                          <a:spcPts val="0"/>
                        </a:spcBef>
                        <a:spcAft>
                          <a:spcPts val="0"/>
                        </a:spcAft>
                      </a:pPr>
                      <a:endParaRPr lang="en-US" sz="800" b="0" i="0" u="none" strike="noStrike" dirty="0">
                        <a:solidFill>
                          <a:schemeClr val="tx1"/>
                        </a:solidFill>
                        <a:effectLst/>
                        <a:latin typeface="Calibri"/>
                        <a:cs typeface="Times New Roman"/>
                      </a:endParaRPr>
                    </a:p>
                    <a:p>
                      <a:pPr marL="0" marR="0" algn="ctr" fontAlgn="ctr">
                        <a:lnSpc>
                          <a:spcPct val="107000"/>
                        </a:lnSpc>
                        <a:spcBef>
                          <a:spcPts val="0"/>
                        </a:spcBef>
                        <a:spcAft>
                          <a:spcPts val="0"/>
                        </a:spcAft>
                      </a:pPr>
                      <a:endParaRPr lang="en-US" sz="800" b="0" i="0" u="none" strike="noStrike" dirty="0">
                        <a:solidFill>
                          <a:schemeClr val="tx1"/>
                        </a:solidFill>
                        <a:effectLst/>
                        <a:latin typeface="Calibri"/>
                        <a:cs typeface="Times New Roman"/>
                      </a:endParaRPr>
                    </a:p>
                  </a:txBody>
                  <a:tcPr marL="43089" marR="43089"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59F"/>
                    </a:solidFill>
                  </a:tcPr>
                </a:tc>
                <a:tc>
                  <a:txBody>
                    <a:bodyPr/>
                    <a:lstStyle/>
                    <a:p>
                      <a:pPr marL="0" marR="0" algn="l" fontAlgn="ctr">
                        <a:lnSpc>
                          <a:spcPct val="107000"/>
                        </a:lnSpc>
                        <a:spcBef>
                          <a:spcPts val="0"/>
                        </a:spcBef>
                        <a:spcAft>
                          <a:spcPts val="0"/>
                        </a:spcAft>
                      </a:pPr>
                      <a:endParaRPr lang="en-US" sz="800" b="0" i="0" u="none" strike="noStrike" dirty="0">
                        <a:solidFill>
                          <a:schemeClr val="tx1"/>
                        </a:solidFill>
                        <a:effectLst/>
                        <a:latin typeface="Calibri"/>
                        <a:cs typeface="Times New Roman"/>
                      </a:endParaRPr>
                    </a:p>
                    <a:p>
                      <a:pPr marL="0" marR="0" algn="l" fontAlgn="ctr">
                        <a:lnSpc>
                          <a:spcPct val="107000"/>
                        </a:lnSpc>
                        <a:spcBef>
                          <a:spcPts val="0"/>
                        </a:spcBef>
                        <a:spcAft>
                          <a:spcPts val="0"/>
                        </a:spcAft>
                      </a:pPr>
                      <a:r>
                        <a:rPr lang="en-US" sz="800" b="1" i="0" u="none" strike="noStrike" dirty="0">
                          <a:solidFill>
                            <a:schemeClr val="tx1"/>
                          </a:solidFill>
                          <a:effectLst/>
                          <a:latin typeface="Calibri"/>
                          <a:ea typeface="Calibri" panose="020F0502020204030204" pitchFamily="34" charset="0"/>
                          <a:cs typeface="Times New Roman"/>
                        </a:rPr>
                        <a:t>Department/Division staff complete Grant Proposal Form and meet with Grant Coordinator and/or possible stakeholders to determine viability of grant success.</a:t>
                      </a:r>
                      <a:endParaRPr lang="en-US" sz="800" b="1" i="0" u="none" strike="noStrike" dirty="0">
                        <a:solidFill>
                          <a:schemeClr val="tx1"/>
                        </a:solidFill>
                        <a:effectLst/>
                        <a:latin typeface="Calibri"/>
                        <a:cs typeface="Times New Roman"/>
                      </a:endParaRPr>
                    </a:p>
                    <a:p>
                      <a:pPr marL="0" marR="0" algn="l" fontAlgn="ctr">
                        <a:lnSpc>
                          <a:spcPct val="107000"/>
                        </a:lnSpc>
                        <a:spcBef>
                          <a:spcPts val="0"/>
                        </a:spcBef>
                        <a:spcAft>
                          <a:spcPts val="0"/>
                        </a:spcAft>
                      </a:pPr>
                      <a:endParaRPr lang="en-US" sz="800" b="1" i="0" u="none" strike="noStrike" dirty="0">
                        <a:solidFill>
                          <a:schemeClr val="tx1"/>
                        </a:solidFill>
                        <a:effectLst/>
                        <a:latin typeface="Calibri"/>
                        <a:cs typeface="Times New Roman"/>
                      </a:endParaRPr>
                    </a:p>
                  </a:txBody>
                  <a:tcPr marL="43089" marR="43089"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59F"/>
                    </a:solidFill>
                  </a:tcPr>
                </a:tc>
                <a:extLst>
                  <a:ext uri="{0D108BD9-81ED-4DB2-BD59-A6C34878D82A}">
                    <a16:rowId xmlns:a16="http://schemas.microsoft.com/office/drawing/2014/main" val="3716497421"/>
                  </a:ext>
                </a:extLst>
              </a:tr>
              <a:tr h="538261">
                <a:tc>
                  <a:txBody>
                    <a:bodyPr/>
                    <a:lstStyle/>
                    <a:p>
                      <a:pPr marL="0" marR="0" algn="ctr" fontAlgn="ctr">
                        <a:lnSpc>
                          <a:spcPct val="107000"/>
                        </a:lnSpc>
                        <a:spcBef>
                          <a:spcPts val="0"/>
                        </a:spcBef>
                        <a:spcAft>
                          <a:spcPts val="0"/>
                        </a:spcAft>
                      </a:pPr>
                      <a:endParaRPr lang="en-US" sz="800" b="0" i="0" u="none" strike="noStrike" dirty="0">
                        <a:solidFill>
                          <a:schemeClr val="bg1"/>
                        </a:solidFill>
                        <a:effectLst/>
                        <a:latin typeface="Calibri"/>
                        <a:cs typeface="Times New Roman"/>
                      </a:endParaRPr>
                    </a:p>
                    <a:p>
                      <a:pPr marL="0" marR="0" algn="ctr" fontAlgn="ctr">
                        <a:lnSpc>
                          <a:spcPct val="107000"/>
                        </a:lnSpc>
                        <a:spcBef>
                          <a:spcPts val="0"/>
                        </a:spcBef>
                        <a:spcAft>
                          <a:spcPts val="0"/>
                        </a:spcAft>
                      </a:pPr>
                      <a:r>
                        <a:rPr lang="en-US" sz="800" b="1" i="0" u="none" strike="noStrike" dirty="0">
                          <a:solidFill>
                            <a:schemeClr val="bg1"/>
                          </a:solidFill>
                          <a:effectLst/>
                          <a:latin typeface="Calibri"/>
                          <a:ea typeface="Calibri" panose="020F0502020204030204" pitchFamily="34" charset="0"/>
                          <a:cs typeface="Times New Roman"/>
                        </a:rPr>
                        <a:t>Grant Cycle Communication</a:t>
                      </a:r>
                      <a:endParaRPr lang="en-US" sz="800" b="1" i="0" u="none" strike="noStrike" dirty="0">
                        <a:solidFill>
                          <a:schemeClr val="bg1"/>
                        </a:solidFill>
                        <a:effectLst/>
                        <a:latin typeface="Calibri"/>
                        <a:cs typeface="Times New Roman"/>
                      </a:endParaRPr>
                    </a:p>
                    <a:p>
                      <a:pPr marL="0" marR="0" algn="ctr" fontAlgn="ctr">
                        <a:lnSpc>
                          <a:spcPct val="107000"/>
                        </a:lnSpc>
                        <a:spcBef>
                          <a:spcPts val="0"/>
                        </a:spcBef>
                        <a:spcAft>
                          <a:spcPts val="0"/>
                        </a:spcAft>
                      </a:pPr>
                      <a:endParaRPr lang="en-US" sz="800" b="0" i="0" u="none" strike="noStrike" dirty="0">
                        <a:solidFill>
                          <a:schemeClr val="bg1"/>
                        </a:solidFill>
                        <a:effectLst/>
                        <a:latin typeface="Calibri"/>
                        <a:cs typeface="Times New Roman"/>
                      </a:endParaRPr>
                    </a:p>
                  </a:txBody>
                  <a:tcPr marL="43089" marR="43089"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C7D11"/>
                    </a:solidFill>
                  </a:tcPr>
                </a:tc>
                <a:tc>
                  <a:txBody>
                    <a:bodyPr/>
                    <a:lstStyle/>
                    <a:p>
                      <a:pPr marL="0" marR="0" algn="l" fontAlgn="ctr">
                        <a:lnSpc>
                          <a:spcPct val="107000"/>
                        </a:lnSpc>
                        <a:spcBef>
                          <a:spcPts val="0"/>
                        </a:spcBef>
                        <a:spcAft>
                          <a:spcPts val="0"/>
                        </a:spcAft>
                      </a:pPr>
                      <a:endParaRPr lang="en-US" sz="800" b="1" i="0" u="none" strike="noStrike" dirty="0">
                        <a:solidFill>
                          <a:schemeClr val="bg1"/>
                        </a:solidFill>
                        <a:effectLst/>
                        <a:latin typeface="Calibri"/>
                        <a:cs typeface="Times New Roman"/>
                      </a:endParaRPr>
                    </a:p>
                    <a:p>
                      <a:pPr marL="0" marR="0" algn="l" fontAlgn="ctr">
                        <a:lnSpc>
                          <a:spcPct val="107000"/>
                        </a:lnSpc>
                        <a:spcBef>
                          <a:spcPts val="0"/>
                        </a:spcBef>
                        <a:spcAft>
                          <a:spcPts val="0"/>
                        </a:spcAft>
                      </a:pPr>
                      <a:r>
                        <a:rPr lang="en-US" sz="800" b="1" i="0" u="none" strike="noStrike" dirty="0">
                          <a:solidFill>
                            <a:schemeClr val="bg1"/>
                          </a:solidFill>
                          <a:effectLst/>
                          <a:latin typeface="Calibri"/>
                          <a:ea typeface="Calibri" panose="020F0502020204030204" pitchFamily="34" charset="0"/>
                          <a:cs typeface="Times New Roman"/>
                        </a:rPr>
                        <a:t>Assign grant-related tasks/criteria to stakeholders/work groups or individuals (set up deadline notification &amp; communication pipeline procedure(s).</a:t>
                      </a:r>
                      <a:endParaRPr lang="en-US" sz="800" b="1" i="0" u="none" strike="noStrike" dirty="0">
                        <a:solidFill>
                          <a:schemeClr val="bg1"/>
                        </a:solidFill>
                        <a:effectLst/>
                        <a:latin typeface="Calibri"/>
                        <a:cs typeface="Times New Roman"/>
                      </a:endParaRPr>
                    </a:p>
                    <a:p>
                      <a:pPr marL="0" marR="0" algn="l" fontAlgn="ctr">
                        <a:lnSpc>
                          <a:spcPct val="107000"/>
                        </a:lnSpc>
                        <a:spcBef>
                          <a:spcPts val="0"/>
                        </a:spcBef>
                        <a:spcAft>
                          <a:spcPts val="0"/>
                        </a:spcAft>
                      </a:pPr>
                      <a:endParaRPr lang="en-US" sz="800" b="1" i="0" u="none" strike="noStrike" dirty="0">
                        <a:solidFill>
                          <a:schemeClr val="bg1"/>
                        </a:solidFill>
                        <a:effectLst/>
                        <a:latin typeface="Calibri"/>
                        <a:cs typeface="Times New Roman"/>
                      </a:endParaRPr>
                    </a:p>
                  </a:txBody>
                  <a:tcPr marL="43089" marR="43089"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C7D11"/>
                    </a:solidFill>
                  </a:tcPr>
                </a:tc>
                <a:extLst>
                  <a:ext uri="{0D108BD9-81ED-4DB2-BD59-A6C34878D82A}">
                    <a16:rowId xmlns:a16="http://schemas.microsoft.com/office/drawing/2014/main" val="3544319326"/>
                  </a:ext>
                </a:extLst>
              </a:tr>
              <a:tr h="411820">
                <a:tc>
                  <a:txBody>
                    <a:bodyPr/>
                    <a:lstStyle/>
                    <a:p>
                      <a:pPr marL="0" marR="0" algn="ctr" fontAlgn="ctr">
                        <a:lnSpc>
                          <a:spcPct val="107000"/>
                        </a:lnSpc>
                        <a:spcBef>
                          <a:spcPts val="0"/>
                        </a:spcBef>
                        <a:spcAft>
                          <a:spcPts val="0"/>
                        </a:spcAft>
                      </a:pPr>
                      <a:endParaRPr lang="en-US" sz="800" b="0" i="0" u="none" strike="noStrike" dirty="0">
                        <a:solidFill>
                          <a:schemeClr val="bg1"/>
                        </a:solidFill>
                        <a:effectLst/>
                        <a:latin typeface="Calibri"/>
                        <a:cs typeface="Times New Roman"/>
                      </a:endParaRPr>
                    </a:p>
                    <a:p>
                      <a:pPr marL="0" marR="0" algn="ctr" fontAlgn="ctr">
                        <a:lnSpc>
                          <a:spcPct val="107000"/>
                        </a:lnSpc>
                        <a:spcBef>
                          <a:spcPts val="0"/>
                        </a:spcBef>
                        <a:spcAft>
                          <a:spcPts val="0"/>
                        </a:spcAft>
                      </a:pPr>
                      <a:r>
                        <a:rPr lang="en-US" sz="800" b="1" i="0" u="none" strike="noStrike" dirty="0">
                          <a:solidFill>
                            <a:schemeClr val="bg1"/>
                          </a:solidFill>
                          <a:effectLst/>
                          <a:latin typeface="Calibri"/>
                          <a:ea typeface="Calibri" panose="020F0502020204030204" pitchFamily="34" charset="0"/>
                          <a:cs typeface="Times New Roman"/>
                        </a:rPr>
                        <a:t>Pipeline Management</a:t>
                      </a:r>
                      <a:endParaRPr lang="en-US" sz="800" b="0" i="0" u="none" strike="noStrike" dirty="0">
                        <a:solidFill>
                          <a:schemeClr val="bg1"/>
                        </a:solidFill>
                        <a:effectLst/>
                        <a:latin typeface="Calibri"/>
                        <a:cs typeface="Times New Roman"/>
                      </a:endParaRPr>
                    </a:p>
                    <a:p>
                      <a:pPr marL="0" marR="0" algn="ctr" fontAlgn="ctr">
                        <a:lnSpc>
                          <a:spcPct val="107000"/>
                        </a:lnSpc>
                        <a:spcBef>
                          <a:spcPts val="0"/>
                        </a:spcBef>
                        <a:spcAft>
                          <a:spcPts val="0"/>
                        </a:spcAft>
                      </a:pPr>
                      <a:endParaRPr lang="en-US" sz="800" b="0" i="0" u="none" strike="noStrike" dirty="0">
                        <a:solidFill>
                          <a:schemeClr val="bg1"/>
                        </a:solidFill>
                        <a:effectLst/>
                        <a:latin typeface="Calibri"/>
                        <a:cs typeface="Times New Roman"/>
                      </a:endParaRPr>
                    </a:p>
                  </a:txBody>
                  <a:tcPr marL="43089" marR="43089"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9D62"/>
                    </a:solidFill>
                  </a:tcPr>
                </a:tc>
                <a:tc>
                  <a:txBody>
                    <a:bodyPr/>
                    <a:lstStyle/>
                    <a:p>
                      <a:pPr marL="0" marR="0" algn="l" fontAlgn="ctr">
                        <a:lnSpc>
                          <a:spcPct val="107000"/>
                        </a:lnSpc>
                        <a:spcBef>
                          <a:spcPts val="0"/>
                        </a:spcBef>
                        <a:spcAft>
                          <a:spcPts val="0"/>
                        </a:spcAft>
                      </a:pPr>
                      <a:endParaRPr lang="en-US" sz="800" b="1" i="0" u="none" strike="noStrike" dirty="0">
                        <a:solidFill>
                          <a:schemeClr val="bg1"/>
                        </a:solidFill>
                        <a:effectLst/>
                        <a:latin typeface="Calibri"/>
                        <a:cs typeface="Times New Roman"/>
                      </a:endParaRPr>
                    </a:p>
                    <a:p>
                      <a:pPr marL="0" marR="0" algn="l" fontAlgn="ctr">
                        <a:lnSpc>
                          <a:spcPct val="107000"/>
                        </a:lnSpc>
                        <a:spcBef>
                          <a:spcPts val="0"/>
                        </a:spcBef>
                        <a:spcAft>
                          <a:spcPts val="0"/>
                        </a:spcAft>
                      </a:pPr>
                      <a:r>
                        <a:rPr lang="en-US" sz="800" b="1" i="0" u="none" strike="noStrike" dirty="0">
                          <a:solidFill>
                            <a:schemeClr val="bg1"/>
                          </a:solidFill>
                          <a:effectLst/>
                          <a:latin typeface="Calibri"/>
                          <a:ea typeface="Calibri" panose="020F0502020204030204" pitchFamily="34" charset="0"/>
                          <a:cs typeface="Times New Roman"/>
                        </a:rPr>
                        <a:t>Submit grant applications/proposals and track their progress.</a:t>
                      </a:r>
                      <a:endParaRPr lang="en-US" sz="800" b="1" i="0" u="none" strike="noStrike" dirty="0">
                        <a:solidFill>
                          <a:schemeClr val="bg1"/>
                        </a:solidFill>
                        <a:effectLst/>
                        <a:latin typeface="Calibri"/>
                        <a:cs typeface="Times New Roman"/>
                      </a:endParaRPr>
                    </a:p>
                    <a:p>
                      <a:pPr marL="0" marR="0" algn="l" fontAlgn="ctr">
                        <a:lnSpc>
                          <a:spcPct val="107000"/>
                        </a:lnSpc>
                        <a:spcBef>
                          <a:spcPts val="0"/>
                        </a:spcBef>
                        <a:spcAft>
                          <a:spcPts val="0"/>
                        </a:spcAft>
                      </a:pPr>
                      <a:endParaRPr lang="en-US" sz="800" b="1" i="0" u="none" strike="noStrike" dirty="0">
                        <a:solidFill>
                          <a:schemeClr val="bg1"/>
                        </a:solidFill>
                        <a:effectLst/>
                        <a:latin typeface="Calibri"/>
                        <a:cs typeface="Times New Roman"/>
                      </a:endParaRPr>
                    </a:p>
                  </a:txBody>
                  <a:tcPr marL="43089" marR="43089"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9D62"/>
                    </a:solidFill>
                  </a:tcPr>
                </a:tc>
                <a:extLst>
                  <a:ext uri="{0D108BD9-81ED-4DB2-BD59-A6C34878D82A}">
                    <a16:rowId xmlns:a16="http://schemas.microsoft.com/office/drawing/2014/main" val="903824961"/>
                  </a:ext>
                </a:extLst>
              </a:tr>
              <a:tr h="1044026">
                <a:tc>
                  <a:txBody>
                    <a:bodyPr/>
                    <a:lstStyle/>
                    <a:p>
                      <a:pPr marL="0" marR="0" algn="ctr" fontAlgn="ctr">
                        <a:lnSpc>
                          <a:spcPct val="107000"/>
                        </a:lnSpc>
                        <a:spcBef>
                          <a:spcPts val="0"/>
                        </a:spcBef>
                        <a:spcAft>
                          <a:spcPts val="0"/>
                        </a:spcAft>
                      </a:pPr>
                      <a:r>
                        <a:rPr lang="en-US" sz="800" b="1" i="0" u="none" strike="noStrike" dirty="0">
                          <a:solidFill>
                            <a:schemeClr val="bg1"/>
                          </a:solidFill>
                          <a:effectLst/>
                          <a:latin typeface="Calibri"/>
                          <a:ea typeface="Calibri" panose="020F0502020204030204" pitchFamily="34" charset="0"/>
                          <a:cs typeface="Times New Roman"/>
                        </a:rPr>
                        <a:t>Document management</a:t>
                      </a:r>
                      <a:endParaRPr lang="en-US" sz="800" b="0" i="0" u="none" strike="noStrike" dirty="0">
                        <a:solidFill>
                          <a:schemeClr val="bg1"/>
                        </a:solidFill>
                        <a:effectLst/>
                        <a:latin typeface="Calibri"/>
                        <a:cs typeface="Times New Roman"/>
                      </a:endParaRPr>
                    </a:p>
                    <a:p>
                      <a:pPr marL="0" marR="0" algn="ctr" fontAlgn="ctr">
                        <a:lnSpc>
                          <a:spcPct val="107000"/>
                        </a:lnSpc>
                        <a:spcBef>
                          <a:spcPts val="0"/>
                        </a:spcBef>
                        <a:spcAft>
                          <a:spcPts val="0"/>
                        </a:spcAft>
                      </a:pPr>
                      <a:endParaRPr lang="en-US" sz="800" b="0" i="0" u="none" strike="noStrike" dirty="0">
                        <a:solidFill>
                          <a:schemeClr val="bg1"/>
                        </a:solidFill>
                        <a:effectLst/>
                        <a:latin typeface="Calibri"/>
                        <a:cs typeface="Times New Roman"/>
                      </a:endParaRPr>
                    </a:p>
                    <a:p>
                      <a:pPr marL="0" marR="0" algn="ctr" fontAlgn="ctr">
                        <a:lnSpc>
                          <a:spcPct val="107000"/>
                        </a:lnSpc>
                        <a:spcBef>
                          <a:spcPts val="0"/>
                        </a:spcBef>
                        <a:spcAft>
                          <a:spcPts val="0"/>
                        </a:spcAft>
                      </a:pPr>
                      <a:endParaRPr lang="en-US" sz="800" b="0" i="0" u="none" strike="noStrike" dirty="0">
                        <a:solidFill>
                          <a:schemeClr val="bg1"/>
                        </a:solidFill>
                        <a:effectLst/>
                        <a:latin typeface="Calibri"/>
                        <a:cs typeface="Times New Roman"/>
                      </a:endParaRPr>
                    </a:p>
                  </a:txBody>
                  <a:tcPr marL="43089" marR="43089"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49A6"/>
                    </a:solidFill>
                  </a:tcPr>
                </a:tc>
                <a:tc>
                  <a:txBody>
                    <a:bodyPr/>
                    <a:lstStyle/>
                    <a:p>
                      <a:pPr marL="0" marR="0" algn="l" fontAlgn="ctr">
                        <a:lnSpc>
                          <a:spcPct val="107000"/>
                        </a:lnSpc>
                        <a:spcBef>
                          <a:spcPts val="0"/>
                        </a:spcBef>
                        <a:spcAft>
                          <a:spcPts val="0"/>
                        </a:spcAft>
                      </a:pPr>
                      <a:endParaRPr lang="en-US" sz="800" b="1" i="0" u="none" strike="noStrike" dirty="0">
                        <a:solidFill>
                          <a:schemeClr val="bg1"/>
                        </a:solidFill>
                        <a:effectLst/>
                        <a:latin typeface="Calibri"/>
                        <a:cs typeface="Times New Roman"/>
                      </a:endParaRPr>
                    </a:p>
                    <a:p>
                      <a:pPr marL="0" marR="0" algn="l" fontAlgn="ctr">
                        <a:lnSpc>
                          <a:spcPct val="107000"/>
                        </a:lnSpc>
                        <a:spcBef>
                          <a:spcPts val="0"/>
                        </a:spcBef>
                        <a:spcAft>
                          <a:spcPts val="0"/>
                        </a:spcAft>
                      </a:pPr>
                      <a:r>
                        <a:rPr lang="en-US" sz="800" b="1" i="0" u="none" strike="noStrike" dirty="0">
                          <a:solidFill>
                            <a:schemeClr val="bg1"/>
                          </a:solidFill>
                          <a:effectLst/>
                          <a:latin typeface="Calibri"/>
                          <a:ea typeface="Calibri" panose="020F0502020204030204" pitchFamily="34" charset="0"/>
                          <a:cs typeface="Times New Roman"/>
                        </a:rPr>
                        <a:t>Store letters of intent/applications/proposals and forms in a central and searchable repository SharePoint Site or Grant Management System (there is a Grant Management tab in Munis/Tyler Systems – but it is not activated and more than likely is from the financial/budget tracking side only).</a:t>
                      </a:r>
                      <a:endParaRPr lang="en-US" sz="800" b="1" i="0" u="none" strike="noStrike" dirty="0">
                        <a:solidFill>
                          <a:schemeClr val="bg1"/>
                        </a:solidFill>
                        <a:effectLst/>
                        <a:latin typeface="Calibri"/>
                        <a:cs typeface="Times New Roman"/>
                      </a:endParaRPr>
                    </a:p>
                    <a:p>
                      <a:pPr marL="0" marR="0" algn="l" fontAlgn="ctr">
                        <a:lnSpc>
                          <a:spcPct val="107000"/>
                        </a:lnSpc>
                        <a:spcBef>
                          <a:spcPts val="0"/>
                        </a:spcBef>
                        <a:spcAft>
                          <a:spcPts val="0"/>
                        </a:spcAft>
                      </a:pPr>
                      <a:endParaRPr lang="en-US" sz="800" b="1" i="0" u="none" strike="noStrike" dirty="0">
                        <a:solidFill>
                          <a:schemeClr val="bg1"/>
                        </a:solidFill>
                        <a:effectLst/>
                        <a:latin typeface="Calibri"/>
                        <a:cs typeface="Times New Roman"/>
                      </a:endParaRPr>
                    </a:p>
                    <a:p>
                      <a:pPr marL="0" marR="0" algn="l" fontAlgn="ctr">
                        <a:lnSpc>
                          <a:spcPct val="107000"/>
                        </a:lnSpc>
                        <a:spcBef>
                          <a:spcPts val="0"/>
                        </a:spcBef>
                        <a:spcAft>
                          <a:spcPts val="0"/>
                        </a:spcAft>
                      </a:pPr>
                      <a:r>
                        <a:rPr lang="en-US" sz="800" b="1" i="0" u="none" strike="noStrike" dirty="0">
                          <a:solidFill>
                            <a:schemeClr val="bg1"/>
                          </a:solidFill>
                          <a:effectLst/>
                          <a:latin typeface="Calibri"/>
                          <a:ea typeface="Calibri" panose="020F0502020204030204" pitchFamily="34" charset="0"/>
                          <a:cs typeface="Times New Roman"/>
                        </a:rPr>
                        <a:t>Maintain a library of common responses and attachments to use in future grant applications.</a:t>
                      </a:r>
                      <a:endParaRPr lang="en-US" sz="800" b="1" i="0" u="none" strike="noStrike" dirty="0">
                        <a:solidFill>
                          <a:schemeClr val="bg1"/>
                        </a:solidFill>
                        <a:effectLst/>
                        <a:latin typeface="Calibri"/>
                        <a:cs typeface="Times New Roman"/>
                      </a:endParaRPr>
                    </a:p>
                    <a:p>
                      <a:pPr marL="0" marR="0" algn="l" fontAlgn="ctr">
                        <a:lnSpc>
                          <a:spcPct val="107000"/>
                        </a:lnSpc>
                        <a:spcBef>
                          <a:spcPts val="0"/>
                        </a:spcBef>
                        <a:spcAft>
                          <a:spcPts val="0"/>
                        </a:spcAft>
                      </a:pPr>
                      <a:endParaRPr lang="en-US" sz="800" b="1" i="0" u="none" strike="noStrike" dirty="0">
                        <a:solidFill>
                          <a:schemeClr val="bg1"/>
                        </a:solidFill>
                        <a:effectLst/>
                        <a:latin typeface="Calibri"/>
                        <a:cs typeface="Times New Roman"/>
                      </a:endParaRPr>
                    </a:p>
                  </a:txBody>
                  <a:tcPr marL="43089" marR="43089"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49A6"/>
                    </a:solidFill>
                  </a:tcPr>
                </a:tc>
                <a:extLst>
                  <a:ext uri="{0D108BD9-81ED-4DB2-BD59-A6C34878D82A}">
                    <a16:rowId xmlns:a16="http://schemas.microsoft.com/office/drawing/2014/main" val="536922780"/>
                  </a:ext>
                </a:extLst>
              </a:tr>
              <a:tr h="538261">
                <a:tc>
                  <a:txBody>
                    <a:bodyPr/>
                    <a:lstStyle/>
                    <a:p>
                      <a:pPr marL="0" marR="0" algn="ctr" fontAlgn="ctr">
                        <a:lnSpc>
                          <a:spcPct val="107000"/>
                        </a:lnSpc>
                        <a:spcBef>
                          <a:spcPts val="0"/>
                        </a:spcBef>
                        <a:spcAft>
                          <a:spcPts val="0"/>
                        </a:spcAft>
                      </a:pPr>
                      <a:r>
                        <a:rPr lang="en-US" sz="800" b="1" i="0" u="none" strike="noStrike" dirty="0">
                          <a:solidFill>
                            <a:schemeClr val="bg1"/>
                          </a:solidFill>
                          <a:effectLst/>
                          <a:latin typeface="Calibri"/>
                          <a:ea typeface="Calibri" panose="020F0502020204030204" pitchFamily="34" charset="0"/>
                          <a:cs typeface="Times New Roman"/>
                        </a:rPr>
                        <a:t>Compliance management</a:t>
                      </a:r>
                      <a:endParaRPr lang="en-US" sz="800" b="0" i="0" u="none" strike="noStrike" dirty="0">
                        <a:solidFill>
                          <a:schemeClr val="bg1"/>
                        </a:solidFill>
                        <a:effectLst/>
                        <a:latin typeface="Calibri"/>
                        <a:cs typeface="Times New Roman"/>
                      </a:endParaRPr>
                    </a:p>
                    <a:p>
                      <a:pPr marL="0" marR="0" algn="ctr" fontAlgn="ctr">
                        <a:lnSpc>
                          <a:spcPct val="107000"/>
                        </a:lnSpc>
                        <a:spcBef>
                          <a:spcPts val="0"/>
                        </a:spcBef>
                        <a:spcAft>
                          <a:spcPts val="0"/>
                        </a:spcAft>
                      </a:pPr>
                      <a:endParaRPr lang="en-US" sz="800" b="0" i="0" u="none" strike="noStrike" dirty="0">
                        <a:solidFill>
                          <a:schemeClr val="bg1"/>
                        </a:solidFill>
                        <a:effectLst/>
                        <a:latin typeface="Calibri"/>
                        <a:cs typeface="Times New Roman"/>
                      </a:endParaRPr>
                    </a:p>
                  </a:txBody>
                  <a:tcPr marL="43089" marR="43089"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77D6"/>
                    </a:solidFill>
                  </a:tcPr>
                </a:tc>
                <a:tc>
                  <a:txBody>
                    <a:bodyPr/>
                    <a:lstStyle/>
                    <a:p>
                      <a:pPr marL="0" marR="0" algn="l" fontAlgn="ctr">
                        <a:lnSpc>
                          <a:spcPct val="107000"/>
                        </a:lnSpc>
                        <a:spcBef>
                          <a:spcPts val="0"/>
                        </a:spcBef>
                        <a:spcAft>
                          <a:spcPts val="0"/>
                        </a:spcAft>
                      </a:pPr>
                      <a:endParaRPr lang="en-US" sz="800" b="1" i="0" u="none" strike="noStrike" dirty="0">
                        <a:solidFill>
                          <a:schemeClr val="bg1"/>
                        </a:solidFill>
                        <a:effectLst/>
                        <a:latin typeface="Arial"/>
                      </a:endParaRPr>
                    </a:p>
                    <a:p>
                      <a:pPr marL="0" marR="0" algn="l" fontAlgn="ctr">
                        <a:lnSpc>
                          <a:spcPct val="107000"/>
                        </a:lnSpc>
                        <a:spcBef>
                          <a:spcPts val="0"/>
                        </a:spcBef>
                        <a:spcAft>
                          <a:spcPts val="0"/>
                        </a:spcAft>
                      </a:pPr>
                      <a:r>
                        <a:rPr lang="en-US" sz="800" b="1" i="0" u="none" strike="noStrike" dirty="0">
                          <a:solidFill>
                            <a:schemeClr val="bg1"/>
                          </a:solidFill>
                          <a:effectLst/>
                          <a:latin typeface="Calibri"/>
                          <a:ea typeface="Calibri" panose="020F0502020204030204" pitchFamily="34" charset="0"/>
                          <a:cs typeface="Times New Roman"/>
                        </a:rPr>
                        <a:t>Monitor ongoing grant requirements (Are we in compliance? Invoicing, status reports, etc. Are there connecting pieces in other Divisions/Departments, etc.?).</a:t>
                      </a:r>
                      <a:endParaRPr lang="en-US" sz="800" b="1" i="0" u="none" strike="noStrike" dirty="0">
                        <a:solidFill>
                          <a:schemeClr val="bg1"/>
                        </a:solidFill>
                        <a:effectLst/>
                        <a:latin typeface="Calibri"/>
                        <a:cs typeface="Times New Roman"/>
                      </a:endParaRPr>
                    </a:p>
                    <a:p>
                      <a:pPr marL="0" marR="0" algn="l" fontAlgn="ctr">
                        <a:lnSpc>
                          <a:spcPct val="107000"/>
                        </a:lnSpc>
                        <a:spcBef>
                          <a:spcPts val="0"/>
                        </a:spcBef>
                        <a:spcAft>
                          <a:spcPts val="0"/>
                        </a:spcAft>
                      </a:pPr>
                      <a:endParaRPr lang="en-US" sz="800" b="1" i="0" u="none" strike="noStrike" dirty="0">
                        <a:solidFill>
                          <a:schemeClr val="bg1"/>
                        </a:solidFill>
                        <a:effectLst/>
                        <a:latin typeface="Arial"/>
                      </a:endParaRPr>
                    </a:p>
                  </a:txBody>
                  <a:tcPr marL="43089" marR="43089"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77D6"/>
                    </a:solidFill>
                  </a:tcPr>
                </a:tc>
                <a:extLst>
                  <a:ext uri="{0D108BD9-81ED-4DB2-BD59-A6C34878D82A}">
                    <a16:rowId xmlns:a16="http://schemas.microsoft.com/office/drawing/2014/main" val="1710614080"/>
                  </a:ext>
                </a:extLst>
              </a:tr>
              <a:tr h="538261">
                <a:tc>
                  <a:txBody>
                    <a:bodyPr/>
                    <a:lstStyle/>
                    <a:p>
                      <a:pPr marL="0" marR="0" algn="ctr" fontAlgn="ctr">
                        <a:lnSpc>
                          <a:spcPct val="107000"/>
                        </a:lnSpc>
                        <a:spcBef>
                          <a:spcPts val="0"/>
                        </a:spcBef>
                        <a:spcAft>
                          <a:spcPts val="0"/>
                        </a:spcAft>
                      </a:pPr>
                      <a:r>
                        <a:rPr lang="en-US" sz="800" b="1" i="0" u="none" strike="noStrike" dirty="0">
                          <a:solidFill>
                            <a:schemeClr val="bg1"/>
                          </a:solidFill>
                          <a:effectLst/>
                          <a:latin typeface="Calibri"/>
                          <a:ea typeface="Calibri" panose="020F0502020204030204" pitchFamily="34" charset="0"/>
                          <a:cs typeface="Times New Roman"/>
                        </a:rPr>
                        <a:t>Financial reporting</a:t>
                      </a:r>
                      <a:endParaRPr lang="en-US" sz="800" b="0" i="0" u="none" strike="noStrike" dirty="0">
                        <a:solidFill>
                          <a:schemeClr val="bg1"/>
                        </a:solidFill>
                        <a:effectLst/>
                        <a:latin typeface="Calibri"/>
                        <a:cs typeface="Times New Roman"/>
                      </a:endParaRPr>
                    </a:p>
                    <a:p>
                      <a:pPr marL="0" marR="0" algn="ctr" fontAlgn="ctr">
                        <a:lnSpc>
                          <a:spcPct val="107000"/>
                        </a:lnSpc>
                        <a:spcBef>
                          <a:spcPts val="0"/>
                        </a:spcBef>
                        <a:spcAft>
                          <a:spcPts val="0"/>
                        </a:spcAft>
                      </a:pPr>
                      <a:endParaRPr lang="en-US" sz="800" b="0" i="0" u="none" strike="noStrike" dirty="0">
                        <a:solidFill>
                          <a:schemeClr val="bg1"/>
                        </a:solidFill>
                        <a:effectLst/>
                        <a:latin typeface="Calibri"/>
                        <a:cs typeface="Times New Roman"/>
                      </a:endParaRPr>
                    </a:p>
                    <a:p>
                      <a:pPr marL="0" marR="0" algn="ctr" fontAlgn="ctr">
                        <a:lnSpc>
                          <a:spcPct val="107000"/>
                        </a:lnSpc>
                        <a:spcBef>
                          <a:spcPts val="0"/>
                        </a:spcBef>
                        <a:spcAft>
                          <a:spcPts val="0"/>
                        </a:spcAft>
                      </a:pPr>
                      <a:endParaRPr lang="en-US" sz="800" b="0" i="0" u="none" strike="noStrike" dirty="0">
                        <a:solidFill>
                          <a:schemeClr val="bg1"/>
                        </a:solidFill>
                        <a:effectLst/>
                        <a:latin typeface="Calibri"/>
                        <a:cs typeface="Times New Roman"/>
                      </a:endParaRPr>
                    </a:p>
                  </a:txBody>
                  <a:tcPr marL="43089" marR="43089"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30505"/>
                    </a:solidFill>
                  </a:tcPr>
                </a:tc>
                <a:tc>
                  <a:txBody>
                    <a:bodyPr/>
                    <a:lstStyle/>
                    <a:p>
                      <a:pPr marL="0" marR="0" algn="l" fontAlgn="ctr">
                        <a:lnSpc>
                          <a:spcPct val="107000"/>
                        </a:lnSpc>
                        <a:spcBef>
                          <a:spcPts val="0"/>
                        </a:spcBef>
                        <a:spcAft>
                          <a:spcPts val="0"/>
                        </a:spcAft>
                      </a:pPr>
                      <a:endParaRPr lang="en-US" sz="800" b="1" i="0" u="none" strike="noStrike" dirty="0">
                        <a:solidFill>
                          <a:schemeClr val="bg1"/>
                        </a:solidFill>
                        <a:effectLst/>
                        <a:latin typeface="Calibri"/>
                        <a:cs typeface="Times New Roman"/>
                      </a:endParaRPr>
                    </a:p>
                    <a:p>
                      <a:pPr marL="0" marR="0" algn="l" fontAlgn="ctr">
                        <a:lnSpc>
                          <a:spcPct val="107000"/>
                        </a:lnSpc>
                        <a:spcBef>
                          <a:spcPts val="0"/>
                        </a:spcBef>
                        <a:spcAft>
                          <a:spcPts val="0"/>
                        </a:spcAft>
                      </a:pPr>
                      <a:r>
                        <a:rPr lang="en-US" sz="800" b="1" i="0" u="none" strike="noStrike" dirty="0">
                          <a:solidFill>
                            <a:schemeClr val="bg1"/>
                          </a:solidFill>
                          <a:effectLst/>
                          <a:latin typeface="Calibri"/>
                          <a:ea typeface="Calibri" panose="020F0502020204030204" pitchFamily="34" charset="0"/>
                          <a:cs typeface="Times New Roman"/>
                        </a:rPr>
                        <a:t>Analyze grant award percentages and how much funding and reimbursements we are receiving (can track in Munis against the individual/group budget/invoicing in division(s)/department(s).</a:t>
                      </a:r>
                      <a:endParaRPr lang="en-US" sz="800" b="1" i="0" u="none" strike="noStrike" dirty="0">
                        <a:solidFill>
                          <a:schemeClr val="bg1"/>
                        </a:solidFill>
                        <a:effectLst/>
                        <a:latin typeface="Calibri"/>
                        <a:cs typeface="Times New Roman"/>
                      </a:endParaRPr>
                    </a:p>
                    <a:p>
                      <a:pPr marL="0" marR="0" algn="l" fontAlgn="ctr">
                        <a:lnSpc>
                          <a:spcPct val="107000"/>
                        </a:lnSpc>
                        <a:spcBef>
                          <a:spcPts val="0"/>
                        </a:spcBef>
                        <a:spcAft>
                          <a:spcPts val="0"/>
                        </a:spcAft>
                      </a:pPr>
                      <a:endParaRPr lang="en-US" sz="800" b="1" i="0" u="none" strike="noStrike" dirty="0">
                        <a:solidFill>
                          <a:schemeClr val="bg1"/>
                        </a:solidFill>
                        <a:effectLst/>
                        <a:latin typeface="Calibri"/>
                        <a:cs typeface="Times New Roman"/>
                      </a:endParaRPr>
                    </a:p>
                  </a:txBody>
                  <a:tcPr marL="43089" marR="43089" marT="5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30505"/>
                    </a:solidFill>
                  </a:tcPr>
                </a:tc>
                <a:extLst>
                  <a:ext uri="{0D108BD9-81ED-4DB2-BD59-A6C34878D82A}">
                    <a16:rowId xmlns:a16="http://schemas.microsoft.com/office/drawing/2014/main" val="4124396393"/>
                  </a:ext>
                </a:extLst>
              </a:tr>
            </a:tbl>
          </a:graphicData>
        </a:graphic>
      </p:graphicFrame>
    </p:spTree>
    <p:extLst>
      <p:ext uri="{BB962C8B-B14F-4D97-AF65-F5344CB8AC3E}">
        <p14:creationId xmlns:p14="http://schemas.microsoft.com/office/powerpoint/2010/main" val="877522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608" y="167770"/>
            <a:ext cx="8398192" cy="599083"/>
          </a:xfrm>
        </p:spPr>
        <p:txBody>
          <a:bodyPr>
            <a:normAutofit/>
          </a:bodyPr>
          <a:lstStyle/>
          <a:p>
            <a:r>
              <a:rPr lang="en-US" dirty="0" smtClean="0"/>
              <a:t>THINGS TO CONSIDER…</a:t>
            </a:r>
            <a:endParaRPr lang="en-US" dirty="0"/>
          </a:p>
        </p:txBody>
      </p:sp>
      <p:sp>
        <p:nvSpPr>
          <p:cNvPr id="5" name="Slide Number Placeholder 4"/>
          <p:cNvSpPr>
            <a:spLocks noGrp="1"/>
          </p:cNvSpPr>
          <p:nvPr>
            <p:ph type="sldNum" sz="quarter" idx="12"/>
          </p:nvPr>
        </p:nvSpPr>
        <p:spPr/>
        <p:txBody>
          <a:bodyPr/>
          <a:lstStyle/>
          <a:p>
            <a:fld id="{BB50CD3F-EBF3-BD45-9FF4-85E5963A6685}" type="slidenum">
              <a:rPr lang="en-US" smtClean="0"/>
              <a:t>31</a:t>
            </a:fld>
            <a:endParaRPr lang="en-US" dirty="0"/>
          </a:p>
        </p:txBody>
      </p:sp>
      <p:graphicFrame>
        <p:nvGraphicFramePr>
          <p:cNvPr id="8" name="Diagram 7">
            <a:extLst>
              <a:ext uri="{FF2B5EF4-FFF2-40B4-BE49-F238E27FC236}">
                <a16:creationId xmlns:a16="http://schemas.microsoft.com/office/drawing/2014/main" id="{5B419A4D-885A-4FF4-9A7B-8C027DF49FAE}"/>
              </a:ext>
            </a:extLst>
          </p:cNvPr>
          <p:cNvGraphicFramePr/>
          <p:nvPr>
            <p:extLst/>
          </p:nvPr>
        </p:nvGraphicFramePr>
        <p:xfrm>
          <a:off x="1757917" y="942754"/>
          <a:ext cx="5628166" cy="3898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8122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418214" y="0"/>
            <a:ext cx="2232838" cy="2062716"/>
          </a:xfrm>
          <a:prstGeom prst="flowChartDocumen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E824F75-A306-4844-ACB1-473D85C5758A}"/>
              </a:ext>
            </a:extLst>
          </p:cNvPr>
          <p:cNvPicPr>
            <a:picLocks noChangeAspect="1"/>
          </p:cNvPicPr>
          <p:nvPr/>
        </p:nvPicPr>
        <p:blipFill>
          <a:blip r:embed="rId2"/>
          <a:stretch>
            <a:fillRect/>
          </a:stretch>
        </p:blipFill>
        <p:spPr>
          <a:xfrm>
            <a:off x="4180747" y="1086949"/>
            <a:ext cx="4749738" cy="3954157"/>
          </a:xfrm>
          <a:prstGeom prst="rect">
            <a:avLst/>
          </a:prstGeom>
          <a:solidFill>
            <a:srgbClr val="69BE28"/>
          </a:solidFill>
          <a:ln>
            <a:noFill/>
          </a:ln>
        </p:spPr>
      </p:pic>
      <p:sp>
        <p:nvSpPr>
          <p:cNvPr id="2" name="Title 1"/>
          <p:cNvSpPr>
            <a:spLocks noGrp="1"/>
          </p:cNvSpPr>
          <p:nvPr>
            <p:ph type="title"/>
          </p:nvPr>
        </p:nvSpPr>
        <p:spPr>
          <a:xfrm>
            <a:off x="628650" y="128371"/>
            <a:ext cx="2130136" cy="1778361"/>
          </a:xfrm>
        </p:spPr>
        <p:txBody>
          <a:bodyPr vert="horz" lIns="91440" tIns="45720" rIns="91440" bIns="45720" rtlCol="0" anchor="ctr">
            <a:normAutofit/>
          </a:bodyPr>
          <a:lstStyle/>
          <a:p>
            <a:pPr algn="l" defTabSz="914400">
              <a:lnSpc>
                <a:spcPct val="90000"/>
              </a:lnSpc>
            </a:pPr>
            <a:r>
              <a:rPr lang="en-US" sz="2400" kern="1200" dirty="0">
                <a:solidFill>
                  <a:schemeClr val="bg1"/>
                </a:solidFill>
                <a:latin typeface="+mj-lt"/>
                <a:ea typeface="+mj-ea"/>
                <a:cs typeface="+mj-cs"/>
              </a:rPr>
              <a:t>Example of </a:t>
            </a:r>
            <a:r>
              <a:rPr lang="en-US" sz="2400" dirty="0">
                <a:solidFill>
                  <a:schemeClr val="bg1"/>
                </a:solidFill>
                <a:latin typeface="+mj-lt"/>
              </a:rPr>
              <a:t>a </a:t>
            </a:r>
            <a:r>
              <a:rPr lang="en-US" sz="2400" kern="1200" dirty="0">
                <a:solidFill>
                  <a:schemeClr val="bg1"/>
                </a:solidFill>
                <a:latin typeface="+mj-lt"/>
                <a:ea typeface="+mj-ea"/>
                <a:cs typeface="+mj-cs"/>
              </a:rPr>
              <a:t>Selection</a:t>
            </a:r>
            <a:r>
              <a:rPr lang="en-US" sz="2400" dirty="0">
                <a:solidFill>
                  <a:schemeClr val="bg1"/>
                </a:solidFill>
                <a:latin typeface="+mj-lt"/>
              </a:rPr>
              <a:t> </a:t>
            </a:r>
            <a:r>
              <a:rPr lang="en-US" sz="2400" kern="1200" dirty="0">
                <a:solidFill>
                  <a:schemeClr val="bg1"/>
                </a:solidFill>
                <a:latin typeface="+mj-lt"/>
                <a:ea typeface="+mj-ea"/>
                <a:cs typeface="+mj-cs"/>
              </a:rPr>
              <a:t>Go/No Go Matrix</a:t>
            </a:r>
          </a:p>
        </p:txBody>
      </p:sp>
      <p:sp>
        <p:nvSpPr>
          <p:cNvPr id="3" name="Slide Number Placeholder 2"/>
          <p:cNvSpPr>
            <a:spLocks noGrp="1"/>
          </p:cNvSpPr>
          <p:nvPr>
            <p:ph type="sldNum" sz="quarter" idx="12"/>
          </p:nvPr>
        </p:nvSpPr>
        <p:spPr>
          <a:xfrm>
            <a:off x="8194857" y="4767262"/>
            <a:ext cx="469082" cy="273844"/>
          </a:xfrm>
          <a:noFill/>
        </p:spPr>
        <p:txBody>
          <a:bodyPr vert="horz" lIns="91440" tIns="45720" rIns="91440" bIns="45720" rtlCol="0" anchor="ctr">
            <a:normAutofit/>
          </a:bodyPr>
          <a:lstStyle/>
          <a:p>
            <a:pPr algn="l" defTabSz="914400">
              <a:lnSpc>
                <a:spcPct val="90000"/>
              </a:lnSpc>
              <a:spcAft>
                <a:spcPts val="600"/>
              </a:spcAft>
            </a:pPr>
            <a:fld id="{BB50CD3F-EBF3-BD45-9FF4-85E5963A6685}" type="slidenum">
              <a:rPr lang="en-US" smtClean="0"/>
              <a:pPr algn="l" defTabSz="914400">
                <a:lnSpc>
                  <a:spcPct val="90000"/>
                </a:lnSpc>
                <a:spcAft>
                  <a:spcPts val="600"/>
                </a:spcAft>
              </a:pPr>
              <a:t>32</a:t>
            </a:fld>
            <a:endParaRPr lang="en-US" dirty="0"/>
          </a:p>
        </p:txBody>
      </p:sp>
      <p:sp>
        <p:nvSpPr>
          <p:cNvPr id="10" name="Rectangle 9">
            <a:extLst>
              <a:ext uri="{FF2B5EF4-FFF2-40B4-BE49-F238E27FC236}">
                <a16:creationId xmlns:a16="http://schemas.microsoft.com/office/drawing/2014/main" id="{8CA50CF2-1E1F-49C8-AA44-803569FDA80A}"/>
              </a:ext>
            </a:extLst>
          </p:cNvPr>
          <p:cNvSpPr/>
          <p:nvPr/>
        </p:nvSpPr>
        <p:spPr>
          <a:xfrm>
            <a:off x="4450002" y="3237343"/>
            <a:ext cx="1933213" cy="340240"/>
          </a:xfrm>
          <a:prstGeom prst="rect">
            <a:avLst/>
          </a:prstGeom>
          <a:solidFill>
            <a:srgbClr val="9FD34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DFFDE9E-6C2E-4B23-B962-A29BB18EB3CE}"/>
              </a:ext>
            </a:extLst>
          </p:cNvPr>
          <p:cNvSpPr txBox="1"/>
          <p:nvPr/>
        </p:nvSpPr>
        <p:spPr>
          <a:xfrm>
            <a:off x="4668785" y="3299741"/>
            <a:ext cx="1495646" cy="215444"/>
          </a:xfrm>
          <a:prstGeom prst="rect">
            <a:avLst/>
          </a:prstGeom>
          <a:noFill/>
        </p:spPr>
        <p:txBody>
          <a:bodyPr wrap="square" rtlCol="0">
            <a:spAutoFit/>
          </a:bodyPr>
          <a:lstStyle/>
          <a:p>
            <a:pPr algn="ctr"/>
            <a:r>
              <a:rPr lang="en-US" sz="800" dirty="0">
                <a:solidFill>
                  <a:schemeClr val="bg1"/>
                </a:solidFill>
              </a:rPr>
              <a:t>Alignment to CIP</a:t>
            </a:r>
          </a:p>
        </p:txBody>
      </p:sp>
      <p:pic>
        <p:nvPicPr>
          <p:cNvPr id="14" name="Graphic 13" descr="Back with solid fill">
            <a:extLst>
              <a:ext uri="{FF2B5EF4-FFF2-40B4-BE49-F238E27FC236}">
                <a16:creationId xmlns:a16="http://schemas.microsoft.com/office/drawing/2014/main" id="{8E34F241-4880-4970-979C-8195059CCDA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065569" y="4414470"/>
            <a:ext cx="736723" cy="736723"/>
          </a:xfrm>
          <a:prstGeom prst="rect">
            <a:avLst/>
          </a:prstGeom>
        </p:spPr>
      </p:pic>
    </p:spTree>
    <p:extLst>
      <p:ext uri="{BB962C8B-B14F-4D97-AF65-F5344CB8AC3E}">
        <p14:creationId xmlns:p14="http://schemas.microsoft.com/office/powerpoint/2010/main" val="3290816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FE7B1C-DC4F-4A7C-AEB3-5266838643C5}"/>
              </a:ext>
            </a:extLst>
          </p:cNvPr>
          <p:cNvSpPr>
            <a:spLocks noGrp="1"/>
          </p:cNvSpPr>
          <p:nvPr>
            <p:ph type="title"/>
          </p:nvPr>
        </p:nvSpPr>
        <p:spPr>
          <a:xfrm>
            <a:off x="342900" y="2060972"/>
            <a:ext cx="8458200" cy="1021556"/>
          </a:xfrm>
          <a:ln w="57150">
            <a:solidFill>
              <a:schemeClr val="accent4"/>
            </a:solidFill>
          </a:ln>
        </p:spPr>
        <p:txBody>
          <a:bodyPr>
            <a:noAutofit/>
          </a:bodyPr>
          <a:lstStyle/>
          <a:p>
            <a:r>
              <a:rPr lang="en-US" sz="2400" dirty="0"/>
              <a:t>SUSTAINABILITY TAX FUNDING</a:t>
            </a:r>
            <a:endParaRPr lang="en-US" sz="1400" dirty="0"/>
          </a:p>
        </p:txBody>
      </p:sp>
    </p:spTree>
    <p:extLst>
      <p:ext uri="{BB962C8B-B14F-4D97-AF65-F5344CB8AC3E}">
        <p14:creationId xmlns:p14="http://schemas.microsoft.com/office/powerpoint/2010/main" val="1600186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51690-6E06-0164-1592-E321F0B85380}"/>
              </a:ext>
            </a:extLst>
          </p:cNvPr>
          <p:cNvSpPr>
            <a:spLocks noGrp="1"/>
          </p:cNvSpPr>
          <p:nvPr>
            <p:ph type="title"/>
          </p:nvPr>
        </p:nvSpPr>
        <p:spPr>
          <a:xfrm>
            <a:off x="628650" y="273843"/>
            <a:ext cx="7886700" cy="994173"/>
          </a:xfrm>
        </p:spPr>
        <p:txBody>
          <a:bodyPr>
            <a:normAutofit/>
          </a:bodyPr>
          <a:lstStyle/>
          <a:p>
            <a:r>
              <a:rPr lang="en-US" dirty="0"/>
              <a:t>PROPOSED 2023 PROJECTS</a:t>
            </a:r>
          </a:p>
        </p:txBody>
      </p:sp>
      <p:graphicFrame>
        <p:nvGraphicFramePr>
          <p:cNvPr id="5" name="Text Placeholder 2">
            <a:extLst>
              <a:ext uri="{FF2B5EF4-FFF2-40B4-BE49-F238E27FC236}">
                <a16:creationId xmlns:a16="http://schemas.microsoft.com/office/drawing/2014/main" id="{DA8F7A36-3DD1-3572-B9BE-16BDD71DEBAA}"/>
              </a:ext>
            </a:extLst>
          </p:cNvPr>
          <p:cNvGraphicFramePr>
            <a:graphicFrameLocks noGrp="1"/>
          </p:cNvGraphicFramePr>
          <p:nvPr>
            <p:ph idx="1"/>
            <p:extLst/>
          </p:nvPr>
        </p:nvGraphicFramePr>
        <p:xfrm>
          <a:off x="628650" y="1671065"/>
          <a:ext cx="7886700" cy="2961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3980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LDDA BUDGET</a:t>
            </a:r>
            <a:endParaRPr lang="en-US" dirty="0"/>
          </a:p>
        </p:txBody>
      </p:sp>
      <p:sp>
        <p:nvSpPr>
          <p:cNvPr id="3" name="Content Placeholder 2"/>
          <p:cNvSpPr>
            <a:spLocks noGrp="1"/>
          </p:cNvSpPr>
          <p:nvPr>
            <p:ph idx="1"/>
          </p:nvPr>
        </p:nvSpPr>
        <p:spPr/>
        <p:txBody>
          <a:bodyPr>
            <a:normAutofit/>
          </a:bodyPr>
          <a:lstStyle/>
          <a:p>
            <a:r>
              <a:rPr lang="en-US" dirty="0" smtClean="0"/>
              <a:t>Longmont General Improvement District</a:t>
            </a:r>
          </a:p>
          <a:p>
            <a:r>
              <a:rPr lang="en-US" dirty="0"/>
              <a:t>Downtown Parking Fund</a:t>
            </a:r>
          </a:p>
          <a:p>
            <a:r>
              <a:rPr lang="en-US" dirty="0" smtClean="0"/>
              <a:t>LDDA </a:t>
            </a:r>
            <a:r>
              <a:rPr lang="en-US" dirty="0"/>
              <a:t>Funds</a:t>
            </a:r>
          </a:p>
          <a:p>
            <a:pPr marL="0" indent="0">
              <a:buNone/>
            </a:pPr>
            <a:endParaRPr lang="en-US" dirty="0" smtClean="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2158096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LONGMONT GENERAL IMPROVEMENT DISTRICT</a:t>
            </a:r>
            <a:endParaRPr lang="en-US" dirty="0"/>
          </a:p>
        </p:txBody>
      </p:sp>
      <p:sp>
        <p:nvSpPr>
          <p:cNvPr id="3" name="Content Placeholder 2"/>
          <p:cNvSpPr>
            <a:spLocks noGrp="1"/>
          </p:cNvSpPr>
          <p:nvPr>
            <p:ph idx="1"/>
          </p:nvPr>
        </p:nvSpPr>
        <p:spPr/>
        <p:txBody>
          <a:bodyPr>
            <a:normAutofit/>
          </a:bodyPr>
          <a:lstStyle/>
          <a:p>
            <a:r>
              <a:rPr lang="en-US" dirty="0" smtClean="0"/>
              <a:t>Budget of $164,039 for 2023                               </a:t>
            </a:r>
          </a:p>
          <a:p>
            <a:r>
              <a:rPr lang="en-US" dirty="0" smtClean="0"/>
              <a:t>Increase of $14,875 over 2022                           </a:t>
            </a:r>
          </a:p>
          <a:p>
            <a:r>
              <a:rPr lang="en-US" dirty="0" smtClean="0"/>
              <a:t>$14,875 increase in personal services                     </a:t>
            </a:r>
          </a:p>
          <a:p>
            <a:r>
              <a:rPr lang="en-US" dirty="0" smtClean="0"/>
              <a:t>$2,186 decrease in O&amp;M (</a:t>
            </a:r>
            <a:r>
              <a:rPr lang="en-US" dirty="0" smtClean="0"/>
              <a:t>mtc</a:t>
            </a:r>
            <a:r>
              <a:rPr lang="en-US" dirty="0" smtClean="0"/>
              <a:t> &amp; cleaning)                      </a:t>
            </a:r>
          </a:p>
          <a:p>
            <a:r>
              <a:rPr lang="en-US" dirty="0" smtClean="0"/>
              <a:t>$6,456 decrease in ATF to City                       </a:t>
            </a:r>
          </a:p>
          <a:p>
            <a:pPr marL="0" indent="0">
              <a:buNone/>
            </a:pPr>
            <a:endParaRPr lang="en-US" dirty="0" smtClean="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2862630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DOWNTOWN PARKING FUND</a:t>
            </a:r>
            <a:endParaRPr lang="en-US" dirty="0"/>
          </a:p>
        </p:txBody>
      </p:sp>
      <p:sp>
        <p:nvSpPr>
          <p:cNvPr id="3" name="Content Placeholder 2"/>
          <p:cNvSpPr>
            <a:spLocks noGrp="1"/>
          </p:cNvSpPr>
          <p:nvPr>
            <p:ph idx="1"/>
          </p:nvPr>
        </p:nvSpPr>
        <p:spPr/>
        <p:txBody>
          <a:bodyPr>
            <a:normAutofit/>
          </a:bodyPr>
          <a:lstStyle/>
          <a:p>
            <a:r>
              <a:rPr lang="en-US" dirty="0" smtClean="0"/>
              <a:t>Budget of $115,792 for 2023                               </a:t>
            </a:r>
          </a:p>
          <a:p>
            <a:r>
              <a:rPr lang="en-US" dirty="0" smtClean="0"/>
              <a:t>Increase of $16,220 over 2022                           </a:t>
            </a:r>
          </a:p>
          <a:p>
            <a:r>
              <a:rPr lang="en-US" dirty="0" smtClean="0"/>
              <a:t>$11k increase in personal services                     </a:t>
            </a:r>
          </a:p>
          <a:p>
            <a:r>
              <a:rPr lang="en-US" dirty="0" smtClean="0"/>
              <a:t>$</a:t>
            </a:r>
            <a:r>
              <a:rPr lang="en-US" dirty="0"/>
              <a:t>5</a:t>
            </a:r>
            <a:r>
              <a:rPr lang="en-US" dirty="0" smtClean="0"/>
              <a:t>k increase in O&amp;M                      </a:t>
            </a:r>
          </a:p>
          <a:p>
            <a:pPr marL="0" indent="0">
              <a:buNone/>
            </a:pPr>
            <a:endParaRPr lang="en-US" dirty="0" smtClean="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808098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LDDA OPERATING FUND</a:t>
            </a:r>
            <a:endParaRPr lang="en-US" dirty="0"/>
          </a:p>
        </p:txBody>
      </p:sp>
      <p:sp>
        <p:nvSpPr>
          <p:cNvPr id="3" name="Content Placeholder 2"/>
          <p:cNvSpPr>
            <a:spLocks noGrp="1"/>
          </p:cNvSpPr>
          <p:nvPr>
            <p:ph idx="1"/>
          </p:nvPr>
        </p:nvSpPr>
        <p:spPr/>
        <p:txBody>
          <a:bodyPr>
            <a:normAutofit/>
          </a:bodyPr>
          <a:lstStyle/>
          <a:p>
            <a:r>
              <a:rPr lang="en-US" dirty="0" smtClean="0"/>
              <a:t>Budget of $377,763 for 2023</a:t>
            </a:r>
          </a:p>
          <a:p>
            <a:r>
              <a:rPr lang="en-US" dirty="0" smtClean="0"/>
              <a:t>Increase of $50,744 over 2022</a:t>
            </a:r>
          </a:p>
          <a:p>
            <a:r>
              <a:rPr lang="en-US" dirty="0" smtClean="0"/>
              <a:t>73% of the increase is in personal services</a:t>
            </a:r>
          </a:p>
          <a:p>
            <a:r>
              <a:rPr lang="en-US" dirty="0" smtClean="0"/>
              <a:t>$12,510 increase in O&amp;M</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2301579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LDDA DEBT SERVICE FUND</a:t>
            </a:r>
            <a:endParaRPr lang="en-US" dirty="0"/>
          </a:p>
        </p:txBody>
      </p:sp>
      <p:sp>
        <p:nvSpPr>
          <p:cNvPr id="3" name="Content Placeholder 2"/>
          <p:cNvSpPr>
            <a:spLocks noGrp="1"/>
          </p:cNvSpPr>
          <p:nvPr>
            <p:ph idx="1"/>
          </p:nvPr>
        </p:nvSpPr>
        <p:spPr/>
        <p:txBody>
          <a:bodyPr>
            <a:normAutofit/>
          </a:bodyPr>
          <a:lstStyle/>
          <a:p>
            <a:r>
              <a:rPr lang="en-US" dirty="0" smtClean="0"/>
              <a:t>TIF Budgeted at $1,312,375 for 2023</a:t>
            </a:r>
          </a:p>
          <a:p>
            <a:r>
              <a:rPr lang="en-US" dirty="0" smtClean="0"/>
              <a:t>August valuations project over $1.6 million</a:t>
            </a:r>
          </a:p>
          <a:p>
            <a:r>
              <a:rPr lang="en-US" dirty="0" smtClean="0"/>
              <a:t>$380,865 to fund Arts &amp; Entertainment</a:t>
            </a:r>
          </a:p>
          <a:p>
            <a:r>
              <a:rPr lang="en-US" dirty="0" smtClean="0"/>
              <a:t>$545,475 to fund Construction Fund projects</a:t>
            </a:r>
          </a:p>
          <a:p>
            <a:endParaRPr lang="en-US" dirty="0" smtClean="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412571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a:t>
            </a:r>
            <a:r>
              <a:rPr lang="en-US" dirty="0" smtClean="0"/>
              <a:t>POSITIONS</a:t>
            </a:r>
            <a:endParaRPr lang="en-US" dirty="0"/>
          </a:p>
        </p:txBody>
      </p:sp>
      <p:sp>
        <p:nvSpPr>
          <p:cNvPr id="3" name="Content Placeholder 2"/>
          <p:cNvSpPr>
            <a:spLocks noGrp="1"/>
          </p:cNvSpPr>
          <p:nvPr>
            <p:ph idx="1"/>
          </p:nvPr>
        </p:nvSpPr>
        <p:spPr/>
        <p:txBody>
          <a:bodyPr>
            <a:normAutofit fontScale="47500" lnSpcReduction="20000"/>
          </a:bodyPr>
          <a:lstStyle/>
          <a:p>
            <a:pPr lvl="0"/>
            <a:r>
              <a:rPr lang="en-US" sz="4200" dirty="0" smtClean="0"/>
              <a:t>0.50 </a:t>
            </a:r>
            <a:r>
              <a:rPr lang="en-US" sz="4200" dirty="0"/>
              <a:t>FTE Neighborhood Resource </a:t>
            </a:r>
            <a:r>
              <a:rPr lang="en-US" sz="4200" dirty="0" smtClean="0"/>
              <a:t>Specialist </a:t>
            </a:r>
            <a:r>
              <a:rPr lang="en-US" sz="4200" dirty="0"/>
              <a:t>in Community and Neighborhood Resources from the General </a:t>
            </a:r>
            <a:r>
              <a:rPr lang="en-US" sz="4200" dirty="0" smtClean="0"/>
              <a:t>Fund  </a:t>
            </a:r>
            <a:r>
              <a:rPr lang="en-US" sz="4200" dirty="0"/>
              <a:t>- This position </a:t>
            </a:r>
            <a:r>
              <a:rPr lang="en-US" sz="4200" dirty="0" smtClean="0"/>
              <a:t>would help to support the Neighborhood Impact Team to coordinate and help this team function within the center of excellence/collective impact operations framework.  It will problem solve </a:t>
            </a:r>
            <a:r>
              <a:rPr lang="en-US" sz="4200" dirty="0"/>
              <a:t>neighborhood </a:t>
            </a:r>
            <a:r>
              <a:rPr lang="en-US" sz="4200" dirty="0" smtClean="0"/>
              <a:t>issues, develop strategic action and implement, gather data and track impacts. </a:t>
            </a:r>
            <a:endParaRPr lang="en-US" sz="4200" dirty="0"/>
          </a:p>
          <a:p>
            <a:r>
              <a:rPr lang="en-US" sz="4200" dirty="0"/>
              <a:t>One FTE </a:t>
            </a:r>
            <a:r>
              <a:rPr lang="en-US" sz="4200" dirty="0" smtClean="0"/>
              <a:t>Director of Human </a:t>
            </a:r>
            <a:r>
              <a:rPr lang="en-US" sz="4200" dirty="0"/>
              <a:t>Services – This position will manage and supervise divisions that offer human services, human problem solving, and educational resources and services to Longmont community members.  Divisions included are Children, Youth and Families, Senior Services, and unhoused resources including regional collaboration with Homeless Solutions for Boulder County.  The position will administer the city’s human service funding process. </a:t>
            </a:r>
          </a:p>
          <a:p>
            <a:pPr lvl="0"/>
            <a:endParaRPr lang="en-US" sz="4200" dirty="0"/>
          </a:p>
          <a:p>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21715848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LDDA ARTS &amp; ENTERTAINMENT FUND</a:t>
            </a:r>
            <a:endParaRPr lang="en-US" dirty="0"/>
          </a:p>
        </p:txBody>
      </p:sp>
      <p:sp>
        <p:nvSpPr>
          <p:cNvPr id="3" name="Content Placeholder 2"/>
          <p:cNvSpPr>
            <a:spLocks noGrp="1"/>
          </p:cNvSpPr>
          <p:nvPr>
            <p:ph idx="1"/>
          </p:nvPr>
        </p:nvSpPr>
        <p:spPr/>
        <p:txBody>
          <a:bodyPr>
            <a:normAutofit lnSpcReduction="10000"/>
          </a:bodyPr>
          <a:lstStyle/>
          <a:p>
            <a:r>
              <a:rPr lang="en-US" dirty="0" smtClean="0"/>
              <a:t>Budget of $446,865 for 2023                               </a:t>
            </a:r>
          </a:p>
          <a:p>
            <a:r>
              <a:rPr lang="en-US" dirty="0" smtClean="0"/>
              <a:t>Increase of $33,061 over 2022                           </a:t>
            </a:r>
          </a:p>
          <a:p>
            <a:r>
              <a:rPr lang="en-US" dirty="0" smtClean="0"/>
              <a:t>$20k increase in personal services                     </a:t>
            </a:r>
          </a:p>
          <a:p>
            <a:r>
              <a:rPr lang="en-US" dirty="0" smtClean="0"/>
              <a:t>$24k increase in contract </a:t>
            </a:r>
            <a:r>
              <a:rPr lang="en-US" dirty="0" smtClean="0"/>
              <a:t>serv</a:t>
            </a:r>
            <a:r>
              <a:rPr lang="en-US" dirty="0" smtClean="0"/>
              <a:t> for events                      </a:t>
            </a:r>
          </a:p>
          <a:p>
            <a:r>
              <a:rPr lang="en-US" dirty="0" smtClean="0"/>
              <a:t>$10k decrease in advertising &amp; legal notices                       </a:t>
            </a:r>
          </a:p>
          <a:p>
            <a:r>
              <a:rPr lang="en-US" dirty="0" smtClean="0"/>
              <a:t>TIF funding of $380,865 in 2023</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3386662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LDDA CONSTRUCTION FUND</a:t>
            </a:r>
            <a:endParaRPr lang="en-US" dirty="0"/>
          </a:p>
        </p:txBody>
      </p:sp>
      <p:sp>
        <p:nvSpPr>
          <p:cNvPr id="3" name="Content Placeholder 2"/>
          <p:cNvSpPr>
            <a:spLocks noGrp="1"/>
          </p:cNvSpPr>
          <p:nvPr>
            <p:ph idx="1"/>
          </p:nvPr>
        </p:nvSpPr>
        <p:spPr/>
        <p:txBody>
          <a:bodyPr>
            <a:normAutofit fontScale="92500"/>
          </a:bodyPr>
          <a:lstStyle/>
          <a:p>
            <a:r>
              <a:rPr lang="en-US" dirty="0" smtClean="0"/>
              <a:t>Projects		                                    $171,000</a:t>
            </a:r>
          </a:p>
          <a:p>
            <a:r>
              <a:rPr lang="en-US" dirty="0" smtClean="0"/>
              <a:t>Project management                        20,840</a:t>
            </a:r>
          </a:p>
          <a:p>
            <a:r>
              <a:rPr lang="en-US" dirty="0" smtClean="0"/>
              <a:t>Infrastructure replacement             62,035</a:t>
            </a:r>
          </a:p>
          <a:p>
            <a:r>
              <a:rPr lang="en-US" dirty="0" smtClean="0"/>
              <a:t>CIP projects								350,000			</a:t>
            </a:r>
          </a:p>
          <a:p>
            <a:pPr marL="0" indent="0">
              <a:buNone/>
            </a:pPr>
            <a:endParaRPr lang="en-US" u="sng" dirty="0"/>
          </a:p>
          <a:p>
            <a:pPr marL="0" indent="0">
              <a:buNone/>
            </a:pPr>
            <a:r>
              <a:rPr lang="en-US" dirty="0" smtClean="0"/>
              <a:t>Total Construction Fund budget    $603,875</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2991763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LDDA CONSTRUCTION FUND - PROJECTS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Placer AI data service                     $12,000</a:t>
            </a:r>
          </a:p>
          <a:p>
            <a:r>
              <a:rPr lang="en-US" dirty="0" smtClean="0"/>
              <a:t>Pedestrian metrics                              3,500</a:t>
            </a:r>
          </a:p>
          <a:p>
            <a:r>
              <a:rPr lang="en-US" dirty="0" smtClean="0"/>
              <a:t>Mural/cultural project                      15,000</a:t>
            </a:r>
          </a:p>
          <a:p>
            <a:r>
              <a:rPr lang="en-US" dirty="0" smtClean="0"/>
              <a:t>Parking study update                        50,000</a:t>
            </a:r>
          </a:p>
          <a:p>
            <a:r>
              <a:rPr lang="en-US" dirty="0"/>
              <a:t>P</a:t>
            </a:r>
            <a:r>
              <a:rPr lang="en-US" dirty="0" smtClean="0"/>
              <a:t>arklet</a:t>
            </a:r>
            <a:r>
              <a:rPr lang="en-US" dirty="0" smtClean="0"/>
              <a:t> maintenance                         15,500</a:t>
            </a:r>
          </a:p>
          <a:p>
            <a:r>
              <a:rPr lang="en-US" dirty="0" smtClean="0"/>
              <a:t>Economic vitality                                25,000</a:t>
            </a:r>
          </a:p>
          <a:p>
            <a:r>
              <a:rPr lang="en-US" dirty="0" smtClean="0"/>
              <a:t>Spoke garage O&amp;M &amp; lease              50,000</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3239151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LDDA CONSTRUCTION FUND – CIP PROJECTS</a:t>
            </a:r>
            <a:endParaRPr lang="en-US" dirty="0"/>
          </a:p>
        </p:txBody>
      </p:sp>
      <p:sp>
        <p:nvSpPr>
          <p:cNvPr id="3" name="Content Placeholder 2"/>
          <p:cNvSpPr>
            <a:spLocks noGrp="1"/>
          </p:cNvSpPr>
          <p:nvPr>
            <p:ph idx="1"/>
          </p:nvPr>
        </p:nvSpPr>
        <p:spPr/>
        <p:txBody>
          <a:bodyPr>
            <a:normAutofit/>
          </a:bodyPr>
          <a:lstStyle/>
          <a:p>
            <a:r>
              <a:rPr lang="en-US" dirty="0" smtClean="0"/>
              <a:t>TRP137 Main Street Corridor Plan       $250,000</a:t>
            </a:r>
          </a:p>
          <a:p>
            <a:r>
              <a:rPr lang="en-US" dirty="0" smtClean="0"/>
              <a:t>DTR008 Downtown Alley Improvements  $100,000</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3109561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BUDGET</a:t>
            </a:r>
            <a:endParaRPr lang="en-US" dirty="0"/>
          </a:p>
        </p:txBody>
      </p:sp>
      <p:sp>
        <p:nvSpPr>
          <p:cNvPr id="3" name="Content Placeholder 2"/>
          <p:cNvSpPr>
            <a:spLocks noGrp="1"/>
          </p:cNvSpPr>
          <p:nvPr>
            <p:ph idx="1"/>
          </p:nvPr>
        </p:nvSpPr>
        <p:spPr>
          <a:xfrm>
            <a:off x="457200" y="934872"/>
            <a:ext cx="8229600" cy="3916907"/>
          </a:xfrm>
        </p:spPr>
        <p:txBody>
          <a:bodyPr>
            <a:normAutofit fontScale="55000" lnSpcReduction="20000"/>
          </a:bodyPr>
          <a:lstStyle/>
          <a:p>
            <a:pPr>
              <a:buFont typeface="Arial" panose="020B0604020202020204" pitchFamily="34" charset="0"/>
              <a:buChar char="•"/>
            </a:pPr>
            <a:r>
              <a:rPr lang="en-US" dirty="0" smtClean="0"/>
              <a:t>Level 1 requests:</a:t>
            </a:r>
          </a:p>
          <a:p>
            <a:pPr lvl="1">
              <a:buFont typeface="Courier New" panose="02070309020205020404" pitchFamily="49" charset="0"/>
              <a:buChar char="o"/>
            </a:pPr>
            <a:r>
              <a:rPr lang="en-US" dirty="0" smtClean="0"/>
              <a:t>Increase in annual fees for Library Consortium - $7,029</a:t>
            </a:r>
          </a:p>
          <a:p>
            <a:pPr lvl="1">
              <a:buFont typeface="Courier New" panose="02070309020205020404" pitchFamily="49" charset="0"/>
              <a:buChar char="o"/>
            </a:pPr>
            <a:r>
              <a:rPr lang="en-US" dirty="0" smtClean="0"/>
              <a:t>Minimum wage increase for Library Shelvers - $25,004</a:t>
            </a:r>
          </a:p>
          <a:p>
            <a:pPr lvl="1">
              <a:buFont typeface="Courier New" panose="02070309020205020404" pitchFamily="49" charset="0"/>
              <a:buChar char="o"/>
            </a:pPr>
            <a:endParaRPr lang="en-US" dirty="0"/>
          </a:p>
          <a:p>
            <a:pPr>
              <a:buFont typeface="Arial" panose="020B0604020202020204" pitchFamily="34" charset="0"/>
              <a:buChar char="•"/>
            </a:pPr>
            <a:r>
              <a:rPr lang="en-US" dirty="0" smtClean="0"/>
              <a:t>Level 2 requests:</a:t>
            </a:r>
          </a:p>
          <a:p>
            <a:pPr lvl="1">
              <a:buFont typeface="Courier New" panose="02070309020205020404" pitchFamily="49" charset="0"/>
              <a:buChar char="o"/>
            </a:pPr>
            <a:r>
              <a:rPr lang="en-US" dirty="0" smtClean="0"/>
              <a:t>FTE </a:t>
            </a:r>
            <a:r>
              <a:rPr lang="en-US" dirty="0"/>
              <a:t>Librarian I - Children’s and </a:t>
            </a:r>
            <a:r>
              <a:rPr lang="en-US" dirty="0" smtClean="0"/>
              <a:t>Teens</a:t>
            </a:r>
          </a:p>
          <a:p>
            <a:pPr lvl="1">
              <a:buFont typeface="Courier New" panose="02070309020205020404" pitchFamily="49" charset="0"/>
              <a:buChar char="o"/>
            </a:pPr>
            <a:r>
              <a:rPr lang="en-US" dirty="0" smtClean="0"/>
              <a:t>Temp wages for a 20-hour Library Assistant for Materials Processing - $20,214</a:t>
            </a:r>
          </a:p>
          <a:p>
            <a:pPr lvl="1">
              <a:buFont typeface="Courier New" panose="02070309020205020404" pitchFamily="49" charset="0"/>
              <a:buChar char="o"/>
            </a:pPr>
            <a:r>
              <a:rPr lang="en-US" dirty="0" smtClean="0"/>
              <a:t>Temp wages for 2-PTNB 20-hour Library Assistant for Computer Lab - $40,414</a:t>
            </a:r>
          </a:p>
          <a:p>
            <a:pPr lvl="1">
              <a:buFont typeface="Courier New" panose="02070309020205020404" pitchFamily="49" charset="0"/>
              <a:buChar char="o"/>
            </a:pPr>
            <a:r>
              <a:rPr lang="en-US" dirty="0" smtClean="0"/>
              <a:t>PTNB and Temp staff to 101% of midpoint for all areas - $32,732</a:t>
            </a: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smtClean="0"/>
              <a:t>One Time requests:</a:t>
            </a:r>
          </a:p>
          <a:p>
            <a:pPr lvl="1">
              <a:buFont typeface="Courier New" panose="02070309020205020404" pitchFamily="49" charset="0"/>
              <a:buChar char="o"/>
            </a:pPr>
            <a:r>
              <a:rPr lang="en-US" sz="2700" dirty="0"/>
              <a:t>Xerox printers - $12,000</a:t>
            </a:r>
          </a:p>
          <a:p>
            <a:pPr lvl="1">
              <a:buFont typeface="Courier New" panose="02070309020205020404" pitchFamily="49" charset="0"/>
              <a:buChar char="o"/>
            </a:pPr>
            <a:r>
              <a:rPr lang="en-US" sz="2700" dirty="0"/>
              <a:t>Additional monitors </a:t>
            </a:r>
            <a:r>
              <a:rPr lang="en-US" dirty="0" smtClean="0"/>
              <a:t>for staff who have requested two monitors - $5,000</a:t>
            </a:r>
          </a:p>
          <a:p>
            <a:pPr lvl="1">
              <a:buFont typeface="Arial" panose="020B0604020202020204" pitchFamily="34" charset="0"/>
              <a:buChar char="•"/>
            </a:pPr>
            <a:endParaRPr lang="en-US" dirty="0"/>
          </a:p>
          <a:p>
            <a:pPr>
              <a:buFont typeface="Arial" panose="020B0604020202020204" pitchFamily="34" charset="0"/>
              <a:buChar char="•"/>
            </a:pPr>
            <a:r>
              <a:rPr lang="en-US" dirty="0"/>
              <a:t>Recommendation to eliminate Library Fines - $35,000 Reduction in Revenue</a:t>
            </a:r>
          </a:p>
          <a:p>
            <a:endParaRPr lang="en-US" dirty="0"/>
          </a:p>
        </p:txBody>
      </p:sp>
      <p:sp>
        <p:nvSpPr>
          <p:cNvPr id="4" name="Slide Number Placeholder 3"/>
          <p:cNvSpPr>
            <a:spLocks noGrp="1"/>
          </p:cNvSpPr>
          <p:nvPr>
            <p:ph type="sldNum" sz="quarter" idx="12"/>
          </p:nvPr>
        </p:nvSpPr>
        <p:spPr/>
        <p:txBody>
          <a:bodyPr/>
          <a:lstStyle/>
          <a:p>
            <a:fld id="{BB50CD3F-EBF3-BD45-9FF4-85E5963A6685}" type="slidenum">
              <a:rPr lang="en-US" smtClean="0"/>
              <a:t>44</a:t>
            </a:fld>
            <a:endParaRPr lang="en-US" dirty="0"/>
          </a:p>
        </p:txBody>
      </p:sp>
    </p:spTree>
    <p:extLst>
      <p:ext uri="{BB962C8B-B14F-4D97-AF65-F5344CB8AC3E}">
        <p14:creationId xmlns:p14="http://schemas.microsoft.com/office/powerpoint/2010/main" val="511589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2023 USE OF THE MARIJUANA TAX</a:t>
            </a:r>
            <a:endParaRPr lang="en-US"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3000" dirty="0" smtClean="0"/>
              <a:t>2023 </a:t>
            </a:r>
            <a:r>
              <a:rPr lang="en-US" sz="3000" dirty="0"/>
              <a:t>projected tax revenue is </a:t>
            </a:r>
            <a:r>
              <a:rPr lang="en-US" sz="3000" dirty="0" smtClean="0"/>
              <a:t>$580,000</a:t>
            </a:r>
            <a:endParaRPr lang="en-US" sz="3000" dirty="0"/>
          </a:p>
          <a:p>
            <a:pPr lvl="1">
              <a:buFont typeface="Arial" panose="020B0604020202020204" pitchFamily="34" charset="0"/>
              <a:buChar char="•"/>
            </a:pPr>
            <a:r>
              <a:rPr lang="en-US" sz="3000" dirty="0" smtClean="0"/>
              <a:t>2023 </a:t>
            </a:r>
            <a:r>
              <a:rPr lang="en-US" sz="3000" dirty="0"/>
              <a:t>proposed budget includes </a:t>
            </a:r>
            <a:r>
              <a:rPr lang="en-US" sz="3000" dirty="0" smtClean="0"/>
              <a:t>$290,000 </a:t>
            </a:r>
            <a:r>
              <a:rPr lang="en-US" sz="3000" dirty="0"/>
              <a:t>for </a:t>
            </a:r>
            <a:r>
              <a:rPr lang="en-US" sz="3000" dirty="0" smtClean="0"/>
              <a:t>Affordable Housing &amp; $290,000 for Mental Health &amp; Addiction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15765768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LONGMONT PUBLIC MEDIA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Options</a:t>
            </a:r>
          </a:p>
          <a:p>
            <a:pPr marL="971550" lvl="1" indent="-514350">
              <a:buFont typeface="+mj-lt"/>
              <a:buAutoNum type="arabicParenR"/>
            </a:pPr>
            <a:r>
              <a:rPr lang="en-US" dirty="0" smtClean="0"/>
              <a:t>Similar level of service</a:t>
            </a:r>
          </a:p>
          <a:p>
            <a:pPr lvl="2"/>
            <a:r>
              <a:rPr lang="en-US" dirty="0" smtClean="0"/>
              <a:t>152,500 ongoing from 25% of cable franchise ($12,500 more than 2022)</a:t>
            </a:r>
          </a:p>
          <a:p>
            <a:pPr lvl="2"/>
            <a:r>
              <a:rPr lang="en-US" dirty="0" smtClean="0"/>
              <a:t>120,000 one time which is available in the proposed 2023 budget</a:t>
            </a:r>
          </a:p>
          <a:p>
            <a:pPr marL="971550" lvl="1" indent="-514350">
              <a:buFont typeface="+mj-lt"/>
              <a:buAutoNum type="arabicParenR"/>
            </a:pPr>
            <a:r>
              <a:rPr lang="en-US" dirty="0" smtClean="0"/>
              <a:t>Reduced level of service</a:t>
            </a:r>
          </a:p>
          <a:p>
            <a:pPr marL="1371600" lvl="2" indent="-514350">
              <a:buFont typeface="Arial" panose="020B0604020202020204" pitchFamily="34" charset="0"/>
              <a:buChar char="•"/>
            </a:pPr>
            <a:r>
              <a:rPr lang="en-US" dirty="0"/>
              <a:t>At 25% of current </a:t>
            </a:r>
            <a:r>
              <a:rPr lang="en-US" dirty="0" smtClean="0"/>
              <a:t>budgeted revenues of $152,500</a:t>
            </a:r>
          </a:p>
          <a:p>
            <a:pPr marL="971550" lvl="1" indent="-514350">
              <a:buFont typeface="+mj-lt"/>
              <a:buAutoNum type="arabicParenR"/>
            </a:pPr>
            <a:r>
              <a:rPr lang="en-US" dirty="0" smtClean="0"/>
              <a:t>Bring public access media service in-house</a:t>
            </a:r>
          </a:p>
          <a:p>
            <a:pPr marL="971550" lvl="1" indent="-514350">
              <a:buFont typeface="+mj-lt"/>
              <a:buAutoNum type="arabicParenR"/>
            </a:pPr>
            <a:r>
              <a:rPr lang="en-US" dirty="0" smtClean="0"/>
              <a:t>Bid public access media services competitively </a:t>
            </a:r>
          </a:p>
          <a:p>
            <a:pPr lvl="2"/>
            <a:endParaRPr lang="en-US" dirty="0"/>
          </a:p>
        </p:txBody>
      </p:sp>
      <p:sp>
        <p:nvSpPr>
          <p:cNvPr id="4" name="Slide Number Placeholder 3"/>
          <p:cNvSpPr>
            <a:spLocks noGrp="1"/>
          </p:cNvSpPr>
          <p:nvPr>
            <p:ph type="sldNum" sz="quarter" idx="12"/>
          </p:nvPr>
        </p:nvSpPr>
        <p:spPr/>
        <p:txBody>
          <a:bodyPr/>
          <a:lstStyle/>
          <a:p>
            <a:fld id="{BB50CD3F-EBF3-BD45-9FF4-85E5963A6685}" type="slidenum">
              <a:rPr lang="en-US" smtClean="0"/>
              <a:t>46</a:t>
            </a:fld>
            <a:endParaRPr lang="en-US" dirty="0"/>
          </a:p>
        </p:txBody>
      </p:sp>
    </p:spTree>
    <p:extLst>
      <p:ext uri="{BB962C8B-B14F-4D97-AF65-F5344CB8AC3E}">
        <p14:creationId xmlns:p14="http://schemas.microsoft.com/office/powerpoint/2010/main" val="112975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9992" y="524541"/>
            <a:ext cx="7772400" cy="3207032"/>
          </a:xfrm>
        </p:spPr>
        <p:txBody>
          <a:bodyPr>
            <a:normAutofit fontScale="90000"/>
          </a:bodyPr>
          <a:lstStyle/>
          <a:p>
            <a:r>
              <a:rPr lang="en-US" sz="5400" spc="400" dirty="0" smtClean="0">
                <a:solidFill>
                  <a:schemeClr val="bg1"/>
                </a:solidFill>
                <a:latin typeface="Filson Soft Book"/>
                <a:cs typeface="Filson Soft Book"/>
              </a:rPr>
              <a:t>Other questions, comments or additional information needed?</a:t>
            </a:r>
            <a:endParaRPr lang="en-US" sz="5400" spc="400" dirty="0">
              <a:solidFill>
                <a:schemeClr val="bg1"/>
              </a:solidFill>
              <a:latin typeface="Filson Soft Book"/>
              <a:cs typeface="Filson Soft Book"/>
            </a:endParaRPr>
          </a:p>
        </p:txBody>
      </p:sp>
      <p:pic>
        <p:nvPicPr>
          <p:cNvPr id="3" name="Picture 2" descr="LON-LinearPattern_1C-white.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flipV="1">
            <a:off x="-376906" y="3736269"/>
            <a:ext cx="15087600" cy="2000250"/>
          </a:xfrm>
          <a:prstGeom prst="rect">
            <a:avLst/>
          </a:prstGeom>
        </p:spPr>
      </p:pic>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a:ln>
                  <a:noFill/>
                </a:ln>
                <a:solidFill>
                  <a:srgbClr val="404545">
                    <a:tint val="75000"/>
                  </a:srgb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404545">
                  <a:tint val="75000"/>
                </a:srgbClr>
              </a:solidFill>
              <a:effectLst/>
              <a:uLnTx/>
              <a:uFillTx/>
              <a:latin typeface="Calibri"/>
              <a:ea typeface="+mn-ea"/>
              <a:cs typeface="+mn-cs"/>
            </a:endParaRPr>
          </a:p>
        </p:txBody>
      </p:sp>
    </p:spTree>
    <p:extLst>
      <p:ext uri="{BB962C8B-B14F-4D97-AF65-F5344CB8AC3E}">
        <p14:creationId xmlns:p14="http://schemas.microsoft.com/office/powerpoint/2010/main" val="1558125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a:t>
            </a:r>
            <a:r>
              <a:rPr lang="en-US" dirty="0" smtClean="0"/>
              <a:t>POSITIONS</a:t>
            </a:r>
            <a:endParaRPr lang="en-US" dirty="0"/>
          </a:p>
        </p:txBody>
      </p:sp>
      <p:sp>
        <p:nvSpPr>
          <p:cNvPr id="3" name="Content Placeholder 2"/>
          <p:cNvSpPr>
            <a:spLocks noGrp="1"/>
          </p:cNvSpPr>
          <p:nvPr>
            <p:ph idx="1"/>
          </p:nvPr>
        </p:nvSpPr>
        <p:spPr>
          <a:xfrm>
            <a:off x="457200" y="943572"/>
            <a:ext cx="8229600" cy="3943349"/>
          </a:xfrm>
        </p:spPr>
        <p:txBody>
          <a:bodyPr>
            <a:normAutofit fontScale="25000" lnSpcReduction="20000"/>
          </a:bodyPr>
          <a:lstStyle/>
          <a:p>
            <a:r>
              <a:rPr lang="en-US" sz="8000" dirty="0"/>
              <a:t>One FTE Librarian I in the </a:t>
            </a:r>
            <a:r>
              <a:rPr lang="en-US" sz="8000" dirty="0" smtClean="0"/>
              <a:t>Library for Children’s and Teen’s </a:t>
            </a:r>
            <a:r>
              <a:rPr lang="en-US" sz="8000" dirty="0"/>
              <a:t>– This position is needed to both maintain services as well as to expand them.  Librarians choose and order materials appropriate for age groups assigned, provide customer service assistance at service desks including recommending materials, designing, preparing and executing programs for children and teens, accept outreach requests from schools and community organizations, plan and provide timely displays, and assist parents &amp; caregivers in navigation of educational databases and access to materials outside of open hours.  </a:t>
            </a:r>
          </a:p>
          <a:p>
            <a:r>
              <a:rPr lang="en-US" sz="8000" dirty="0"/>
              <a:t>One FTE Recreation Program Coordinator in Recreation and Senior Services – This position would focus on increased and additional services for the intellectually and developmentally disabled community in Longmont.  This position would be able to continue and enhance programs that include teen camp, Special Olympics teams, and dementia friendly recreation.  </a:t>
            </a:r>
          </a:p>
          <a:p>
            <a:endParaRPr lang="en-US" sz="6600" dirty="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915453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a:t>
            </a:r>
            <a:r>
              <a:rPr lang="en-US" dirty="0" smtClean="0"/>
              <a:t>POSITIONS</a:t>
            </a:r>
            <a:endParaRPr lang="en-US" dirty="0"/>
          </a:p>
        </p:txBody>
      </p:sp>
      <p:sp>
        <p:nvSpPr>
          <p:cNvPr id="3" name="Content Placeholder 2"/>
          <p:cNvSpPr>
            <a:spLocks noGrp="1"/>
          </p:cNvSpPr>
          <p:nvPr>
            <p:ph idx="1"/>
          </p:nvPr>
        </p:nvSpPr>
        <p:spPr>
          <a:xfrm>
            <a:off x="457200" y="943572"/>
            <a:ext cx="8229600" cy="3943349"/>
          </a:xfrm>
        </p:spPr>
        <p:txBody>
          <a:bodyPr>
            <a:normAutofit/>
          </a:bodyPr>
          <a:lstStyle/>
          <a:p>
            <a:r>
              <a:rPr lang="en-US" sz="2000" dirty="0"/>
              <a:t>2.25 FTE Aquatic Facility Leads – These three 30 hour positions would replace some temporary Pool Managers.  By replacing temporary Pool Manager shifts with benefitted Aquatic Facility Leads this will greatly reduce the number of temporary staff members needed and provide staff members more focused on longevity.  Other advantages include routine schedules, increased safety, pump room competency, swim lesson program stability, and increased customer service. </a:t>
            </a:r>
          </a:p>
          <a:p>
            <a:pPr lvl="0"/>
            <a:r>
              <a:rPr lang="en-US" sz="2000" dirty="0" smtClean="0"/>
              <a:t>One FTE </a:t>
            </a:r>
            <a:r>
              <a:rPr lang="en-US" sz="2000" dirty="0"/>
              <a:t>Senior Assistant City Attorney – This position is needed to provide adequate legal support to the Longmont Housing Authority as well as support staff that deal with multi-faceted housing issues facing the City.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2386266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a:t>
            </a:r>
            <a:r>
              <a:rPr lang="en-US" dirty="0" smtClean="0"/>
              <a:t>POSITIONS</a:t>
            </a:r>
            <a:endParaRPr lang="en-US" dirty="0"/>
          </a:p>
        </p:txBody>
      </p:sp>
      <p:sp>
        <p:nvSpPr>
          <p:cNvPr id="3" name="Content Placeholder 2"/>
          <p:cNvSpPr>
            <a:spLocks noGrp="1"/>
          </p:cNvSpPr>
          <p:nvPr>
            <p:ph idx="1"/>
          </p:nvPr>
        </p:nvSpPr>
        <p:spPr>
          <a:xfrm>
            <a:off x="457200" y="1200151"/>
            <a:ext cx="8229600" cy="3289868"/>
          </a:xfrm>
        </p:spPr>
        <p:txBody>
          <a:bodyPr>
            <a:normAutofit/>
          </a:bodyPr>
          <a:lstStyle/>
          <a:p>
            <a:pPr lvl="0"/>
            <a:r>
              <a:rPr lang="en-US" sz="2200" dirty="0"/>
              <a:t>One </a:t>
            </a:r>
            <a:r>
              <a:rPr lang="en-US" sz="2200" dirty="0" smtClean="0"/>
              <a:t>FTE </a:t>
            </a:r>
            <a:r>
              <a:rPr lang="en-US" sz="2200" dirty="0"/>
              <a:t>Custodial Supervisor in External Services from the General Fund – This position is needed to improve efficiency of the in house custodial staff and to provide consistent level of service and custodial processes throughout all locations. </a:t>
            </a:r>
          </a:p>
          <a:p>
            <a:r>
              <a:rPr lang="en-US" sz="2200" dirty="0"/>
              <a:t>One </a:t>
            </a:r>
            <a:r>
              <a:rPr lang="en-US" sz="2200" dirty="0" smtClean="0"/>
              <a:t>FTE Security </a:t>
            </a:r>
            <a:r>
              <a:rPr lang="en-US" sz="2200" dirty="0"/>
              <a:t>Analyst in Enterprise Technology Services – The position would give the City more resources to devote to protecting City systems and devices from ever-increasing cybersecurity threats.</a:t>
            </a:r>
          </a:p>
          <a:p>
            <a:pPr lvl="0"/>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249556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a:t>
            </a:r>
            <a:r>
              <a:rPr lang="en-US" dirty="0" smtClean="0"/>
              <a:t>POSITIONS</a:t>
            </a:r>
            <a:endParaRPr lang="en-US" dirty="0"/>
          </a:p>
        </p:txBody>
      </p:sp>
      <p:sp>
        <p:nvSpPr>
          <p:cNvPr id="3" name="Content Placeholder 2"/>
          <p:cNvSpPr>
            <a:spLocks noGrp="1"/>
          </p:cNvSpPr>
          <p:nvPr>
            <p:ph idx="1"/>
          </p:nvPr>
        </p:nvSpPr>
        <p:spPr>
          <a:xfrm>
            <a:off x="394377" y="886044"/>
            <a:ext cx="8415325" cy="3289868"/>
          </a:xfrm>
        </p:spPr>
        <p:txBody>
          <a:bodyPr>
            <a:noAutofit/>
          </a:bodyPr>
          <a:lstStyle/>
          <a:p>
            <a:r>
              <a:rPr lang="en-US" sz="2000" dirty="0"/>
              <a:t>One </a:t>
            </a:r>
            <a:r>
              <a:rPr lang="en-US" sz="2000" dirty="0" smtClean="0"/>
              <a:t>FTE Senior </a:t>
            </a:r>
            <a:r>
              <a:rPr lang="en-US" sz="2000" dirty="0"/>
              <a:t>Customer Service Representative in Utility Billing – The position is needed to assist customers who are struggling to pay their bills.  It will act as a point of contact helping these customers to find assistance to help pay their bills.  It will work in conjunction with other areas of the City which are also involved in helping customers in need such as Community Services as well as external organizations such as the OUR Center.   </a:t>
            </a:r>
          </a:p>
          <a:p>
            <a:pPr lvl="0"/>
            <a:r>
              <a:rPr lang="en-US" sz="2000" dirty="0" smtClean="0"/>
              <a:t>0.375 FTE </a:t>
            </a:r>
            <a:r>
              <a:rPr lang="en-US" sz="2000" dirty="0"/>
              <a:t>Customer Service Representative in Utility Billing – This increases will raise a part time benefitted position to a full time status.  The position serves as a backup to the Mail Room operation and is also involved in the billing processes.  It will provide us more resources to provide daily customer support to serve an increasing customer count and increasing programs.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1672749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a:t>
            </a:r>
            <a:r>
              <a:rPr lang="en-US" dirty="0" smtClean="0"/>
              <a:t>POSITIONS</a:t>
            </a:r>
            <a:endParaRPr lang="en-US" dirty="0"/>
          </a:p>
        </p:txBody>
      </p:sp>
      <p:sp>
        <p:nvSpPr>
          <p:cNvPr id="3" name="Content Placeholder 2"/>
          <p:cNvSpPr>
            <a:spLocks noGrp="1"/>
          </p:cNvSpPr>
          <p:nvPr>
            <p:ph idx="1"/>
          </p:nvPr>
        </p:nvSpPr>
        <p:spPr>
          <a:xfrm>
            <a:off x="457200" y="1200151"/>
            <a:ext cx="8229600" cy="3289868"/>
          </a:xfrm>
        </p:spPr>
        <p:txBody>
          <a:bodyPr>
            <a:normAutofit fontScale="55000" lnSpcReduction="20000"/>
          </a:bodyPr>
          <a:lstStyle/>
          <a:p>
            <a:pPr lvl="0"/>
            <a:r>
              <a:rPr lang="en-US" sz="3800" dirty="0"/>
              <a:t>One FTE Human Resources Coordinator in Shared Services – This position is needed to strengthen our recruiting efforts in a very competitive hiring environment.  This position will work with established community internship programs, coordinate between city departments for volunteers, and help to make our pre-employment process more efficient.  </a:t>
            </a:r>
          </a:p>
          <a:p>
            <a:pPr lvl="0"/>
            <a:r>
              <a:rPr lang="en-US" sz="3800" dirty="0"/>
              <a:t>One FTE Procurement Specialist in Purchasing – This position will negotiate acceptable terms and conditions for contracts that are not the result of a solicitation process, assist with contract administration issues, and assist with regular reviews of standard terms and conditions as well as contract clauses.  </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spTree>
    <p:extLst>
      <p:ext uri="{BB962C8B-B14F-4D97-AF65-F5344CB8AC3E}">
        <p14:creationId xmlns:p14="http://schemas.microsoft.com/office/powerpoint/2010/main" val="4258903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ity of Longmont Branding">
      <a:dk1>
        <a:srgbClr val="4D4D4D"/>
      </a:dk1>
      <a:lt1>
        <a:sysClr val="window" lastClr="FFFFFF"/>
      </a:lt1>
      <a:dk2>
        <a:srgbClr val="44546A"/>
      </a:dk2>
      <a:lt2>
        <a:srgbClr val="E7E6E6"/>
      </a:lt2>
      <a:accent1>
        <a:srgbClr val="003057"/>
      </a:accent1>
      <a:accent2>
        <a:srgbClr val="326295"/>
      </a:accent2>
      <a:accent3>
        <a:srgbClr val="6787B7"/>
      </a:accent3>
      <a:accent4>
        <a:srgbClr val="C05131"/>
      </a:accent4>
      <a:accent5>
        <a:srgbClr val="FF9D6E"/>
      </a:accent5>
      <a:accent6>
        <a:srgbClr val="EFBE7D"/>
      </a:accent6>
      <a:hlink>
        <a:srgbClr val="326295"/>
      </a:hlink>
      <a:folHlink>
        <a:srgbClr val="C05131"/>
      </a:folHlink>
    </a:clrScheme>
    <a:fontScheme name="Nunito">
      <a:majorFont>
        <a:latin typeface="Nunito ExtraBold"/>
        <a:ea typeface=""/>
        <a:cs typeface=""/>
      </a:majorFont>
      <a:minorFont>
        <a:latin typeface="Nuni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Longmont">
      <a:dk1>
        <a:srgbClr val="404545"/>
      </a:dk1>
      <a:lt1>
        <a:sysClr val="window" lastClr="FFFFFF"/>
      </a:lt1>
      <a:dk2>
        <a:srgbClr val="003057"/>
      </a:dk2>
      <a:lt2>
        <a:srgbClr val="EEECE1"/>
      </a:lt2>
      <a:accent1>
        <a:srgbClr val="6787B7"/>
      </a:accent1>
      <a:accent2>
        <a:srgbClr val="C05131"/>
      </a:accent2>
      <a:accent3>
        <a:srgbClr val="FF9D6E"/>
      </a:accent3>
      <a:accent4>
        <a:srgbClr val="EFBE7D"/>
      </a:accent4>
      <a:accent5>
        <a:srgbClr val="6BBBAE"/>
      </a:accent5>
      <a:accent6>
        <a:srgbClr val="4B9560"/>
      </a:accent6>
      <a:hlink>
        <a:srgbClr val="0000FF"/>
      </a:hlink>
      <a:folHlink>
        <a:srgbClr val="FF9D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75173a3-b948-4720-9b44-abf8aa6921ce">
      <UserInfo>
        <DisplayName>Teresa Tate</DisplayName>
        <AccountId>28</AccountId>
        <AccountType/>
      </UserInfo>
      <UserInfo>
        <DisplayName>Marijke Unger</DisplayName>
        <AccountId>6</AccountId>
        <AccountType/>
      </UserInfo>
      <UserInfo>
        <DisplayName>Jeff Friesner</DisplayName>
        <AccountId>20</AccountId>
        <AccountType/>
      </UserInfo>
      <UserInfo>
        <DisplayName>Jim Angstadt</DisplayName>
        <AccountId>19</AccountId>
        <AccountType/>
      </UserInfo>
      <UserInfo>
        <DisplayName>Heidi Reitmeier</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CF61D97E3E0D46963F4CCC52CAC10A" ma:contentTypeVersion="11" ma:contentTypeDescription="Create a new document." ma:contentTypeScope="" ma:versionID="78871cd9e886d81f0182123de7e56943">
  <xsd:schema xmlns:xsd="http://www.w3.org/2001/XMLSchema" xmlns:xs="http://www.w3.org/2001/XMLSchema" xmlns:p="http://schemas.microsoft.com/office/2006/metadata/properties" xmlns:ns3="584cc466-ec42-4de1-a361-2fd20b54460a" xmlns:ns4="375173a3-b948-4720-9b44-abf8aa6921ce" targetNamespace="http://schemas.microsoft.com/office/2006/metadata/properties" ma:root="true" ma:fieldsID="766dfba990cbf36a0463438b8c40f13e" ns3:_="" ns4:_="">
    <xsd:import namespace="584cc466-ec42-4de1-a361-2fd20b54460a"/>
    <xsd:import namespace="375173a3-b948-4720-9b44-abf8aa6921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cc466-ec42-4de1-a361-2fd20b5446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5173a3-b948-4720-9b44-abf8aa6921c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F6FC62-2108-4ADE-87A2-39CE4796F953}">
  <ds:schemaRefs>
    <ds:schemaRef ds:uri="http://purl.org/dc/terms/"/>
    <ds:schemaRef ds:uri="http://schemas.openxmlformats.org/package/2006/metadata/core-properties"/>
    <ds:schemaRef ds:uri="584cc466-ec42-4de1-a361-2fd20b54460a"/>
    <ds:schemaRef ds:uri="http://schemas.microsoft.com/office/2006/documentManagement/types"/>
    <ds:schemaRef ds:uri="http://schemas.microsoft.com/office/infopath/2007/PartnerControls"/>
    <ds:schemaRef ds:uri="http://purl.org/dc/elements/1.1/"/>
    <ds:schemaRef ds:uri="http://schemas.microsoft.com/office/2006/metadata/properties"/>
    <ds:schemaRef ds:uri="375173a3-b948-4720-9b44-abf8aa6921ce"/>
    <ds:schemaRef ds:uri="http://www.w3.org/XML/1998/namespace"/>
    <ds:schemaRef ds:uri="http://purl.org/dc/dcmitype/"/>
  </ds:schemaRefs>
</ds:datastoreItem>
</file>

<file path=customXml/itemProps2.xml><?xml version="1.0" encoding="utf-8"?>
<ds:datastoreItem xmlns:ds="http://schemas.openxmlformats.org/officeDocument/2006/customXml" ds:itemID="{E900A08C-2BBF-487C-B2C3-1C3A403725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cc466-ec42-4de1-a361-2fd20b54460a"/>
    <ds:schemaRef ds:uri="375173a3-b948-4720-9b44-abf8aa6921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79AC02-507D-4677-B182-1AD5513807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32453</TotalTime>
  <Words>2997</Words>
  <Application>Microsoft Office PowerPoint</Application>
  <PresentationFormat>On-screen Show (16:9)</PresentationFormat>
  <Paragraphs>323</Paragraphs>
  <Slides>47</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47</vt:i4>
      </vt:variant>
    </vt:vector>
  </HeadingPairs>
  <TitlesOfParts>
    <vt:vector size="60" baseType="lpstr">
      <vt:lpstr>Arial</vt:lpstr>
      <vt:lpstr>Arial Rounded MT Bold</vt:lpstr>
      <vt:lpstr>Calibri</vt:lpstr>
      <vt:lpstr>Courier New</vt:lpstr>
      <vt:lpstr>Filson Soft Bold</vt:lpstr>
      <vt:lpstr>Filson Soft Book</vt:lpstr>
      <vt:lpstr>Mangal</vt:lpstr>
      <vt:lpstr>Nunito</vt:lpstr>
      <vt:lpstr>Nunito ExtraBold</vt:lpstr>
      <vt:lpstr>Times New Roman</vt:lpstr>
      <vt:lpstr>Wingdings</vt:lpstr>
      <vt:lpstr>Office Theme</vt:lpstr>
      <vt:lpstr>1_Office Theme</vt:lpstr>
      <vt:lpstr>2023 PROPOSED BUDGET</vt:lpstr>
      <vt:lpstr>PRESENTATION TOPICS</vt:lpstr>
      <vt:lpstr>2023 Budget PROPOSES 26.875 NEW FTE TOTAL BUDGETED POSITIONS 1,097.65</vt:lpstr>
      <vt:lpstr>NEW POSITIONS</vt:lpstr>
      <vt:lpstr>NEW POSITIONS</vt:lpstr>
      <vt:lpstr>NEW POSITIONS</vt:lpstr>
      <vt:lpstr>NEW POSITIONS</vt:lpstr>
      <vt:lpstr>NEW POSITIONS</vt:lpstr>
      <vt:lpstr>NEW POSITIONS</vt:lpstr>
      <vt:lpstr>NEW POSITIONS</vt:lpstr>
      <vt:lpstr>NEW POSITIONS</vt:lpstr>
      <vt:lpstr>NEW POSITIONS</vt:lpstr>
      <vt:lpstr>NEW POSITIONS</vt:lpstr>
      <vt:lpstr>NEW POSITIONS</vt:lpstr>
      <vt:lpstr>NEW POSITIONS</vt:lpstr>
      <vt:lpstr>INCREMENTAL DEVELOPMENT REVENUE </vt:lpstr>
      <vt:lpstr>INCREMENTAL DEVELOPMENT REVENUE</vt:lpstr>
      <vt:lpstr>PROPOSED ONE-TIME EXPENSES GENERAL FUND</vt:lpstr>
      <vt:lpstr>PROPOSED ONE-TIME EXPENSES GENERAL FUND (continued)</vt:lpstr>
      <vt:lpstr>PROPOSED ONE-TIME EXPENSES PUBLIC SAFETY FUND</vt:lpstr>
      <vt:lpstr>PROPOSED ONE-TIME EXPENSES OTHER FUNDS</vt:lpstr>
      <vt:lpstr>ATTAINABLE HOUSING</vt:lpstr>
      <vt:lpstr>AFFORDABLE HOUSING</vt:lpstr>
      <vt:lpstr>HUMAN SERVICE AGENCY FUNDING</vt:lpstr>
      <vt:lpstr>The Bipartisan infrastructure law (BIL) &amp; the inflation reduction act (IRA)</vt:lpstr>
      <vt:lpstr>BIPARTISAN INFRASTRUCURE LAW RECAP</vt:lpstr>
      <vt:lpstr>INFLATION REDUCTION ACT</vt:lpstr>
      <vt:lpstr>Identifying &amp; applying for grants</vt:lpstr>
      <vt:lpstr>GRANT COORDINATION/MANAGEMENT</vt:lpstr>
      <vt:lpstr>GRANT  COORIDINATION/ MANAGEMENT</vt:lpstr>
      <vt:lpstr>THINGS TO CONSIDER…</vt:lpstr>
      <vt:lpstr>Example of a Selection Go/No Go Matrix</vt:lpstr>
      <vt:lpstr>SUSTAINABILITY TAX FUNDING</vt:lpstr>
      <vt:lpstr>PROPOSED 2023 PROJECTS</vt:lpstr>
      <vt:lpstr>LDDA BUDGET</vt:lpstr>
      <vt:lpstr>LONGMONT GENERAL IMPROVEMENT DISTRICT</vt:lpstr>
      <vt:lpstr>DOWNTOWN PARKING FUND</vt:lpstr>
      <vt:lpstr>LDDA OPERATING FUND</vt:lpstr>
      <vt:lpstr>LDDA DEBT SERVICE FUND</vt:lpstr>
      <vt:lpstr>LDDA ARTS &amp; ENTERTAINMENT FUND</vt:lpstr>
      <vt:lpstr>LDDA CONSTRUCTION FUND</vt:lpstr>
      <vt:lpstr>LDDA CONSTRUCTION FUND - PROJECTS</vt:lpstr>
      <vt:lpstr>LDDA CONSTRUCTION FUND – CIP PROJECTS</vt:lpstr>
      <vt:lpstr>LIBRARY BUDGET</vt:lpstr>
      <vt:lpstr>2023 USE OF THE MARIJUANA TAX</vt:lpstr>
      <vt:lpstr>LONGMONT PUBLIC MEDIA</vt:lpstr>
      <vt:lpstr>Other questions, comments or additional information needed?</vt:lpstr>
    </vt:vector>
  </TitlesOfParts>
  <Company>Guide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Mary Wunderle</dc:creator>
  <cp:lastModifiedBy>Teresa Molloy</cp:lastModifiedBy>
  <cp:revision>191</cp:revision>
  <cp:lastPrinted>2022-09-19T22:10:54Z</cp:lastPrinted>
  <dcterms:created xsi:type="dcterms:W3CDTF">2018-11-08T16:07:25Z</dcterms:created>
  <dcterms:modified xsi:type="dcterms:W3CDTF">2022-09-20T21:54:41Z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0x01010033CF61D97E3E0D46963F4CCC52CAC10A</vt:lpwstr>
  </property>
</Properties>
</file>