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Lst>
  <p:notesMasterIdLst>
    <p:notesMasterId r:id="rId41"/>
  </p:notesMasterIdLst>
  <p:handoutMasterIdLst>
    <p:handoutMasterId r:id="rId42"/>
  </p:handoutMasterIdLst>
  <p:sldIdLst>
    <p:sldId id="256" r:id="rId6"/>
    <p:sldId id="295" r:id="rId7"/>
    <p:sldId id="379" r:id="rId8"/>
    <p:sldId id="364" r:id="rId9"/>
    <p:sldId id="365" r:id="rId10"/>
    <p:sldId id="366" r:id="rId11"/>
    <p:sldId id="367" r:id="rId12"/>
    <p:sldId id="368" r:id="rId13"/>
    <p:sldId id="369" r:id="rId14"/>
    <p:sldId id="380" r:id="rId15"/>
    <p:sldId id="370" r:id="rId16"/>
    <p:sldId id="372" r:id="rId17"/>
    <p:sldId id="371" r:id="rId18"/>
    <p:sldId id="373" r:id="rId19"/>
    <p:sldId id="374" r:id="rId20"/>
    <p:sldId id="375" r:id="rId21"/>
    <p:sldId id="376" r:id="rId22"/>
    <p:sldId id="377" r:id="rId23"/>
    <p:sldId id="378" r:id="rId24"/>
    <p:sldId id="381" r:id="rId25"/>
    <p:sldId id="359" r:id="rId26"/>
    <p:sldId id="360" r:id="rId27"/>
    <p:sldId id="361" r:id="rId28"/>
    <p:sldId id="363" r:id="rId29"/>
    <p:sldId id="362" r:id="rId30"/>
    <p:sldId id="382" r:id="rId31"/>
    <p:sldId id="383" r:id="rId32"/>
    <p:sldId id="384" r:id="rId33"/>
    <p:sldId id="385" r:id="rId34"/>
    <p:sldId id="386" r:id="rId35"/>
    <p:sldId id="387" r:id="rId36"/>
    <p:sldId id="388" r:id="rId37"/>
    <p:sldId id="389" r:id="rId38"/>
    <p:sldId id="390" r:id="rId39"/>
    <p:sldId id="358" r:id="rId40"/>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Roney" initials="KR" lastIdx="1" clrIdx="0">
    <p:extLst>
      <p:ext uri="{19B8F6BF-5375-455C-9EA6-DF929625EA0E}">
        <p15:presenceInfo xmlns:p15="http://schemas.microsoft.com/office/powerpoint/2012/main" userId="S::karen.roney@longmontcolorado.gov::e974d853-9934-416a-9581-d01846fe1718" providerId="AD"/>
      </p:ext>
    </p:extLst>
  </p:cmAuthor>
  <p:cmAuthor id="2" name="Harold Dominguez" initials="HD" lastIdx="1" clrIdx="1">
    <p:extLst>
      <p:ext uri="{19B8F6BF-5375-455C-9EA6-DF929625EA0E}">
        <p15:presenceInfo xmlns:p15="http://schemas.microsoft.com/office/powerpoint/2012/main" userId="S-1-5-21-1262450708-1795644131-4547331-1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95"/>
    <a:srgbClr val="C05131"/>
    <a:srgbClr val="003057"/>
    <a:srgbClr val="FF9D6E"/>
    <a:srgbClr val="6787B7"/>
    <a:srgbClr val="404545"/>
    <a:srgbClr val="005B82"/>
    <a:srgbClr val="65CFE9"/>
    <a:srgbClr val="69BE28"/>
    <a:srgbClr val="006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8" autoAdjust="0"/>
    <p:restoredTop sz="92442" autoAdjust="0"/>
  </p:normalViewPr>
  <p:slideViewPr>
    <p:cSldViewPr snapToGrid="0" snapToObjects="1">
      <p:cViewPr varScale="1">
        <p:scale>
          <a:sx n="97" d="100"/>
          <a:sy n="97" d="100"/>
        </p:scale>
        <p:origin x="96" y="690"/>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82"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ke Unger" userId="S::marijke.unger@longmontcolorado.gov::a5c26e8e-a29f-47a4-ab9f-cbb618387562" providerId="AD" clId="Web-{DC7DE228-CC7D-4E02-B37B-1C5EC7F21D24}"/>
    <pc:docChg chg="modSld">
      <pc:chgData name="Marijke Unger" userId="S::marijke.unger@longmontcolorado.gov::a5c26e8e-a29f-47a4-ab9f-cbb618387562" providerId="AD" clId="Web-{DC7DE228-CC7D-4E02-B37B-1C5EC7F21D24}" dt="2019-09-05T00:29:18.886" v="5" actId="20577"/>
      <pc:docMkLst>
        <pc:docMk/>
      </pc:docMkLst>
      <pc:sldChg chg="modSp">
        <pc:chgData name="Marijke Unger" userId="S::marijke.unger@longmontcolorado.gov::a5c26e8e-a29f-47a4-ab9f-cbb618387562" providerId="AD" clId="Web-{DC7DE228-CC7D-4E02-B37B-1C5EC7F21D24}" dt="2019-09-05T00:29:18.871" v="4" actId="20577"/>
        <pc:sldMkLst>
          <pc:docMk/>
          <pc:sldMk cId="13999862" sldId="257"/>
        </pc:sldMkLst>
        <pc:spChg chg="mod">
          <ac:chgData name="Marijke Unger" userId="S::marijke.unger@longmontcolorado.gov::a5c26e8e-a29f-47a4-ab9f-cbb618387562" providerId="AD" clId="Web-{DC7DE228-CC7D-4E02-B37B-1C5EC7F21D24}" dt="2019-09-05T00:29:18.871" v="4" actId="20577"/>
          <ac:spMkLst>
            <pc:docMk/>
            <pc:sldMk cId="13999862" sldId="257"/>
            <ac:spMk id="3" creationId="{00000000-0000-0000-0000-000000000000}"/>
          </ac:spMkLst>
        </pc:spChg>
      </pc:sldChg>
    </pc:docChg>
  </pc:docChgLst>
  <pc:docChgLst>
    <pc:chgData name="Teresa Tate" userId="S::teresa.tate@longmontcolorado.gov::7cddadb2-2300-4fad-876d-7d5f7aee401b" providerId="AD" clId="Web-{5661B901-1F85-458D-A66E-7AB2DCB732DE}"/>
    <pc:docChg chg="addSld delSld modSld">
      <pc:chgData name="Teresa Tate" userId="S::teresa.tate@longmontcolorado.gov::7cddadb2-2300-4fad-876d-7d5f7aee401b" providerId="AD" clId="Web-{5661B901-1F85-458D-A66E-7AB2DCB732DE}" dt="2019-09-09T14:10:59.240" v="276" actId="20577"/>
      <pc:docMkLst>
        <pc:docMk/>
      </pc:docMkLst>
      <pc:sldChg chg="modSp">
        <pc:chgData name="Teresa Tate" userId="S::teresa.tate@longmontcolorado.gov::7cddadb2-2300-4fad-876d-7d5f7aee401b" providerId="AD" clId="Web-{5661B901-1F85-458D-A66E-7AB2DCB732DE}" dt="2019-09-09T14:02:01.858" v="125" actId="20577"/>
        <pc:sldMkLst>
          <pc:docMk/>
          <pc:sldMk cId="2338712205" sldId="258"/>
        </pc:sldMkLst>
        <pc:spChg chg="mod">
          <ac:chgData name="Teresa Tate" userId="S::teresa.tate@longmontcolorado.gov::7cddadb2-2300-4fad-876d-7d5f7aee401b" providerId="AD" clId="Web-{5661B901-1F85-458D-A66E-7AB2DCB732DE}" dt="2019-09-09T14:02:01.858" v="125" actId="20577"/>
          <ac:spMkLst>
            <pc:docMk/>
            <pc:sldMk cId="2338712205" sldId="258"/>
            <ac:spMk id="7" creationId="{00000000-0000-0000-0000-000000000000}"/>
          </ac:spMkLst>
        </pc:spChg>
      </pc:sldChg>
      <pc:sldChg chg="modSp">
        <pc:chgData name="Teresa Tate" userId="S::teresa.tate@longmontcolorado.gov::7cddadb2-2300-4fad-876d-7d5f7aee401b" providerId="AD" clId="Web-{5661B901-1F85-458D-A66E-7AB2DCB732DE}" dt="2019-09-09T13:49:31.333" v="39" actId="14100"/>
        <pc:sldMkLst>
          <pc:docMk/>
          <pc:sldMk cId="1766705631" sldId="267"/>
        </pc:sldMkLst>
        <pc:spChg chg="mod">
          <ac:chgData name="Teresa Tate" userId="S::teresa.tate@longmontcolorado.gov::7cddadb2-2300-4fad-876d-7d5f7aee401b" providerId="AD" clId="Web-{5661B901-1F85-458D-A66E-7AB2DCB732DE}" dt="2019-09-09T13:49:31.333" v="39" actId="14100"/>
          <ac:spMkLst>
            <pc:docMk/>
            <pc:sldMk cId="1766705631" sldId="267"/>
            <ac:spMk id="2" creationId="{00000000-0000-0000-0000-000000000000}"/>
          </ac:spMkLst>
        </pc:spChg>
      </pc:sldChg>
      <pc:sldChg chg="modSp">
        <pc:chgData name="Teresa Tate" userId="S::teresa.tate@longmontcolorado.gov::7cddadb2-2300-4fad-876d-7d5f7aee401b" providerId="AD" clId="Web-{5661B901-1F85-458D-A66E-7AB2DCB732DE}" dt="2019-09-09T14:10:59.240" v="275" actId="20577"/>
        <pc:sldMkLst>
          <pc:docMk/>
          <pc:sldMk cId="1677863918" sldId="268"/>
        </pc:sldMkLst>
        <pc:spChg chg="mod">
          <ac:chgData name="Teresa Tate" userId="S::teresa.tate@longmontcolorado.gov::7cddadb2-2300-4fad-876d-7d5f7aee401b" providerId="AD" clId="Web-{5661B901-1F85-458D-A66E-7AB2DCB732DE}" dt="2019-09-09T14:10:59.240" v="275" actId="20577"/>
          <ac:spMkLst>
            <pc:docMk/>
            <pc:sldMk cId="1677863918" sldId="268"/>
            <ac:spMk id="3" creationId="{00000000-0000-0000-0000-000000000000}"/>
          </ac:spMkLst>
        </pc:spChg>
        <pc:spChg chg="mod">
          <ac:chgData name="Teresa Tate" userId="S::teresa.tate@longmontcolorado.gov::7cddadb2-2300-4fad-876d-7d5f7aee401b" providerId="AD" clId="Web-{5661B901-1F85-458D-A66E-7AB2DCB732DE}" dt="2019-09-09T14:00:35.763" v="120" actId="14100"/>
          <ac:spMkLst>
            <pc:docMk/>
            <pc:sldMk cId="1677863918" sldId="268"/>
            <ac:spMk id="6" creationId="{00000000-0000-0000-0000-000000000000}"/>
          </ac:spMkLst>
        </pc:spChg>
        <pc:spChg chg="mod">
          <ac:chgData name="Teresa Tate" userId="S::teresa.tate@longmontcolorado.gov::7cddadb2-2300-4fad-876d-7d5f7aee401b" providerId="AD" clId="Web-{5661B901-1F85-458D-A66E-7AB2DCB732DE}" dt="2019-09-09T13:55:17.056" v="89" actId="1076"/>
          <ac:spMkLst>
            <pc:docMk/>
            <pc:sldMk cId="1677863918" sldId="268"/>
            <ac:spMk id="7" creationId="{00000000-0000-0000-0000-000000000000}"/>
          </ac:spMkLst>
        </pc:spChg>
      </pc:sldChg>
      <pc:sldChg chg="modSp">
        <pc:chgData name="Teresa Tate" userId="S::teresa.tate@longmontcolorado.gov::7cddadb2-2300-4fad-876d-7d5f7aee401b" providerId="AD" clId="Web-{5661B901-1F85-458D-A66E-7AB2DCB732DE}" dt="2019-09-09T13:35:02.400" v="2" actId="20577"/>
        <pc:sldMkLst>
          <pc:docMk/>
          <pc:sldMk cId="1087836892" sldId="269"/>
        </pc:sldMkLst>
        <pc:spChg chg="mod">
          <ac:chgData name="Teresa Tate" userId="S::teresa.tate@longmontcolorado.gov::7cddadb2-2300-4fad-876d-7d5f7aee401b" providerId="AD" clId="Web-{5661B901-1F85-458D-A66E-7AB2DCB732DE}" dt="2019-09-09T13:35:02.400" v="2" actId="20577"/>
          <ac:spMkLst>
            <pc:docMk/>
            <pc:sldMk cId="1087836892" sldId="269"/>
            <ac:spMk id="3" creationId="{00000000-0000-0000-0000-000000000000}"/>
          </ac:spMkLst>
        </pc:spChg>
      </pc:sldChg>
      <pc:sldChg chg="modSp">
        <pc:chgData name="Teresa Tate" userId="S::teresa.tate@longmontcolorado.gov::7cddadb2-2300-4fad-876d-7d5f7aee401b" providerId="AD" clId="Web-{5661B901-1F85-458D-A66E-7AB2DCB732DE}" dt="2019-09-09T14:07:50.378" v="233" actId="20577"/>
        <pc:sldMkLst>
          <pc:docMk/>
          <pc:sldMk cId="204910600" sldId="272"/>
        </pc:sldMkLst>
        <pc:spChg chg="mod">
          <ac:chgData name="Teresa Tate" userId="S::teresa.tate@longmontcolorado.gov::7cddadb2-2300-4fad-876d-7d5f7aee401b" providerId="AD" clId="Web-{5661B901-1F85-458D-A66E-7AB2DCB732DE}" dt="2019-09-09T14:04:25.922" v="129" actId="14100"/>
          <ac:spMkLst>
            <pc:docMk/>
            <pc:sldMk cId="204910600" sldId="272"/>
            <ac:spMk id="3" creationId="{00000000-0000-0000-0000-000000000000}"/>
          </ac:spMkLst>
        </pc:spChg>
        <pc:spChg chg="mod">
          <ac:chgData name="Teresa Tate" userId="S::teresa.tate@longmontcolorado.gov::7cddadb2-2300-4fad-876d-7d5f7aee401b" providerId="AD" clId="Web-{5661B901-1F85-458D-A66E-7AB2DCB732DE}" dt="2019-09-09T14:07:50.378" v="233" actId="20577"/>
          <ac:spMkLst>
            <pc:docMk/>
            <pc:sldMk cId="204910600" sldId="272"/>
            <ac:spMk id="6" creationId="{00000000-0000-0000-0000-000000000000}"/>
          </ac:spMkLst>
        </pc:spChg>
      </pc:sldChg>
      <pc:sldChg chg="modSp">
        <pc:chgData name="Teresa Tate" userId="S::teresa.tate@longmontcolorado.gov::7cddadb2-2300-4fad-876d-7d5f7aee401b" providerId="AD" clId="Web-{5661B901-1F85-458D-A66E-7AB2DCB732DE}" dt="2019-09-09T14:02:53.421" v="127" actId="14100"/>
        <pc:sldMkLst>
          <pc:docMk/>
          <pc:sldMk cId="3422298682" sldId="275"/>
        </pc:sldMkLst>
        <pc:spChg chg="mod">
          <ac:chgData name="Teresa Tate" userId="S::teresa.tate@longmontcolorado.gov::7cddadb2-2300-4fad-876d-7d5f7aee401b" providerId="AD" clId="Web-{5661B901-1F85-458D-A66E-7AB2DCB732DE}" dt="2019-09-09T14:02:53.421" v="127" actId="14100"/>
          <ac:spMkLst>
            <pc:docMk/>
            <pc:sldMk cId="3422298682" sldId="275"/>
            <ac:spMk id="3" creationId="{00000000-0000-0000-0000-000000000000}"/>
          </ac:spMkLst>
        </pc:spChg>
      </pc:sldChg>
      <pc:sldChg chg="modSp">
        <pc:chgData name="Teresa Tate" userId="S::teresa.tate@longmontcolorado.gov::7cddadb2-2300-4fad-876d-7d5f7aee401b" providerId="AD" clId="Web-{5661B901-1F85-458D-A66E-7AB2DCB732DE}" dt="2019-09-09T13:34:46.509" v="1" actId="20577"/>
        <pc:sldMkLst>
          <pc:docMk/>
          <pc:sldMk cId="3200838744" sldId="277"/>
        </pc:sldMkLst>
        <pc:spChg chg="mod">
          <ac:chgData name="Teresa Tate" userId="S::teresa.tate@longmontcolorado.gov::7cddadb2-2300-4fad-876d-7d5f7aee401b" providerId="AD" clId="Web-{5661B901-1F85-458D-A66E-7AB2DCB732DE}" dt="2019-09-09T13:34:46.509" v="1" actId="20577"/>
          <ac:spMkLst>
            <pc:docMk/>
            <pc:sldMk cId="3200838744" sldId="277"/>
            <ac:spMk id="3" creationId="{00000000-0000-0000-0000-000000000000}"/>
          </ac:spMkLst>
        </pc:spChg>
      </pc:sldChg>
      <pc:sldChg chg="new del">
        <pc:chgData name="Teresa Tate" userId="S::teresa.tate@longmontcolorado.gov::7cddadb2-2300-4fad-876d-7d5f7aee401b" providerId="AD" clId="Web-{5661B901-1F85-458D-A66E-7AB2DCB732DE}" dt="2019-09-09T14:08:52.754" v="236"/>
        <pc:sldMkLst>
          <pc:docMk/>
          <pc:sldMk cId="2147006859" sldId="279"/>
        </pc:sldMkLst>
      </pc:sldChg>
    </pc:docChg>
  </pc:docChgLst>
  <pc:docChgLst>
    <pc:chgData name="Karen Roney" userId="S::karen.roney@longmontcolorado.gov::e974d853-9934-416a-9581-d01846fe1718" providerId="AD" clId="Web-{F26F5BCF-407F-4E01-963E-E9C2917246B7}"/>
    <pc:docChg chg="">
      <pc:chgData name="Karen Roney" userId="S::karen.roney@longmontcolorado.gov::e974d853-9934-416a-9581-d01846fe1718" providerId="AD" clId="Web-{F26F5BCF-407F-4E01-963E-E9C2917246B7}" dt="2019-08-31T23:48:11.103" v="0"/>
      <pc:docMkLst>
        <pc:docMk/>
      </pc:docMkLst>
      <pc:sldChg chg="addCm">
        <pc:chgData name="Karen Roney" userId="S::karen.roney@longmontcolorado.gov::e974d853-9934-416a-9581-d01846fe1718" providerId="AD" clId="Web-{F26F5BCF-407F-4E01-963E-E9C2917246B7}" dt="2019-08-31T23:48:11.103" v="0"/>
        <pc:sldMkLst>
          <pc:docMk/>
          <pc:sldMk cId="2139808413" sldId="2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9020592-A921-CD43-97AB-A3DC4ADC3342}" type="datetime1">
              <a:rPr lang="en-US" smtClean="0"/>
              <a:t>9/27/2022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B342747-B43D-BA45-A6C4-CD23D035800A}" type="slidenum">
              <a:rPr lang="en-US" smtClean="0"/>
              <a:t>‹#›</a:t>
            </a:fld>
            <a:endParaRPr lang="en-US" dirty="0"/>
          </a:p>
        </p:txBody>
      </p:sp>
    </p:spTree>
    <p:extLst>
      <p:ext uri="{BB962C8B-B14F-4D97-AF65-F5344CB8AC3E}">
        <p14:creationId xmlns:p14="http://schemas.microsoft.com/office/powerpoint/2010/main" val="18025278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BB1D90-ECBF-4C48-BFA1-4722882C8327}" type="datetime1">
              <a:rPr lang="en-US" smtClean="0"/>
              <a:t>9/27/2022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DADC75C-4099-B745-95AF-BE3F3ECFF2B0}" type="slidenum">
              <a:rPr lang="en-US" smtClean="0"/>
              <a:t>‹#›</a:t>
            </a:fld>
            <a:endParaRPr lang="en-US" dirty="0"/>
          </a:p>
        </p:txBody>
      </p:sp>
    </p:spTree>
    <p:extLst>
      <p:ext uri="{BB962C8B-B14F-4D97-AF65-F5344CB8AC3E}">
        <p14:creationId xmlns:p14="http://schemas.microsoft.com/office/powerpoint/2010/main" val="3025864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ADC75C-4099-B745-95AF-BE3F3ECFF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76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ADC75C-4099-B745-95AF-BE3F3ECFF2B0}" type="slidenum">
              <a:rPr lang="en-US" smtClean="0"/>
              <a:t>29</a:t>
            </a:fld>
            <a:endParaRPr lang="en-US" dirty="0"/>
          </a:p>
        </p:txBody>
      </p:sp>
    </p:spTree>
    <p:extLst>
      <p:ext uri="{BB962C8B-B14F-4D97-AF65-F5344CB8AC3E}">
        <p14:creationId xmlns:p14="http://schemas.microsoft.com/office/powerpoint/2010/main" val="31402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DADC75C-4099-B745-95AF-BE3F3ECFF2B0}" type="slidenum">
              <a:rPr lang="en-US" smtClean="0"/>
              <a:t>32</a:t>
            </a:fld>
            <a:endParaRPr lang="en-US" dirty="0"/>
          </a:p>
        </p:txBody>
      </p:sp>
    </p:spTree>
    <p:extLst>
      <p:ext uri="{BB962C8B-B14F-4D97-AF65-F5344CB8AC3E}">
        <p14:creationId xmlns:p14="http://schemas.microsoft.com/office/powerpoint/2010/main" val="317961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320146E9-BF5B-4BCC-8DCA-02B40FB73771}" type="slidenum">
              <a:rPr lang="en-US">
                <a:solidFill>
                  <a:prstClr val="black"/>
                </a:solidFill>
                <a:latin typeface="Calibri" panose="020F0502020204030204"/>
              </a:rPr>
              <a:pPr defTabSz="933237">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7176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ADC75C-4099-B745-95AF-BE3F3ECFF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80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ADC75C-4099-B745-95AF-BE3F3ECFF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41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ADC75C-4099-B745-95AF-BE3F3ECFF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252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ADC75C-4099-B745-95AF-BE3F3ECFF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018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ADC75C-4099-B745-95AF-BE3F3ECFF2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38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Council gave us direction to include equity into our Priority Based budgeting process.  We asked the question how can this be represented in the PBB model.  We can not provide services without resources.  We want to show how resource allocation supports equity.</a:t>
            </a:r>
          </a:p>
          <a:p>
            <a:endParaRPr lang="en-US" baseline="0" dirty="0" smtClean="0"/>
          </a:p>
        </p:txBody>
      </p:sp>
      <p:sp>
        <p:nvSpPr>
          <p:cNvPr id="4" name="Slide Number Placeholder 3"/>
          <p:cNvSpPr>
            <a:spLocks noGrp="1"/>
          </p:cNvSpPr>
          <p:nvPr>
            <p:ph type="sldNum" sz="quarter" idx="10"/>
          </p:nvPr>
        </p:nvSpPr>
        <p:spPr/>
        <p:txBody>
          <a:bodyPr/>
          <a:lstStyle/>
          <a:p>
            <a:fld id="{FDADC75C-4099-B745-95AF-BE3F3ECFF2B0}" type="slidenum">
              <a:rPr lang="en-US" smtClean="0"/>
              <a:t>14</a:t>
            </a:fld>
            <a:endParaRPr lang="en-US" dirty="0"/>
          </a:p>
        </p:txBody>
      </p:sp>
    </p:spTree>
    <p:extLst>
      <p:ext uri="{BB962C8B-B14F-4D97-AF65-F5344CB8AC3E}">
        <p14:creationId xmlns:p14="http://schemas.microsoft.com/office/powerpoint/2010/main" val="409670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DADC75C-4099-B745-95AF-BE3F3ECFF2B0}" type="slidenum">
              <a:rPr lang="en-US" smtClean="0"/>
              <a:t>15</a:t>
            </a:fld>
            <a:endParaRPr lang="en-US" dirty="0"/>
          </a:p>
        </p:txBody>
      </p:sp>
    </p:spTree>
    <p:extLst>
      <p:ext uri="{BB962C8B-B14F-4D97-AF65-F5344CB8AC3E}">
        <p14:creationId xmlns:p14="http://schemas.microsoft.com/office/powerpoint/2010/main" val="308788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DADC75C-4099-B745-95AF-BE3F3ECFF2B0}" type="slidenum">
              <a:rPr lang="en-US" smtClean="0"/>
              <a:t>27</a:t>
            </a:fld>
            <a:endParaRPr lang="en-US" dirty="0"/>
          </a:p>
        </p:txBody>
      </p:sp>
    </p:spTree>
    <p:extLst>
      <p:ext uri="{BB962C8B-B14F-4D97-AF65-F5344CB8AC3E}">
        <p14:creationId xmlns:p14="http://schemas.microsoft.com/office/powerpoint/2010/main" val="417511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08629C0-9DE6-024B-BC7B-DB44FD1990DC}"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28321645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8608" y="281184"/>
            <a:ext cx="8398192" cy="599083"/>
          </a:xfrm>
        </p:spPr>
        <p:txBody>
          <a:bodyPr anchor="b">
            <a:normAutofit/>
          </a:bodyPr>
          <a:lstStyle>
            <a:lvl1pPr algn="l">
              <a:defRPr sz="28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Picture Placeholder 2"/>
          <p:cNvSpPr>
            <a:spLocks noGrp="1"/>
          </p:cNvSpPr>
          <p:nvPr>
            <p:ph type="pic" idx="1"/>
          </p:nvPr>
        </p:nvSpPr>
        <p:spPr>
          <a:xfrm>
            <a:off x="3124200" y="1018380"/>
            <a:ext cx="6054408"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288608" y="1018381"/>
            <a:ext cx="2485072" cy="3401219"/>
          </a:xfrm>
          <a:solidFill>
            <a:schemeClr val="accent1"/>
          </a:solidFill>
        </p:spPr>
        <p:txBody>
          <a:bodyPr lIns="457200" tIns="457200" rIns="457200" bIns="457200" anchor="ctr"/>
          <a:lstStyle>
            <a:lvl1pPr marL="0" indent="0">
              <a:lnSpc>
                <a:spcPct val="150000"/>
              </a:lnSpc>
              <a:buNone/>
              <a:defRPr sz="14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put your caption for your picture. Make sure your picture goes all the way to the edge of the slide.</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034503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Galle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chemeClr val="accent2"/>
                </a:solidFill>
                <a:latin typeface="Arial Rounded MT Bold" panose="020F0704030504030204" pitchFamily="34" charset="0"/>
              </a:defRPr>
            </a:lvl1pPr>
          </a:lstStyle>
          <a:p>
            <a:r>
              <a:rPr lang="en-US" dirty="0" smtClean="0"/>
              <a:t>TITLE IN ALL CAPS - GALLERY</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sp>
        <p:nvSpPr>
          <p:cNvPr id="6" name="Picture Placeholder 2"/>
          <p:cNvSpPr>
            <a:spLocks noGrp="1"/>
          </p:cNvSpPr>
          <p:nvPr>
            <p:ph type="pic" idx="1"/>
          </p:nvPr>
        </p:nvSpPr>
        <p:spPr>
          <a:xfrm>
            <a:off x="457200"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3"/>
          </p:nvPr>
        </p:nvSpPr>
        <p:spPr>
          <a:xfrm>
            <a:off x="3265714"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6074229" y="1214636"/>
            <a:ext cx="2612571" cy="3401219"/>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3966290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56CBA72-A7FA-2B4D-BDBC-6C7D17450868}"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95415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a:latin typeface="Arial Rounded MT Bold" panose="020F07040305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00E074-729B-054C-AF59-63FDD47BD62F}"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THE CITY OF PAINESVILLE</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486470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47F20C-7D5F-4B3C-BF6B-806B9EF3CA2B}"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585702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E79EB4-8048-455C-8E65-94F96D9D5B6F}"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50861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E19AE-B356-432B-9AAB-E996D614D243}"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67108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1DE546-AB32-485A-8398-D7D62B9FE3BA}" type="datetime1">
              <a:rPr lang="en-US" smtClean="0"/>
              <a:t>9/27/2022</a:t>
            </a:fld>
            <a:endParaRPr lang="en-US" dirty="0"/>
          </a:p>
        </p:txBody>
      </p:sp>
      <p:sp>
        <p:nvSpPr>
          <p:cNvPr id="6" name="Footer Placeholder 5"/>
          <p:cNvSpPr>
            <a:spLocks noGrp="1"/>
          </p:cNvSpPr>
          <p:nvPr>
            <p:ph type="ftr" sz="quarter" idx="11"/>
          </p:nvPr>
        </p:nvSpPr>
        <p:spPr/>
        <p:txBody>
          <a:bodyPr/>
          <a:lstStyle/>
          <a:p>
            <a:r>
              <a:rPr lang="en-US" dirty="0"/>
              <a:t>LONGMONT, CO</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632470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0FA507-E27D-4BB9-B3FF-738501279A22}" type="datetime1">
              <a:rPr lang="en-US" smtClean="0"/>
              <a:t>9/27/2022</a:t>
            </a:fld>
            <a:endParaRPr lang="en-US" dirty="0"/>
          </a:p>
        </p:txBody>
      </p:sp>
      <p:sp>
        <p:nvSpPr>
          <p:cNvPr id="8" name="Footer Placeholder 7"/>
          <p:cNvSpPr>
            <a:spLocks noGrp="1"/>
          </p:cNvSpPr>
          <p:nvPr>
            <p:ph type="ftr" sz="quarter" idx="11"/>
          </p:nvPr>
        </p:nvSpPr>
        <p:spPr/>
        <p:txBody>
          <a:bodyPr/>
          <a:lstStyle/>
          <a:p>
            <a:r>
              <a:rPr lang="en-US" dirty="0"/>
              <a:t>LONGMONT, CO</a:t>
            </a:r>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131738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9A463E-28FF-4D6F-8620-0EDA2109CD63}" type="datetime1">
              <a:rPr lang="en-US" smtClean="0"/>
              <a:t>9/27/2022</a:t>
            </a:fld>
            <a:endParaRPr lang="en-US" dirty="0"/>
          </a:p>
        </p:txBody>
      </p:sp>
      <p:sp>
        <p:nvSpPr>
          <p:cNvPr id="4" name="Footer Placeholder 3"/>
          <p:cNvSpPr>
            <a:spLocks noGrp="1"/>
          </p:cNvSpPr>
          <p:nvPr>
            <p:ph type="ftr" sz="quarter" idx="11"/>
          </p:nvPr>
        </p:nvSpPr>
        <p:spPr/>
        <p:txBody>
          <a:bodyPr/>
          <a:lstStyle/>
          <a:p>
            <a:r>
              <a:rPr lang="en-US" dirty="0"/>
              <a:t>LONGMONT, CO</a:t>
            </a:r>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81914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smtClean="0"/>
              <a:t>CITY OF LONGMONT</a:t>
            </a:r>
            <a:endParaRPr lang="en-US" dirty="0"/>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838088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62B81-00D5-46EA-8A4D-88D7157CAE90}" type="datetime1">
              <a:rPr lang="en-US" smtClean="0"/>
              <a:t>9/27/2022</a:t>
            </a:fld>
            <a:endParaRPr lang="en-US" dirty="0"/>
          </a:p>
        </p:txBody>
      </p:sp>
      <p:sp>
        <p:nvSpPr>
          <p:cNvPr id="3" name="Footer Placeholder 2"/>
          <p:cNvSpPr>
            <a:spLocks noGrp="1"/>
          </p:cNvSpPr>
          <p:nvPr>
            <p:ph type="ftr" sz="quarter" idx="11"/>
          </p:nvPr>
        </p:nvSpPr>
        <p:spPr/>
        <p:txBody>
          <a:bodyPr/>
          <a:lstStyle/>
          <a:p>
            <a:r>
              <a:rPr lang="en-US" dirty="0"/>
              <a:t>LONGMONT, CO</a:t>
            </a:r>
          </a:p>
        </p:txBody>
      </p:sp>
      <p:sp>
        <p:nvSpPr>
          <p:cNvPr id="4" name="Slide Number Placeholder 3"/>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821478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3C0074-77C8-4A43-B784-C77A3306C841}" type="datetime1">
              <a:rPr lang="en-US" smtClean="0"/>
              <a:t>9/27/2022</a:t>
            </a:fld>
            <a:endParaRPr lang="en-US" dirty="0"/>
          </a:p>
        </p:txBody>
      </p:sp>
      <p:sp>
        <p:nvSpPr>
          <p:cNvPr id="6" name="Footer Placeholder 5"/>
          <p:cNvSpPr>
            <a:spLocks noGrp="1"/>
          </p:cNvSpPr>
          <p:nvPr>
            <p:ph type="ftr" sz="quarter" idx="11"/>
          </p:nvPr>
        </p:nvSpPr>
        <p:spPr/>
        <p:txBody>
          <a:bodyPr/>
          <a:lstStyle/>
          <a:p>
            <a:r>
              <a:rPr lang="en-US" dirty="0"/>
              <a:t>LONGMONT, CO</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16424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4551FB-F446-4ABC-9E25-9ECD8FABDE9A}" type="datetime1">
              <a:rPr lang="en-US" smtClean="0"/>
              <a:t>9/27/2022</a:t>
            </a:fld>
            <a:endParaRPr lang="en-US" dirty="0"/>
          </a:p>
        </p:txBody>
      </p:sp>
      <p:sp>
        <p:nvSpPr>
          <p:cNvPr id="6" name="Footer Placeholder 5"/>
          <p:cNvSpPr>
            <a:spLocks noGrp="1"/>
          </p:cNvSpPr>
          <p:nvPr>
            <p:ph type="ftr" sz="quarter" idx="11"/>
          </p:nvPr>
        </p:nvSpPr>
        <p:spPr/>
        <p:txBody>
          <a:bodyPr/>
          <a:lstStyle/>
          <a:p>
            <a:r>
              <a:rPr lang="en-US" dirty="0"/>
              <a:t>LONGMONT, CO</a:t>
            </a:r>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2661930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1A6B7-9724-4F85-A948-161D826872C7}"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114643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6C40C-C10D-41B2-9DFA-13C45435FF1F}" type="datetime1">
              <a:rPr lang="en-US" smtClean="0"/>
              <a:t>9/27/2022</a:t>
            </a:fld>
            <a:endParaRPr lang="en-US" dirty="0"/>
          </a:p>
        </p:txBody>
      </p:sp>
      <p:sp>
        <p:nvSpPr>
          <p:cNvPr id="5" name="Footer Placeholder 4"/>
          <p:cNvSpPr>
            <a:spLocks noGrp="1"/>
          </p:cNvSpPr>
          <p:nvPr>
            <p:ph type="ftr" sz="quarter" idx="11"/>
          </p:nvPr>
        </p:nvSpPr>
        <p:spPr/>
        <p:txBody>
          <a:bodyPr/>
          <a:lstStyle/>
          <a:p>
            <a:r>
              <a:rPr lang="en-US" dirty="0"/>
              <a:t>LONGMONT, CO</a:t>
            </a:r>
          </a:p>
        </p:txBody>
      </p:sp>
      <p:sp>
        <p:nvSpPr>
          <p:cNvPr id="6" name="Slide Number Placeholder 5"/>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6778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31268" r="17812"/>
          <a:stretch/>
        </p:blipFill>
        <p:spPr>
          <a:xfrm>
            <a:off x="-20320" y="1109578"/>
            <a:ext cx="9164320" cy="2860843"/>
          </a:xfrm>
          <a:prstGeom prst="rect">
            <a:avLst/>
          </a:prstGeom>
        </p:spPr>
      </p:pic>
      <p:sp>
        <p:nvSpPr>
          <p:cNvPr id="8" name="Rectangle 7"/>
          <p:cNvSpPr/>
          <p:nvPr userDrawn="1"/>
        </p:nvSpPr>
        <p:spPr>
          <a:xfrm>
            <a:off x="0" y="1767840"/>
            <a:ext cx="9144000" cy="1524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2313" y="1959769"/>
            <a:ext cx="7772400" cy="1021556"/>
          </a:xfrm>
        </p:spPr>
        <p:txBody>
          <a:bodyPr anchor="ctr"/>
          <a:lstStyle>
            <a:lvl1pPr algn="ctr">
              <a:defRPr sz="4000" b="0" cap="all">
                <a:solidFill>
                  <a:schemeClr val="bg1"/>
                </a:solidFill>
                <a:latin typeface="Arial Rounded MT Bold" panose="020F0704030504030204"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276392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sz="half" idx="1"/>
          </p:nvPr>
        </p:nvSpPr>
        <p:spPr>
          <a:xfrm>
            <a:off x="457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marL="342900" indent="-342900">
              <a:buFont typeface="Wingdings" panose="05000000000000000000" pitchFamily="2" charset="2"/>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1411689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solidFill>
                  <a:schemeClr val="tx2"/>
                </a:solidFill>
                <a:latin typeface="Arial Rounded MT Bold" panose="020F07040305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342900" indent="-342900">
              <a:buFont typeface="Wingdings" panose="05000000000000000000" pitchFamily="2" charset="2"/>
              <a:buChar cha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r>
              <a:rPr lang="en-US" dirty="0" smtClean="0"/>
              <a:t>CITY OF LONGMONT</a:t>
            </a:r>
            <a:endParaRPr lang="en-US" dirty="0"/>
          </a:p>
        </p:txBody>
      </p:sp>
      <p:sp>
        <p:nvSpPr>
          <p:cNvPr id="9" name="Slide Number Placeholder 8"/>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38197729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7981"/>
            <a:ext cx="8229600" cy="857250"/>
          </a:xfrm>
        </p:spPr>
        <p:txBody>
          <a:bodyPr>
            <a:normAutofit/>
          </a:bodyPr>
          <a:lstStyle>
            <a:lvl1pPr>
              <a:defRPr sz="2800" b="1">
                <a:solidFill>
                  <a:schemeClr val="accent4"/>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96488" y="0"/>
            <a:ext cx="3151024" cy="1067981"/>
          </a:xfrm>
          <a:prstGeom prst="rect">
            <a:avLst/>
          </a:prstGeom>
        </p:spPr>
      </p:pic>
      <p:sp>
        <p:nvSpPr>
          <p:cNvPr id="8" name="Text Placeholder 7"/>
          <p:cNvSpPr>
            <a:spLocks noGrp="1"/>
          </p:cNvSpPr>
          <p:nvPr>
            <p:ph type="body" sz="quarter" idx="13"/>
          </p:nvPr>
        </p:nvSpPr>
        <p:spPr>
          <a:xfrm>
            <a:off x="457199" y="2016125"/>
            <a:ext cx="4562669" cy="2584450"/>
          </a:xfrm>
        </p:spPr>
        <p:txBody>
          <a:bodyPr/>
          <a:lstStyle>
            <a:lvl1pPr marL="342900" indent="-342900">
              <a:buFont typeface="Arial" panose="020B0604020202020204" pitchFamily="34" charset="0"/>
              <a:buChar cha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4"/>
          </p:nvPr>
        </p:nvSpPr>
        <p:spPr>
          <a:xfrm>
            <a:off x="5084763" y="2016125"/>
            <a:ext cx="3602037" cy="2584450"/>
          </a:xfrm>
        </p:spPr>
        <p:txBody>
          <a:bodyPr/>
          <a:lstStyle>
            <a:lvl1pPr>
              <a:defRPr>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590927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b="1" baseline="0">
                <a:solidFill>
                  <a:schemeClr val="accent2"/>
                </a:solidFill>
                <a:latin typeface="Arial Rounded MT Bold" panose="020F0704030504030204" pitchFamily="34" charset="0"/>
              </a:defRPr>
            </a:lvl1pPr>
          </a:lstStyle>
          <a:p>
            <a:r>
              <a:rPr lang="en-US" dirty="0" smtClean="0"/>
              <a:t>TITLE IN ALL CAPS</a:t>
            </a:r>
            <a:endParaRPr lang="en-US" dirty="0"/>
          </a:p>
        </p:txBody>
      </p:sp>
      <p:sp>
        <p:nvSpPr>
          <p:cNvPr id="3" name="Date Placeholder 2"/>
          <p:cNvSpPr>
            <a:spLocks noGrp="1"/>
          </p:cNvSpPr>
          <p:nvPr>
            <p:ph type="dt" sz="half" idx="10"/>
          </p:nvPr>
        </p:nvSpPr>
        <p:spPr/>
        <p:txBody>
          <a:bodyPr/>
          <a:lstStyle>
            <a:lvl1pPr>
              <a:defRPr/>
            </a:lvl1pPr>
          </a:lstStyle>
          <a:p>
            <a:r>
              <a:rPr lang="en-US" dirty="0" smtClean="0"/>
              <a:t>CITY OF LONGMONT</a:t>
            </a:r>
            <a:endParaRPr lang="en-US" dirty="0"/>
          </a:p>
        </p:txBody>
      </p:sp>
      <p:sp>
        <p:nvSpPr>
          <p:cNvPr id="5" name="Slide Number Placeholder 4"/>
          <p:cNvSpPr>
            <a:spLocks noGrp="1"/>
          </p:cNvSpPr>
          <p:nvPr>
            <p:ph type="sldNum" sz="quarter" idx="12"/>
          </p:nvPr>
        </p:nvSpPr>
        <p:spPr/>
        <p:txBody>
          <a:bodyPr/>
          <a:lstStyle/>
          <a:p>
            <a:fld id="{BB50CD3F-EBF3-BD45-9FF4-85E5963A6685}" type="slidenum">
              <a:rPr lang="en-US" smtClean="0"/>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9528" t="-18104" r="5845" b="-9810"/>
          <a:stretch/>
        </p:blipFill>
        <p:spPr>
          <a:xfrm>
            <a:off x="-60960" y="955040"/>
            <a:ext cx="9204960" cy="203200"/>
          </a:xfrm>
          <a:prstGeom prst="rect">
            <a:avLst/>
          </a:prstGeom>
        </p:spPr>
      </p:pic>
    </p:spTree>
    <p:extLst>
      <p:ext uri="{BB962C8B-B14F-4D97-AF65-F5344CB8AC3E}">
        <p14:creationId xmlns:p14="http://schemas.microsoft.com/office/powerpoint/2010/main" val="875263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935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8229599" cy="1044178"/>
          </a:xfrm>
          <a:noFill/>
        </p:spPr>
        <p:txBody>
          <a:bodyPr anchor="ctr">
            <a:normAutofit/>
          </a:bodyPr>
          <a:lstStyle>
            <a:lvl1pPr algn="l">
              <a:defRPr sz="2800" b="1">
                <a:solidFill>
                  <a:schemeClr val="accent1"/>
                </a:solidFill>
                <a:latin typeface="Arial Rounded MT Bold" panose="020F0704030504030204" pitchFamily="34" charset="0"/>
              </a:defRPr>
            </a:lvl1pPr>
          </a:lstStyle>
          <a:p>
            <a:r>
              <a:rPr lang="en-US" dirty="0" smtClean="0"/>
              <a:t>TITLE IN ALL CAPS</a:t>
            </a:r>
            <a:endParaRPr lang="en-US" dirty="0"/>
          </a:p>
        </p:txBody>
      </p:sp>
      <p:sp>
        <p:nvSpPr>
          <p:cNvPr id="3" name="Content Placeholder 2"/>
          <p:cNvSpPr>
            <a:spLocks noGrp="1"/>
          </p:cNvSpPr>
          <p:nvPr>
            <p:ph idx="1"/>
          </p:nvPr>
        </p:nvSpPr>
        <p:spPr>
          <a:xfrm>
            <a:off x="3575050" y="1248965"/>
            <a:ext cx="5111750" cy="3345658"/>
          </a:xfrm>
        </p:spPr>
        <p:txBody>
          <a:bodyPr/>
          <a:lstStyle>
            <a:lvl1pPr marL="342900" indent="-342900">
              <a:buFont typeface="Wingdings" panose="05000000000000000000" pitchFamily="2" charset="2"/>
              <a:buChar cha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457201" y="1248965"/>
            <a:ext cx="3008313" cy="3345658"/>
          </a:xfrm>
          <a:solidFill>
            <a:schemeClr val="accent2"/>
          </a:solidFill>
        </p:spPr>
        <p:txBody>
          <a:bodyPr lIns="457200" tIns="457200" rIns="457200" bIns="457200" anchor="ctr" anchorCtr="0">
            <a:normAutofit/>
          </a:bodyPr>
          <a:lstStyle>
            <a:lvl1pPr marL="0" indent="0">
              <a:lnSpc>
                <a:spcPct val="150000"/>
              </a:lnSpc>
              <a:buFont typeface="Wingdings" panose="05000000000000000000" pitchFamily="2" charset="2"/>
              <a:buNone/>
              <a:defRPr sz="1600" baseline="0">
                <a:solidFill>
                  <a:schemeClr val="bg1"/>
                </a:solidFill>
                <a:latin typeface="Arial Rounded MT Bold" panose="020F07040305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This is where you give your chart, etc. a caption or explanation</a:t>
            </a:r>
            <a:endParaRPr lang="en-US" dirty="0"/>
          </a:p>
        </p:txBody>
      </p:sp>
      <p:sp>
        <p:nvSpPr>
          <p:cNvPr id="5" name="Date Placeholder 4"/>
          <p:cNvSpPr>
            <a:spLocks noGrp="1"/>
          </p:cNvSpPr>
          <p:nvPr>
            <p:ph type="dt" sz="half" idx="10"/>
          </p:nvPr>
        </p:nvSpPr>
        <p:spPr/>
        <p:txBody>
          <a:bodyPr/>
          <a:lstStyle>
            <a:lvl1pPr>
              <a:defRPr/>
            </a:lvl1pPr>
          </a:lstStyle>
          <a:p>
            <a:r>
              <a:rPr lang="en-US" dirty="0" smtClean="0"/>
              <a:t>CITY OF LONGMONT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a:t>
            </a:fld>
            <a:endParaRPr lang="en-US" dirty="0"/>
          </a:p>
        </p:txBody>
      </p:sp>
    </p:spTree>
    <p:extLst>
      <p:ext uri="{BB962C8B-B14F-4D97-AF65-F5344CB8AC3E}">
        <p14:creationId xmlns:p14="http://schemas.microsoft.com/office/powerpoint/2010/main" val="2666497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8470B5-B442-A94D-B647-DCBB22430CAF}" type="datetime1">
              <a:rPr lang="en-US" smtClean="0"/>
              <a:t>9/27/2022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CITY OF PAINESVILLE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dirty="0"/>
          </a:p>
        </p:txBody>
      </p:sp>
    </p:spTree>
    <p:extLst>
      <p:ext uri="{BB962C8B-B14F-4D97-AF65-F5344CB8AC3E}">
        <p14:creationId xmlns:p14="http://schemas.microsoft.com/office/powerpoint/2010/main" val="117305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60" r:id="rId11"/>
    <p:sldLayoutId id="2147483658" r:id="rId12"/>
    <p:sldLayoutId id="2147483659" r:id="rId13"/>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BA204D-22D1-4067-B83B-561DE0791E4F}" type="datetime1">
              <a:rPr lang="en-US" smtClean="0"/>
              <a:t>9/27/2022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LONGMONT, CO</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50CD3F-EBF3-BD45-9FF4-85E5963A6685}" type="slidenum">
              <a:rPr lang="en-US" smtClean="0"/>
              <a:t>‹#›</a:t>
            </a:fld>
            <a:endParaRPr lang="en-US" dirty="0"/>
          </a:p>
        </p:txBody>
      </p:sp>
    </p:spTree>
    <p:extLst>
      <p:ext uri="{BB962C8B-B14F-4D97-AF65-F5344CB8AC3E}">
        <p14:creationId xmlns:p14="http://schemas.microsoft.com/office/powerpoint/2010/main" val="173734072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ongmontcolorado.gov/departments/departments-e-m/finance/budget-office/budget-prioritiz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5.pn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4.emf"/><Relationship Id="rId4" Type="http://schemas.openxmlformats.org/officeDocument/2006/relationships/image" Target="../media/image18.jpg"/><Relationship Id="rId9"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4.emf"/><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057"/>
        </a:solidFill>
        <a:effectLst/>
      </p:bgPr>
    </p:bg>
    <p:spTree>
      <p:nvGrpSpPr>
        <p:cNvPr id="1" name=""/>
        <p:cNvGrpSpPr/>
        <p:nvPr/>
      </p:nvGrpSpPr>
      <p:grpSpPr>
        <a:xfrm>
          <a:off x="0" y="0"/>
          <a:ext cx="0" cy="0"/>
          <a:chOff x="0" y="0"/>
          <a:chExt cx="0" cy="0"/>
        </a:xfrm>
      </p:grpSpPr>
      <p:sp>
        <p:nvSpPr>
          <p:cNvPr id="9" name="Rectangle 8"/>
          <p:cNvSpPr/>
          <p:nvPr/>
        </p:nvSpPr>
        <p:spPr>
          <a:xfrm>
            <a:off x="0" y="3946071"/>
            <a:ext cx="9144000" cy="119742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09992" y="1035038"/>
            <a:ext cx="7772400" cy="1102519"/>
          </a:xfrm>
        </p:spPr>
        <p:txBody>
          <a:bodyPr>
            <a:normAutofit/>
          </a:bodyPr>
          <a:lstStyle/>
          <a:p>
            <a:pPr algn="l"/>
            <a:r>
              <a:rPr lang="en-US" sz="4000" spc="400" dirty="0" smtClean="0">
                <a:solidFill>
                  <a:schemeClr val="bg1"/>
                </a:solidFill>
                <a:latin typeface="Nunito ExtraBold" panose="00000900000000000000" pitchFamily="2" charset="0"/>
                <a:cs typeface="Filson Soft Bold"/>
              </a:rPr>
              <a:t>2023 PROPOSED BUDGET</a:t>
            </a:r>
            <a:endParaRPr lang="en-US" sz="4000" spc="400" dirty="0">
              <a:solidFill>
                <a:schemeClr val="bg1"/>
              </a:solidFill>
              <a:latin typeface="Nunito ExtraBold" panose="00000900000000000000" pitchFamily="2" charset="0"/>
              <a:cs typeface="Filson Soft Bold"/>
            </a:endParaRPr>
          </a:p>
        </p:txBody>
      </p:sp>
      <p:sp>
        <p:nvSpPr>
          <p:cNvPr id="4" name="Subtitle 2"/>
          <p:cNvSpPr txBox="1">
            <a:spLocks/>
          </p:cNvSpPr>
          <p:nvPr/>
        </p:nvSpPr>
        <p:spPr>
          <a:xfrm>
            <a:off x="728133" y="4356740"/>
            <a:ext cx="6400800" cy="279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smtClean="0">
                <a:solidFill>
                  <a:schemeClr val="bg1"/>
                </a:solidFill>
                <a:latin typeface="Nunito" panose="00000500000000000000" pitchFamily="2" charset="0"/>
                <a:cs typeface="Filson Soft Bold"/>
              </a:rPr>
              <a:t>SEPTEMBER 27, 2022</a:t>
            </a:r>
            <a:endParaRPr lang="en-US" sz="1400" dirty="0">
              <a:solidFill>
                <a:schemeClr val="bg1"/>
              </a:solidFill>
              <a:latin typeface="Nunito" panose="00000500000000000000" pitchFamily="2" charset="0"/>
              <a:cs typeface="Filson Soft Bold"/>
            </a:endParaRPr>
          </a:p>
        </p:txBody>
      </p:sp>
      <p:pic>
        <p:nvPicPr>
          <p:cNvPr id="14" name="Picture 13"/>
          <p:cNvPicPr>
            <a:picLocks noChangeAspect="1"/>
          </p:cNvPicPr>
          <p:nvPr/>
        </p:nvPicPr>
        <p:blipFill rotWithShape="1">
          <a:blip r:embed="rId2"/>
          <a:srcRect l="12832" r="20263" b="51818"/>
          <a:stretch/>
        </p:blipFill>
        <p:spPr>
          <a:xfrm>
            <a:off x="0" y="2894151"/>
            <a:ext cx="9143999" cy="1046746"/>
          </a:xfrm>
          <a:prstGeom prst="rect">
            <a:avLst/>
          </a:prstGeom>
        </p:spPr>
      </p:pic>
      <p:pic>
        <p:nvPicPr>
          <p:cNvPr id="10" name="Picture 9" descr="LON-Logo-whitecircle_4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3" y="3034691"/>
            <a:ext cx="1828800" cy="1828800"/>
          </a:xfrm>
          <a:prstGeom prst="rect">
            <a:avLst/>
          </a:prstGeom>
        </p:spPr>
      </p:pic>
    </p:spTree>
    <p:extLst>
      <p:ext uri="{BB962C8B-B14F-4D97-AF65-F5344CB8AC3E}">
        <p14:creationId xmlns:p14="http://schemas.microsoft.com/office/powerpoint/2010/main" val="4233809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Priority </a:t>
            </a:r>
            <a:r>
              <a:rPr lang="en-US" smtClean="0"/>
              <a:t>based </a:t>
            </a:r>
            <a:r>
              <a:rPr lang="en-US" dirty="0" smtClean="0"/>
              <a:t>budgeting and the 2023 budget</a:t>
            </a:r>
            <a:endParaRPr lang="en-US" dirty="0"/>
          </a:p>
        </p:txBody>
      </p:sp>
    </p:spTree>
    <p:extLst>
      <p:ext uri="{BB962C8B-B14F-4D97-AF65-F5344CB8AC3E}">
        <p14:creationId xmlns:p14="http://schemas.microsoft.com/office/powerpoint/2010/main" val="163829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PRIORITY BASED BUDGETING AND THE 2023 BUDGET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Brief Overview of the Process</a:t>
            </a:r>
          </a:p>
          <a:p>
            <a:pPr lvl="1">
              <a:buFont typeface="Arial" panose="020B0604020202020204" pitchFamily="34" charset="0"/>
              <a:buChar char="•"/>
            </a:pPr>
            <a:r>
              <a:rPr lang="en-US" sz="2400" dirty="0"/>
              <a:t>Identify the Right Result</a:t>
            </a:r>
          </a:p>
          <a:p>
            <a:pPr lvl="1">
              <a:buFont typeface="Arial" panose="020B0604020202020204" pitchFamily="34" charset="0"/>
              <a:buChar char="•"/>
            </a:pPr>
            <a:r>
              <a:rPr lang="en-US" sz="2400" dirty="0"/>
              <a:t>Define and Value the Results</a:t>
            </a:r>
          </a:p>
          <a:p>
            <a:pPr marL="914400" lvl="2" indent="0">
              <a:buNone/>
            </a:pPr>
            <a:r>
              <a:rPr lang="en-US" sz="1500" dirty="0"/>
              <a:t>Livable centers, corridors and neighborhoods					17.1%</a:t>
            </a:r>
          </a:p>
          <a:p>
            <a:pPr marL="914400" lvl="2" indent="0">
              <a:buNone/>
            </a:pPr>
            <a:r>
              <a:rPr lang="en-US" sz="1500" dirty="0"/>
              <a:t>A complete, balanced and connected transportation system			12.2%</a:t>
            </a:r>
          </a:p>
          <a:p>
            <a:pPr marL="914400" lvl="2" indent="0">
              <a:buNone/>
            </a:pPr>
            <a:r>
              <a:rPr lang="en-US" sz="1500" dirty="0"/>
              <a:t>Housing, services, amenities, and opportunities for all				20.3%</a:t>
            </a:r>
          </a:p>
          <a:p>
            <a:pPr marL="914400" lvl="2" indent="0">
              <a:buNone/>
            </a:pPr>
            <a:r>
              <a:rPr lang="en-US" sz="1500" dirty="0"/>
              <a:t>A safe, healthy, and adaptable community						17.7%</a:t>
            </a:r>
          </a:p>
          <a:p>
            <a:pPr marL="914400" lvl="2" indent="0">
              <a:buNone/>
            </a:pPr>
            <a:r>
              <a:rPr lang="en-US" sz="1500" dirty="0"/>
              <a:t>Responsible stewardship of our resources						16.0%</a:t>
            </a:r>
          </a:p>
          <a:p>
            <a:pPr marL="914400" lvl="2" indent="0">
              <a:buNone/>
            </a:pPr>
            <a:r>
              <a:rPr lang="en-US" sz="1500" dirty="0"/>
              <a:t>Job growth and economic vitality through innovation and collaboration	16.7%</a:t>
            </a:r>
          </a:p>
          <a:p>
            <a:pPr lvl="1">
              <a:buFont typeface="Arial" panose="020B0604020202020204" pitchFamily="34" charset="0"/>
              <a:buChar char="•"/>
            </a:pPr>
            <a:r>
              <a:rPr lang="en-US" sz="2400" dirty="0"/>
              <a:t>Score the City’s Programs</a:t>
            </a:r>
          </a:p>
          <a:p>
            <a:pPr lvl="1">
              <a:buFont typeface="Arial" panose="020B0604020202020204" pitchFamily="34" charset="0"/>
              <a:buChar char="•"/>
            </a:pPr>
            <a:r>
              <a:rPr lang="en-US" sz="2400" dirty="0"/>
              <a:t>End with a prioritized list of City </a:t>
            </a:r>
            <a:r>
              <a:rPr lang="en-US" sz="2400" dirty="0" smtClean="0"/>
              <a:t>Services</a:t>
            </a:r>
            <a:endParaRPr lang="en-US" sz="2400" dirty="0"/>
          </a:p>
        </p:txBody>
      </p:sp>
      <p:sp>
        <p:nvSpPr>
          <p:cNvPr id="4" name="Slide Number Placeholder 3"/>
          <p:cNvSpPr>
            <a:spLocks noGrp="1"/>
          </p:cNvSpPr>
          <p:nvPr>
            <p:ph type="sldNum" sz="quarter" idx="12"/>
          </p:nvPr>
        </p:nvSpPr>
        <p:spPr/>
        <p:txBody>
          <a:bodyPr/>
          <a:lstStyle/>
          <a:p>
            <a:fld id="{BB50CD3F-EBF3-BD45-9FF4-85E5963A6685}" type="slidenum">
              <a:rPr lang="en-US" smtClean="0"/>
              <a:t>11</a:t>
            </a:fld>
            <a:endParaRPr lang="en-US" dirty="0"/>
          </a:p>
        </p:txBody>
      </p:sp>
    </p:spTree>
    <p:extLst>
      <p:ext uri="{BB962C8B-B14F-4D97-AF65-F5344CB8AC3E}">
        <p14:creationId xmlns:p14="http://schemas.microsoft.com/office/powerpoint/2010/main" val="320940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PBB QUARTILES</a:t>
            </a: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12</a:t>
            </a:fld>
            <a:endParaRPr lang="en-US" dirty="0"/>
          </a:p>
        </p:txBody>
      </p:sp>
      <p:sp>
        <p:nvSpPr>
          <p:cNvPr id="6" name="Content Placeholder 5"/>
          <p:cNvSpPr>
            <a:spLocks noGrp="1"/>
          </p:cNvSpPr>
          <p:nvPr>
            <p:ph idx="1"/>
          </p:nvPr>
        </p:nvSpPr>
        <p:spPr>
          <a:xfrm>
            <a:off x="526568" y="859616"/>
            <a:ext cx="8229600" cy="3394472"/>
          </a:xfrm>
        </p:spPr>
        <p:txBody>
          <a:bodyPr>
            <a:normAutofit/>
          </a:bodyPr>
          <a:lstStyle/>
          <a:p>
            <a:pPr marL="0" indent="0">
              <a:buNone/>
            </a:pPr>
            <a:r>
              <a:rPr lang="en-US" sz="2200" dirty="0" smtClean="0"/>
              <a:t>2023 Proposed Budget vs 2022 Adopted Budget – All Funds</a:t>
            </a:r>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1400" dirty="0" smtClean="0"/>
          </a:p>
          <a:p>
            <a:pPr marL="0" indent="0">
              <a:buNone/>
            </a:pPr>
            <a:endParaRPr lang="en-US" sz="1000" dirty="0" smtClean="0"/>
          </a:p>
          <a:p>
            <a:pPr marL="0" indent="0">
              <a:buNone/>
            </a:pPr>
            <a:r>
              <a:rPr lang="en-US" sz="2200" dirty="0" smtClean="0"/>
              <a:t>2023 General Fund ongoing requests</a:t>
            </a:r>
          </a:p>
          <a:p>
            <a:pPr marL="0" indent="0">
              <a:buNone/>
            </a:pPr>
            <a:endParaRPr lang="en-US" sz="2800" dirty="0" smtClean="0"/>
          </a:p>
          <a:p>
            <a:pPr marL="0" indent="0">
              <a:buNone/>
            </a:pPr>
            <a:endParaRPr lang="en-US" sz="2800" dirty="0"/>
          </a:p>
        </p:txBody>
      </p:sp>
      <p:pic>
        <p:nvPicPr>
          <p:cNvPr id="7" name="Picture 6"/>
          <p:cNvPicPr/>
          <p:nvPr/>
        </p:nvPicPr>
        <p:blipFill>
          <a:blip r:embed="rId2"/>
          <a:stretch>
            <a:fillRect/>
          </a:stretch>
        </p:blipFill>
        <p:spPr>
          <a:xfrm>
            <a:off x="1237615" y="1240113"/>
            <a:ext cx="5449570" cy="1498166"/>
          </a:xfrm>
          <a:prstGeom prst="rect">
            <a:avLst/>
          </a:prstGeom>
        </p:spPr>
      </p:pic>
      <p:pic>
        <p:nvPicPr>
          <p:cNvPr id="8" name="Picture 7"/>
          <p:cNvPicPr/>
          <p:nvPr/>
        </p:nvPicPr>
        <p:blipFill>
          <a:blip r:embed="rId3"/>
          <a:stretch>
            <a:fillRect/>
          </a:stretch>
        </p:blipFill>
        <p:spPr>
          <a:xfrm>
            <a:off x="1237615" y="3205745"/>
            <a:ext cx="5614035" cy="1755140"/>
          </a:xfrm>
          <a:prstGeom prst="rect">
            <a:avLst/>
          </a:prstGeom>
        </p:spPr>
      </p:pic>
    </p:spTree>
    <p:extLst>
      <p:ext uri="{BB962C8B-B14F-4D97-AF65-F5344CB8AC3E}">
        <p14:creationId xmlns:p14="http://schemas.microsoft.com/office/powerpoint/2010/main" val="285759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PBB DATA</a:t>
            </a:r>
            <a:endParaRPr lang="en-US" dirty="0"/>
          </a:p>
        </p:txBody>
      </p:sp>
      <p:sp>
        <p:nvSpPr>
          <p:cNvPr id="3" name="Content Placeholder 2"/>
          <p:cNvSpPr>
            <a:spLocks noGrp="1"/>
          </p:cNvSpPr>
          <p:nvPr>
            <p:ph idx="1"/>
          </p:nvPr>
        </p:nvSpPr>
        <p:spPr/>
        <p:txBody>
          <a:bodyPr/>
          <a:lstStyle/>
          <a:p>
            <a:pPr marL="0" indent="0">
              <a:buNone/>
            </a:pPr>
            <a:r>
              <a:rPr lang="en-US" dirty="0" smtClean="0"/>
              <a:t>Public Access to our PBB Data</a:t>
            </a:r>
          </a:p>
          <a:p>
            <a:pPr marL="0" indent="0">
              <a:buNone/>
            </a:pPr>
            <a:endParaRPr lang="en-US" dirty="0" smtClean="0"/>
          </a:p>
          <a:p>
            <a:pPr marL="0" indent="0" algn="ctr">
              <a:buNone/>
            </a:pPr>
            <a:r>
              <a:rPr lang="en-US" sz="2000" dirty="0">
                <a:hlinkClick r:id="rId2"/>
              </a:rPr>
              <a:t>https://www.longmontcolorado.gov/departments/departments-e-m/finance/budget-office/budget-prioritization</a:t>
            </a: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13</a:t>
            </a:fld>
            <a:endParaRPr lang="en-US" dirty="0"/>
          </a:p>
        </p:txBody>
      </p:sp>
    </p:spTree>
    <p:extLst>
      <p:ext uri="{BB962C8B-B14F-4D97-AF65-F5344CB8AC3E}">
        <p14:creationId xmlns:p14="http://schemas.microsoft.com/office/powerpoint/2010/main" val="118823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INCLUDING EQUITY IN PBB</a:t>
            </a:r>
          </a:p>
        </p:txBody>
      </p:sp>
      <p:sp>
        <p:nvSpPr>
          <p:cNvPr id="3" name="Text Placeholder 2"/>
          <p:cNvSpPr>
            <a:spLocks noGrp="1"/>
          </p:cNvSpPr>
          <p:nvPr>
            <p:ph type="body" idx="1"/>
          </p:nvPr>
        </p:nvSpPr>
        <p:spPr>
          <a:xfrm>
            <a:off x="457200" y="911424"/>
            <a:ext cx="5588758" cy="479822"/>
          </a:xfrm>
        </p:spPr>
        <p:txBody>
          <a:bodyPr>
            <a:normAutofit/>
          </a:bodyPr>
          <a:lstStyle/>
          <a:p>
            <a:r>
              <a:rPr lang="en-US" dirty="0" smtClean="0"/>
              <a:t>Step 1 completed for the 2022 Budget</a:t>
            </a:r>
            <a:endParaRPr lang="en-US" dirty="0"/>
          </a:p>
        </p:txBody>
      </p:sp>
      <p:sp>
        <p:nvSpPr>
          <p:cNvPr id="4" name="Content Placeholder 3"/>
          <p:cNvSpPr>
            <a:spLocks noGrp="1"/>
          </p:cNvSpPr>
          <p:nvPr>
            <p:ph sz="half" idx="2"/>
          </p:nvPr>
        </p:nvSpPr>
        <p:spPr>
          <a:xfrm>
            <a:off x="457200" y="1395402"/>
            <a:ext cx="8229600" cy="991580"/>
          </a:xfrm>
        </p:spPr>
        <p:txBody>
          <a:bodyPr>
            <a:normAutofit/>
          </a:bodyPr>
          <a:lstStyle/>
          <a:p>
            <a:r>
              <a:rPr lang="en-US" dirty="0" smtClean="0"/>
              <a:t>Created </a:t>
            </a:r>
            <a:r>
              <a:rPr lang="en-US" i="1" dirty="0" smtClean="0"/>
              <a:t>equity insights </a:t>
            </a:r>
            <a:r>
              <a:rPr lang="en-US" dirty="0" smtClean="0"/>
              <a:t>– information for each program based on Equity Team’s definitions of equity components</a:t>
            </a:r>
            <a:endParaRPr lang="en-US" dirty="0"/>
          </a:p>
        </p:txBody>
      </p:sp>
      <p:sp>
        <p:nvSpPr>
          <p:cNvPr id="5" name="Text Placeholder 4"/>
          <p:cNvSpPr>
            <a:spLocks noGrp="1"/>
          </p:cNvSpPr>
          <p:nvPr>
            <p:ph type="body" sz="quarter" idx="3"/>
          </p:nvPr>
        </p:nvSpPr>
        <p:spPr>
          <a:xfrm>
            <a:off x="457200" y="2390312"/>
            <a:ext cx="8125548" cy="479822"/>
          </a:xfrm>
        </p:spPr>
        <p:txBody>
          <a:bodyPr>
            <a:normAutofit/>
          </a:bodyPr>
          <a:lstStyle/>
          <a:p>
            <a:r>
              <a:rPr lang="en-US" dirty="0" smtClean="0"/>
              <a:t>Step 2 completed for the 2023 Budget</a:t>
            </a:r>
            <a:endParaRPr lang="en-US" dirty="0"/>
          </a:p>
        </p:txBody>
      </p:sp>
      <p:sp>
        <p:nvSpPr>
          <p:cNvPr id="6" name="Content Placeholder 5"/>
          <p:cNvSpPr>
            <a:spLocks noGrp="1"/>
          </p:cNvSpPr>
          <p:nvPr>
            <p:ph sz="quarter" idx="4"/>
          </p:nvPr>
        </p:nvSpPr>
        <p:spPr>
          <a:xfrm>
            <a:off x="457200" y="2999575"/>
            <a:ext cx="8229600" cy="1496752"/>
          </a:xfrm>
        </p:spPr>
        <p:txBody>
          <a:bodyPr>
            <a:normAutofit/>
          </a:bodyPr>
          <a:lstStyle/>
          <a:p>
            <a:r>
              <a:rPr lang="en-US" dirty="0" smtClean="0"/>
              <a:t>Turned these equity insights into a Basic Program Attribute scoring component</a:t>
            </a:r>
            <a:endParaRPr lang="en-US" dirty="0"/>
          </a:p>
        </p:txBody>
      </p:sp>
      <p:sp>
        <p:nvSpPr>
          <p:cNvPr id="7" name="Slide Number Placeholder 6"/>
          <p:cNvSpPr>
            <a:spLocks noGrp="1"/>
          </p:cNvSpPr>
          <p:nvPr>
            <p:ph type="sldNum" sz="quarter" idx="12"/>
          </p:nvPr>
        </p:nvSpPr>
        <p:spPr/>
        <p:txBody>
          <a:bodyPr/>
          <a:lstStyle/>
          <a:p>
            <a:fld id="{BB50CD3F-EBF3-BD45-9FF4-85E5963A6685}" type="slidenum">
              <a:rPr lang="en-US" smtClean="0"/>
              <a:t>14</a:t>
            </a:fld>
            <a:endParaRPr lang="en-US" dirty="0"/>
          </a:p>
        </p:txBody>
      </p:sp>
    </p:spTree>
    <p:extLst>
      <p:ext uri="{BB962C8B-B14F-4D97-AF65-F5344CB8AC3E}">
        <p14:creationId xmlns:p14="http://schemas.microsoft.com/office/powerpoint/2010/main" val="1370842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4" y="73471"/>
            <a:ext cx="8229600" cy="588603"/>
          </a:xfrm>
        </p:spPr>
        <p:txBody>
          <a:bodyPr>
            <a:normAutofit/>
          </a:bodyPr>
          <a:lstStyle/>
          <a:p>
            <a:pPr algn="l"/>
            <a:r>
              <a:rPr lang="en-US" sz="2000" dirty="0" smtClean="0">
                <a:solidFill>
                  <a:schemeClr val="accent4"/>
                </a:solidFill>
              </a:rPr>
              <a:t>ONGOING LEVEL 1 REQUESTS BY QUARTILE-EQUITY SCORE</a:t>
            </a:r>
            <a:endParaRPr lang="en-US" sz="2000" dirty="0">
              <a:solidFill>
                <a:schemeClr val="accent4"/>
              </a:solidFill>
            </a:endParaRPr>
          </a:p>
        </p:txBody>
      </p:sp>
      <p:sp>
        <p:nvSpPr>
          <p:cNvPr id="8" name="Content Placeholder 7"/>
          <p:cNvSpPr>
            <a:spLocks noGrp="1"/>
          </p:cNvSpPr>
          <p:nvPr>
            <p:ph sz="half" idx="1"/>
          </p:nvPr>
        </p:nvSpPr>
        <p:spPr>
          <a:xfrm>
            <a:off x="2926605" y="2230014"/>
            <a:ext cx="5101195" cy="2713941"/>
          </a:xfrm>
        </p:spPr>
        <p:txBody>
          <a:bodyPr>
            <a:normAutofit fontScale="92500" lnSpcReduction="20000"/>
          </a:bodyPr>
          <a:lstStyle/>
          <a:p>
            <a:r>
              <a:rPr lang="en-US" sz="1400" b="1" dirty="0" smtClean="0"/>
              <a:t>We wanted to share how the funded requests supported Equity and City priorities</a:t>
            </a:r>
          </a:p>
          <a:p>
            <a:pPr lvl="1"/>
            <a:r>
              <a:rPr lang="en-US" sz="1000" b="1" dirty="0" smtClean="0"/>
              <a:t>Quartiles are represented as a score of 1 being most aligned with City priorities and a 4 being least aligned</a:t>
            </a:r>
          </a:p>
          <a:p>
            <a:pPr lvl="1"/>
            <a:r>
              <a:rPr lang="en-US" sz="1000" b="1" dirty="0" smtClean="0"/>
              <a:t>Equity scores are represented as a 4 being the highest score received and a 0 is the lowest score received</a:t>
            </a:r>
            <a:endParaRPr lang="en-US" sz="1400" b="1" dirty="0" smtClean="0"/>
          </a:p>
          <a:p>
            <a:r>
              <a:rPr lang="en-US" sz="1400" b="1" dirty="0" smtClean="0"/>
              <a:t>Top graph represents all ongoing level 1 requests in relation to Quartile and Equity score</a:t>
            </a:r>
          </a:p>
          <a:p>
            <a:endParaRPr lang="en-US" sz="1400" b="1" dirty="0"/>
          </a:p>
          <a:p>
            <a:r>
              <a:rPr lang="en-US" sz="1400" b="1" dirty="0" smtClean="0"/>
              <a:t>Bottom graph represents just the ongoing level 1 requests in the General and Public Safety Funds by Quartile and Equity Score</a:t>
            </a:r>
          </a:p>
          <a:p>
            <a:pPr lvl="1"/>
            <a:r>
              <a:rPr lang="en-US" sz="1000" b="1" dirty="0" smtClean="0"/>
              <a:t>The highest desired score a program could receive is a 1-4</a:t>
            </a:r>
          </a:p>
          <a:p>
            <a:pPr lvl="1"/>
            <a:endParaRPr lang="en-US" sz="1000" b="1" dirty="0" smtClean="0"/>
          </a:p>
          <a:p>
            <a:pPr lvl="1"/>
            <a:r>
              <a:rPr lang="en-US" sz="1000" b="1" dirty="0" smtClean="0"/>
              <a:t>Highlighted in green are the dollars in the highest scored quartile to equity component</a:t>
            </a:r>
          </a:p>
          <a:p>
            <a:pPr lvl="1"/>
            <a:endParaRPr lang="en-US" sz="1000" b="1" dirty="0" smtClean="0"/>
          </a:p>
          <a:p>
            <a:pPr lvl="1"/>
            <a:r>
              <a:rPr lang="en-US" sz="1000" b="1" dirty="0" smtClean="0"/>
              <a:t>Highlighted in red are the least desirable</a:t>
            </a:r>
          </a:p>
          <a:p>
            <a:pPr lvl="1"/>
            <a:endParaRPr lang="en-US" sz="10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pPr marL="0" indent="0">
              <a:buNone/>
            </a:pP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15</a:t>
            </a:fld>
            <a:endParaRPr lang="en-US" dirty="0"/>
          </a:p>
        </p:txBody>
      </p:sp>
      <p:pic>
        <p:nvPicPr>
          <p:cNvPr id="5" name="Picture 4"/>
          <p:cNvPicPr>
            <a:picLocks noChangeAspect="1"/>
          </p:cNvPicPr>
          <p:nvPr/>
        </p:nvPicPr>
        <p:blipFill>
          <a:blip r:embed="rId3"/>
          <a:stretch>
            <a:fillRect/>
          </a:stretch>
        </p:blipFill>
        <p:spPr>
          <a:xfrm>
            <a:off x="196116" y="561876"/>
            <a:ext cx="7188454" cy="1540902"/>
          </a:xfrm>
          <a:prstGeom prst="rect">
            <a:avLst/>
          </a:prstGeom>
        </p:spPr>
      </p:pic>
      <p:pic>
        <p:nvPicPr>
          <p:cNvPr id="6" name="Picture 5"/>
          <p:cNvPicPr>
            <a:picLocks noChangeAspect="1"/>
          </p:cNvPicPr>
          <p:nvPr/>
        </p:nvPicPr>
        <p:blipFill rotWithShape="1">
          <a:blip r:embed="rId4"/>
          <a:srcRect t="13857"/>
          <a:stretch/>
        </p:blipFill>
        <p:spPr>
          <a:xfrm>
            <a:off x="196115" y="2160469"/>
            <a:ext cx="2292210" cy="2783486"/>
          </a:xfrm>
          <a:prstGeom prst="rect">
            <a:avLst/>
          </a:prstGeom>
        </p:spPr>
      </p:pic>
    </p:spTree>
    <p:extLst>
      <p:ext uri="{BB962C8B-B14F-4D97-AF65-F5344CB8AC3E}">
        <p14:creationId xmlns:p14="http://schemas.microsoft.com/office/powerpoint/2010/main" val="1917057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58" y="205979"/>
            <a:ext cx="8558142" cy="388493"/>
          </a:xfrm>
        </p:spPr>
        <p:txBody>
          <a:bodyPr>
            <a:normAutofit fontScale="90000"/>
          </a:bodyPr>
          <a:lstStyle/>
          <a:p>
            <a:r>
              <a:rPr lang="en-US" dirty="0" smtClean="0"/>
              <a:t>ONGOING LEVEL 1 REQUESTS BY PROGRAM</a:t>
            </a: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16</a:t>
            </a:fld>
            <a:endParaRPr lang="en-US" dirty="0"/>
          </a:p>
        </p:txBody>
      </p:sp>
      <p:sp>
        <p:nvSpPr>
          <p:cNvPr id="3" name="TextBox 2"/>
          <p:cNvSpPr txBox="1"/>
          <p:nvPr/>
        </p:nvSpPr>
        <p:spPr>
          <a:xfrm>
            <a:off x="128658" y="3566934"/>
            <a:ext cx="5118906"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smtClean="0"/>
              <a:t>Total ongoing Level 1 requests received amount to $6.9million which fall in 189 programs</a:t>
            </a:r>
          </a:p>
          <a:p>
            <a:endParaRPr lang="en-US" sz="1200" dirty="0" smtClean="0"/>
          </a:p>
          <a:p>
            <a:pPr marL="285750" indent="-285750">
              <a:buFont typeface="Wingdings" panose="05000000000000000000" pitchFamily="2" charset="2"/>
              <a:buChar char="§"/>
            </a:pPr>
            <a:r>
              <a:rPr lang="en-US" sz="1200" dirty="0" smtClean="0"/>
              <a:t>11 programs make up 80% of level 1 requests</a:t>
            </a:r>
          </a:p>
          <a:p>
            <a:endParaRPr lang="en-US" sz="1200" dirty="0"/>
          </a:p>
        </p:txBody>
      </p:sp>
      <p:sp>
        <p:nvSpPr>
          <p:cNvPr id="9" name="Rectangle 8"/>
          <p:cNvSpPr/>
          <p:nvPr/>
        </p:nvSpPr>
        <p:spPr>
          <a:xfrm>
            <a:off x="5597479" y="1012388"/>
            <a:ext cx="2951305" cy="2970044"/>
          </a:xfrm>
          <a:prstGeom prst="rect">
            <a:avLst/>
          </a:prstGeom>
        </p:spPr>
        <p:txBody>
          <a:bodyPr wrap="square">
            <a:spAutoFit/>
          </a:bodyPr>
          <a:lstStyle/>
          <a:p>
            <a:pPr marL="171450" indent="-171450">
              <a:buFont typeface="Arial" panose="020B0604020202020204" pitchFamily="34" charset="0"/>
              <a:buChar char="•"/>
            </a:pPr>
            <a:r>
              <a:rPr lang="en-US" sz="1100" dirty="0" smtClean="0"/>
              <a:t>Potable &amp; Raw Water Service (Q1-E2)</a:t>
            </a:r>
          </a:p>
          <a:p>
            <a:pPr marL="171450" indent="-171450">
              <a:buFont typeface="Arial" panose="020B0604020202020204" pitchFamily="34" charset="0"/>
              <a:buChar char="•"/>
            </a:pPr>
            <a:r>
              <a:rPr lang="en-US" sz="1100" dirty="0" smtClean="0"/>
              <a:t>Fuel Management (Q3-E2)</a:t>
            </a:r>
          </a:p>
          <a:p>
            <a:pPr marL="171450" indent="-171450">
              <a:buFont typeface="Arial" panose="020B0604020202020204" pitchFamily="34" charset="0"/>
              <a:buChar char="•"/>
            </a:pPr>
            <a:r>
              <a:rPr lang="en-US" sz="1100" dirty="0" smtClean="0"/>
              <a:t>Residential waste diversion and collection (Q1-E3)</a:t>
            </a:r>
          </a:p>
          <a:p>
            <a:pPr marL="171450" indent="-171450">
              <a:buFont typeface="Arial" panose="020B0604020202020204" pitchFamily="34" charset="0"/>
              <a:buChar char="•"/>
            </a:pPr>
            <a:r>
              <a:rPr lang="en-US" sz="1100" dirty="0" smtClean="0"/>
              <a:t>Utilities (Q2-E2)</a:t>
            </a:r>
            <a:endParaRPr lang="en-US" sz="1100" dirty="0"/>
          </a:p>
          <a:p>
            <a:pPr marL="171450" indent="-171450">
              <a:buFont typeface="Arial" panose="020B0604020202020204" pitchFamily="34" charset="0"/>
              <a:buChar char="•"/>
            </a:pPr>
            <a:r>
              <a:rPr lang="en-US" sz="1100" dirty="0" smtClean="0"/>
              <a:t>Oil and Gas Coordination (Q1-E2)</a:t>
            </a:r>
            <a:endParaRPr lang="en-US" sz="1100" dirty="0"/>
          </a:p>
          <a:p>
            <a:pPr marL="171450" indent="-171450">
              <a:buFont typeface="Arial" panose="020B0604020202020204" pitchFamily="34" charset="0"/>
              <a:buChar char="•"/>
            </a:pPr>
            <a:r>
              <a:rPr lang="en-US" sz="1100" dirty="0"/>
              <a:t>Landscape and hardscape maintenance for parks, greenways, right-of-ways, and city facilities </a:t>
            </a:r>
            <a:r>
              <a:rPr lang="en-US" sz="1100" dirty="0" smtClean="0"/>
              <a:t>(Q1-E2</a:t>
            </a:r>
            <a:r>
              <a:rPr lang="en-US" sz="1100" dirty="0"/>
              <a:t>)</a:t>
            </a:r>
          </a:p>
          <a:p>
            <a:pPr marL="171450" indent="-171450">
              <a:buFont typeface="Arial" panose="020B0604020202020204" pitchFamily="34" charset="0"/>
              <a:buChar char="•"/>
            </a:pPr>
            <a:r>
              <a:rPr lang="en-US" sz="1100" dirty="0" smtClean="0"/>
              <a:t>Security Systems(Q1-E2)</a:t>
            </a:r>
            <a:endParaRPr lang="en-US" sz="1100" dirty="0"/>
          </a:p>
          <a:p>
            <a:pPr marL="171450" indent="-171450">
              <a:buFont typeface="Arial" panose="020B0604020202020204" pitchFamily="34" charset="0"/>
              <a:buChar char="•"/>
            </a:pPr>
            <a:r>
              <a:rPr lang="en-US" sz="1100" dirty="0" smtClean="0"/>
              <a:t>Training(Q1-E2)</a:t>
            </a:r>
            <a:endParaRPr lang="en-US" sz="1100" dirty="0"/>
          </a:p>
          <a:p>
            <a:pPr marL="171450" indent="-171450">
              <a:buFont typeface="Arial" panose="020B0604020202020204" pitchFamily="34" charset="0"/>
              <a:buChar char="•"/>
            </a:pPr>
            <a:r>
              <a:rPr lang="en-US" sz="1100" dirty="0" smtClean="0"/>
              <a:t>Sewer Collection and Wastewater Treatment (Q1-E2)</a:t>
            </a:r>
            <a:endParaRPr lang="en-US" sz="1100" dirty="0"/>
          </a:p>
          <a:p>
            <a:pPr marL="171450" indent="-171450">
              <a:buFont typeface="Arial" panose="020B0604020202020204" pitchFamily="34" charset="0"/>
              <a:buChar char="•"/>
            </a:pPr>
            <a:r>
              <a:rPr lang="en-US" sz="1100" dirty="0" smtClean="0"/>
              <a:t>Transportation Maintenance and Repair (Q1-E3)</a:t>
            </a:r>
            <a:endParaRPr lang="en-US" sz="1100" dirty="0"/>
          </a:p>
          <a:p>
            <a:pPr marL="171450" indent="-171450">
              <a:buFont typeface="Arial" panose="020B0604020202020204" pitchFamily="34" charset="0"/>
              <a:buChar char="•"/>
            </a:pPr>
            <a:r>
              <a:rPr lang="en-US" sz="1100" dirty="0" smtClean="0"/>
              <a:t>Recreation Center – Programs, Events and Services (Q2-E2)</a:t>
            </a:r>
            <a:endParaRPr lang="en-US" sz="1100" dirty="0"/>
          </a:p>
        </p:txBody>
      </p:sp>
      <p:sp>
        <p:nvSpPr>
          <p:cNvPr id="17" name="Double Bracket 16"/>
          <p:cNvSpPr/>
          <p:nvPr/>
        </p:nvSpPr>
        <p:spPr>
          <a:xfrm>
            <a:off x="5518317" y="926064"/>
            <a:ext cx="3008061" cy="3142692"/>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3" name="Content Placeholder 12"/>
          <p:cNvPicPr>
            <a:picLocks noGrp="1" noChangeAspect="1"/>
          </p:cNvPicPr>
          <p:nvPr>
            <p:ph idx="1"/>
          </p:nvPr>
        </p:nvPicPr>
        <p:blipFill>
          <a:blip r:embed="rId2"/>
          <a:stretch>
            <a:fillRect/>
          </a:stretch>
        </p:blipFill>
        <p:spPr>
          <a:xfrm>
            <a:off x="268479" y="890938"/>
            <a:ext cx="4849431" cy="2471096"/>
          </a:xfrm>
          <a:prstGeom prst="rect">
            <a:avLst/>
          </a:prstGeom>
        </p:spPr>
      </p:pic>
      <p:cxnSp>
        <p:nvCxnSpPr>
          <p:cNvPr id="19" name="Straight Arrow Connector 18"/>
          <p:cNvCxnSpPr/>
          <p:nvPr/>
        </p:nvCxnSpPr>
        <p:spPr>
          <a:xfrm flipV="1">
            <a:off x="3488732" y="1453297"/>
            <a:ext cx="1837994" cy="805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530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4" y="73471"/>
            <a:ext cx="8229600" cy="588603"/>
          </a:xfrm>
        </p:spPr>
        <p:txBody>
          <a:bodyPr>
            <a:normAutofit fontScale="90000"/>
          </a:bodyPr>
          <a:lstStyle/>
          <a:p>
            <a:pPr algn="l"/>
            <a:r>
              <a:rPr lang="en-US" sz="2000" dirty="0" smtClean="0">
                <a:solidFill>
                  <a:schemeClr val="accent4"/>
                </a:solidFill>
              </a:rPr>
              <a:t>ONGOING LEVEL 2 </a:t>
            </a:r>
            <a:r>
              <a:rPr lang="en-US" sz="2000" dirty="0" smtClean="0"/>
              <a:t>FTE REQUESTS BY QUARTILE-EQUITY SCORE</a:t>
            </a:r>
            <a:endParaRPr lang="en-US" sz="2000" dirty="0">
              <a:solidFill>
                <a:schemeClr val="accent4"/>
              </a:solidFill>
            </a:endParaRPr>
          </a:p>
        </p:txBody>
      </p:sp>
      <p:sp>
        <p:nvSpPr>
          <p:cNvPr id="4" name="Slide Number Placeholder 3"/>
          <p:cNvSpPr>
            <a:spLocks noGrp="1"/>
          </p:cNvSpPr>
          <p:nvPr>
            <p:ph type="sldNum" sz="quarter" idx="12"/>
          </p:nvPr>
        </p:nvSpPr>
        <p:spPr/>
        <p:txBody>
          <a:bodyPr/>
          <a:lstStyle/>
          <a:p>
            <a:fld id="{BB50CD3F-EBF3-BD45-9FF4-85E5963A6685}" type="slidenum">
              <a:rPr lang="en-US" smtClean="0"/>
              <a:t>17</a:t>
            </a:fld>
            <a:endParaRPr lang="en-US" dirty="0"/>
          </a:p>
        </p:txBody>
      </p:sp>
      <p:sp>
        <p:nvSpPr>
          <p:cNvPr id="6" name="Content Placeholder 5"/>
          <p:cNvSpPr>
            <a:spLocks noGrp="1"/>
          </p:cNvSpPr>
          <p:nvPr>
            <p:ph sz="half" idx="2"/>
          </p:nvPr>
        </p:nvSpPr>
        <p:spPr>
          <a:xfrm>
            <a:off x="4070280" y="662074"/>
            <a:ext cx="4616520" cy="4077442"/>
          </a:xfrm>
        </p:spPr>
        <p:txBody>
          <a:bodyPr>
            <a:normAutofit fontScale="92500"/>
          </a:bodyPr>
          <a:lstStyle/>
          <a:p>
            <a:pPr lvl="1">
              <a:buFont typeface="Wingdings" panose="05000000000000000000" pitchFamily="2" charset="2"/>
              <a:buChar char="§"/>
            </a:pPr>
            <a:r>
              <a:rPr lang="en-US" sz="1400" b="1" dirty="0"/>
              <a:t>Highlighted in green are the FTE in the highest scored quartile to equity component</a:t>
            </a:r>
          </a:p>
          <a:p>
            <a:pPr lvl="2">
              <a:buFont typeface="Wingdings" panose="05000000000000000000" pitchFamily="2" charset="2"/>
              <a:buChar char="§"/>
            </a:pPr>
            <a:r>
              <a:rPr lang="en-US" sz="1200" dirty="0"/>
              <a:t>There are 13.57 FTE that fell in these highest ranked </a:t>
            </a:r>
            <a:r>
              <a:rPr lang="en-US" sz="1200" dirty="0" smtClean="0"/>
              <a:t>programs</a:t>
            </a:r>
          </a:p>
          <a:p>
            <a:pPr lvl="3">
              <a:buFont typeface="Wingdings" panose="05000000000000000000" pitchFamily="2" charset="2"/>
              <a:buChar char="§"/>
            </a:pPr>
            <a:r>
              <a:rPr lang="en-US" sz="1000" dirty="0" smtClean="0"/>
              <a:t>Director of Human Services</a:t>
            </a:r>
          </a:p>
          <a:p>
            <a:pPr lvl="3">
              <a:buFont typeface="Wingdings" panose="05000000000000000000" pitchFamily="2" charset="2"/>
              <a:buChar char="§"/>
            </a:pPr>
            <a:r>
              <a:rPr lang="en-US" sz="1000" dirty="0" smtClean="0"/>
              <a:t>Art in Public Places Program Assistant</a:t>
            </a:r>
          </a:p>
          <a:p>
            <a:pPr lvl="3">
              <a:buFont typeface="Wingdings" panose="05000000000000000000" pitchFamily="2" charset="2"/>
              <a:buChar char="§"/>
            </a:pPr>
            <a:r>
              <a:rPr lang="en-US" sz="1000" dirty="0" smtClean="0"/>
              <a:t>Neighborhood Resource Specialist</a:t>
            </a:r>
          </a:p>
          <a:p>
            <a:pPr lvl="3">
              <a:buFont typeface="Wingdings" panose="05000000000000000000" pitchFamily="2" charset="2"/>
              <a:buChar char="§"/>
            </a:pPr>
            <a:r>
              <a:rPr lang="en-US" sz="1000" dirty="0" smtClean="0"/>
              <a:t>Children’s Librarian 1</a:t>
            </a:r>
          </a:p>
          <a:p>
            <a:pPr lvl="3">
              <a:buFont typeface="Wingdings" panose="05000000000000000000" pitchFamily="2" charset="2"/>
              <a:buChar char="§"/>
            </a:pPr>
            <a:r>
              <a:rPr lang="en-US" sz="1000" dirty="0" smtClean="0"/>
              <a:t>Therapeutic Recreation Coordinator</a:t>
            </a:r>
          </a:p>
          <a:p>
            <a:pPr lvl="3">
              <a:buFont typeface="Wingdings" panose="05000000000000000000" pitchFamily="2" charset="2"/>
              <a:buChar char="§"/>
            </a:pPr>
            <a:r>
              <a:rPr lang="en-US" sz="1000" dirty="0" smtClean="0"/>
              <a:t>HR Coordinator</a:t>
            </a:r>
          </a:p>
          <a:p>
            <a:pPr lvl="3">
              <a:buFont typeface="Wingdings" panose="05000000000000000000" pitchFamily="2" charset="2"/>
              <a:buChar char="§"/>
            </a:pPr>
            <a:r>
              <a:rPr lang="en-US" sz="1000" dirty="0" smtClean="0"/>
              <a:t>Public Works Technician II</a:t>
            </a:r>
          </a:p>
          <a:p>
            <a:pPr lvl="3">
              <a:buFont typeface="Wingdings" panose="05000000000000000000" pitchFamily="2" charset="2"/>
              <a:buChar char="§"/>
            </a:pPr>
            <a:r>
              <a:rPr lang="en-US" sz="1000" dirty="0" smtClean="0"/>
              <a:t>Administrative Assistant</a:t>
            </a:r>
          </a:p>
          <a:p>
            <a:pPr lvl="3">
              <a:buFont typeface="Wingdings" panose="05000000000000000000" pitchFamily="2" charset="2"/>
              <a:buChar char="§"/>
            </a:pPr>
            <a:r>
              <a:rPr lang="en-US" sz="1000" dirty="0" smtClean="0"/>
              <a:t>Digital Navigation Manager</a:t>
            </a:r>
          </a:p>
          <a:p>
            <a:pPr lvl="3">
              <a:buFont typeface="Wingdings" panose="05000000000000000000" pitchFamily="2" charset="2"/>
              <a:buChar char="§"/>
            </a:pPr>
            <a:r>
              <a:rPr lang="en-US" sz="1000" dirty="0" smtClean="0"/>
              <a:t>Communications Shift Supervisor</a:t>
            </a:r>
          </a:p>
          <a:p>
            <a:pPr lvl="3">
              <a:buFont typeface="Wingdings" panose="05000000000000000000" pitchFamily="2" charset="2"/>
              <a:buChar char="§"/>
            </a:pPr>
            <a:r>
              <a:rPr lang="en-US" sz="1000" dirty="0" smtClean="0"/>
              <a:t>3 Firefighters</a:t>
            </a:r>
          </a:p>
          <a:p>
            <a:pPr lvl="3">
              <a:buFont typeface="Wingdings" panose="05000000000000000000" pitchFamily="2" charset="2"/>
              <a:buChar char="§"/>
            </a:pPr>
            <a:r>
              <a:rPr lang="en-US" sz="1000" dirty="0" smtClean="0"/>
              <a:t>Outreach Victim Advocate</a:t>
            </a:r>
          </a:p>
          <a:p>
            <a:pPr lvl="3">
              <a:buFont typeface="Wingdings" panose="05000000000000000000" pitchFamily="2" charset="2"/>
              <a:buChar char="§"/>
            </a:pPr>
            <a:r>
              <a:rPr lang="en-US" sz="1000" dirty="0" smtClean="0"/>
              <a:t>CORE Team personnel (Police Officer, Clinician, Paramedic)</a:t>
            </a:r>
            <a:endParaRPr lang="en-US" sz="1000" dirty="0"/>
          </a:p>
          <a:p>
            <a:pPr marL="628650" lvl="1" indent="-171450">
              <a:buFont typeface="Wingdings" panose="05000000000000000000" pitchFamily="2" charset="2"/>
              <a:buChar char="§"/>
            </a:pPr>
            <a:r>
              <a:rPr lang="en-US" sz="1400" b="1" dirty="0" smtClean="0"/>
              <a:t>Highlighted </a:t>
            </a:r>
            <a:r>
              <a:rPr lang="en-US" sz="1400" b="1" dirty="0"/>
              <a:t>in red are the </a:t>
            </a:r>
            <a:r>
              <a:rPr lang="en-US" sz="1400" b="1" dirty="0" smtClean="0"/>
              <a:t>FTE in the lowest scored quartile </a:t>
            </a:r>
            <a:r>
              <a:rPr lang="en-US" sz="1400" b="1" dirty="0"/>
              <a:t>to equity </a:t>
            </a:r>
            <a:r>
              <a:rPr lang="en-US" sz="1400" b="1" dirty="0" smtClean="0"/>
              <a:t>component</a:t>
            </a:r>
            <a:endParaRPr lang="en-US" sz="1400" b="1" dirty="0"/>
          </a:p>
          <a:p>
            <a:pPr marL="1085850" lvl="2" indent="-171450">
              <a:buFont typeface="Wingdings" panose="05000000000000000000" pitchFamily="2" charset="2"/>
              <a:buChar char="§"/>
            </a:pPr>
            <a:r>
              <a:rPr lang="en-US" sz="1200" dirty="0"/>
              <a:t>There are 0.67 FTE that fell in the lowest ranked </a:t>
            </a:r>
            <a:r>
              <a:rPr lang="en-US" sz="1200" dirty="0" smtClean="0"/>
              <a:t>programs</a:t>
            </a:r>
          </a:p>
          <a:p>
            <a:pPr marL="1543050" lvl="3" indent="-171450">
              <a:buFont typeface="Wingdings" panose="05000000000000000000" pitchFamily="2" charset="2"/>
              <a:buChar char="§"/>
            </a:pPr>
            <a:r>
              <a:rPr lang="en-US" sz="1000" dirty="0" smtClean="0"/>
              <a:t>Senior Customer Service Representative</a:t>
            </a:r>
          </a:p>
          <a:p>
            <a:pPr marL="1543050" lvl="3" indent="-171450">
              <a:buFont typeface="Wingdings" panose="05000000000000000000" pitchFamily="2" charset="2"/>
              <a:buChar char="§"/>
            </a:pPr>
            <a:r>
              <a:rPr lang="en-US" sz="1000" dirty="0" smtClean="0"/>
              <a:t>Customer Service Representative</a:t>
            </a:r>
            <a:endParaRPr lang="en-US" sz="1000" dirty="0"/>
          </a:p>
          <a:p>
            <a:endParaRPr lang="en-US" dirty="0"/>
          </a:p>
        </p:txBody>
      </p:sp>
      <p:pic>
        <p:nvPicPr>
          <p:cNvPr id="10" name="Picture 9"/>
          <p:cNvPicPr>
            <a:picLocks noChangeAspect="1"/>
          </p:cNvPicPr>
          <p:nvPr/>
        </p:nvPicPr>
        <p:blipFill>
          <a:blip r:embed="rId2"/>
          <a:stretch>
            <a:fillRect/>
          </a:stretch>
        </p:blipFill>
        <p:spPr>
          <a:xfrm>
            <a:off x="344623" y="662074"/>
            <a:ext cx="3938813" cy="3440953"/>
          </a:xfrm>
          <a:prstGeom prst="rect">
            <a:avLst/>
          </a:prstGeom>
        </p:spPr>
      </p:pic>
    </p:spTree>
    <p:extLst>
      <p:ext uri="{BB962C8B-B14F-4D97-AF65-F5344CB8AC3E}">
        <p14:creationId xmlns:p14="http://schemas.microsoft.com/office/powerpoint/2010/main" val="2802055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4" y="73471"/>
            <a:ext cx="8229600" cy="588603"/>
          </a:xfrm>
        </p:spPr>
        <p:txBody>
          <a:bodyPr>
            <a:normAutofit/>
          </a:bodyPr>
          <a:lstStyle/>
          <a:p>
            <a:pPr algn="l"/>
            <a:r>
              <a:rPr lang="en-US" sz="2000" dirty="0" smtClean="0">
                <a:solidFill>
                  <a:schemeClr val="accent4"/>
                </a:solidFill>
              </a:rPr>
              <a:t>ONE TIME REQUESTS BY QUARTILE-EQUITY SCORE</a:t>
            </a:r>
            <a:endParaRPr lang="en-US" sz="2000" dirty="0">
              <a:solidFill>
                <a:schemeClr val="accent4"/>
              </a:solidFill>
            </a:endParaRPr>
          </a:p>
        </p:txBody>
      </p:sp>
      <p:sp>
        <p:nvSpPr>
          <p:cNvPr id="4" name="Slide Number Placeholder 3"/>
          <p:cNvSpPr>
            <a:spLocks noGrp="1"/>
          </p:cNvSpPr>
          <p:nvPr>
            <p:ph type="sldNum" sz="quarter" idx="12"/>
          </p:nvPr>
        </p:nvSpPr>
        <p:spPr/>
        <p:txBody>
          <a:bodyPr/>
          <a:lstStyle/>
          <a:p>
            <a:fld id="{BB50CD3F-EBF3-BD45-9FF4-85E5963A6685}" type="slidenum">
              <a:rPr lang="en-US" smtClean="0"/>
              <a:t>18</a:t>
            </a:fld>
            <a:endParaRPr lang="en-US" dirty="0"/>
          </a:p>
        </p:txBody>
      </p:sp>
      <p:pic>
        <p:nvPicPr>
          <p:cNvPr id="3" name="Picture 2"/>
          <p:cNvPicPr>
            <a:picLocks noChangeAspect="1"/>
          </p:cNvPicPr>
          <p:nvPr/>
        </p:nvPicPr>
        <p:blipFill>
          <a:blip r:embed="rId2"/>
          <a:stretch>
            <a:fillRect/>
          </a:stretch>
        </p:blipFill>
        <p:spPr>
          <a:xfrm>
            <a:off x="259639" y="540681"/>
            <a:ext cx="7553703" cy="1374028"/>
          </a:xfrm>
          <a:prstGeom prst="rect">
            <a:avLst/>
          </a:prstGeom>
        </p:spPr>
      </p:pic>
      <p:pic>
        <p:nvPicPr>
          <p:cNvPr id="5" name="Picture 4"/>
          <p:cNvPicPr>
            <a:picLocks noChangeAspect="1"/>
          </p:cNvPicPr>
          <p:nvPr/>
        </p:nvPicPr>
        <p:blipFill rotWithShape="1">
          <a:blip r:embed="rId3"/>
          <a:srcRect t="11695"/>
          <a:stretch/>
        </p:blipFill>
        <p:spPr>
          <a:xfrm>
            <a:off x="259640" y="1949887"/>
            <a:ext cx="2087267" cy="3091220"/>
          </a:xfrm>
          <a:prstGeom prst="rect">
            <a:avLst/>
          </a:prstGeom>
        </p:spPr>
      </p:pic>
      <p:sp>
        <p:nvSpPr>
          <p:cNvPr id="10" name="Content Placeholder 7"/>
          <p:cNvSpPr>
            <a:spLocks noGrp="1"/>
          </p:cNvSpPr>
          <p:nvPr>
            <p:ph sz="half" idx="1"/>
          </p:nvPr>
        </p:nvSpPr>
        <p:spPr>
          <a:xfrm>
            <a:off x="2712147" y="2138526"/>
            <a:ext cx="5101195" cy="2713941"/>
          </a:xfrm>
        </p:spPr>
        <p:txBody>
          <a:bodyPr>
            <a:normAutofit fontScale="92500" lnSpcReduction="10000"/>
          </a:bodyPr>
          <a:lstStyle/>
          <a:p>
            <a:r>
              <a:rPr lang="en-US" sz="1400" b="1" dirty="0"/>
              <a:t>H</a:t>
            </a:r>
            <a:r>
              <a:rPr lang="en-US" sz="1400" b="1" dirty="0" smtClean="0"/>
              <a:t>ow funded requests support Equity and City priorities</a:t>
            </a:r>
          </a:p>
          <a:p>
            <a:pPr lvl="1"/>
            <a:r>
              <a:rPr lang="en-US" sz="1000" b="1" dirty="0" smtClean="0"/>
              <a:t>Quartiles are represented as a score of 1 being most aligned with City priorities and a 4 being least aligned</a:t>
            </a:r>
          </a:p>
          <a:p>
            <a:pPr lvl="1"/>
            <a:r>
              <a:rPr lang="en-US" sz="1000" b="1" dirty="0" smtClean="0"/>
              <a:t>Equity scores are represented as a 4 being the highest score received and a 0 is the lowest score received</a:t>
            </a:r>
            <a:endParaRPr lang="en-US" sz="1400" b="1" dirty="0" smtClean="0"/>
          </a:p>
          <a:p>
            <a:r>
              <a:rPr lang="en-US" sz="1400" b="1" dirty="0" smtClean="0"/>
              <a:t>Top graph represents all one time requests in relation to Quartile and Equity score</a:t>
            </a:r>
          </a:p>
          <a:p>
            <a:endParaRPr lang="en-US" sz="1400" b="1" dirty="0"/>
          </a:p>
          <a:p>
            <a:r>
              <a:rPr lang="en-US" sz="1400" b="1" dirty="0" smtClean="0"/>
              <a:t>Bottom graph represents just the one time requests in the General and Public Safety Funds by Quartile and Equity Score</a:t>
            </a:r>
          </a:p>
          <a:p>
            <a:pPr lvl="1"/>
            <a:r>
              <a:rPr lang="en-US" sz="1000" b="1" dirty="0" smtClean="0"/>
              <a:t>The highest desired score a program could receive is a 1-4</a:t>
            </a:r>
          </a:p>
          <a:p>
            <a:pPr lvl="1"/>
            <a:endParaRPr lang="en-US" sz="1000" b="1" dirty="0" smtClean="0"/>
          </a:p>
          <a:p>
            <a:pPr lvl="1"/>
            <a:r>
              <a:rPr lang="en-US" sz="1000" b="1" dirty="0" smtClean="0"/>
              <a:t>Highlighted in green are the dollars in the highest scored quartile to equity component</a:t>
            </a:r>
          </a:p>
          <a:p>
            <a:pPr lvl="1"/>
            <a:endParaRPr lang="en-US" sz="1000" b="1" dirty="0" smtClean="0"/>
          </a:p>
          <a:p>
            <a:pPr lvl="1"/>
            <a:r>
              <a:rPr lang="en-US" sz="1000" b="1" dirty="0" smtClean="0"/>
              <a:t>Highlighted in red are the least desirable</a:t>
            </a:r>
          </a:p>
          <a:p>
            <a:pPr lvl="1"/>
            <a:endParaRPr lang="en-US" sz="10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pPr marL="0" indent="0">
              <a:buNone/>
            </a:pPr>
            <a:endParaRPr lang="en-US" dirty="0"/>
          </a:p>
        </p:txBody>
      </p:sp>
    </p:spTree>
    <p:extLst>
      <p:ext uri="{BB962C8B-B14F-4D97-AF65-F5344CB8AC3E}">
        <p14:creationId xmlns:p14="http://schemas.microsoft.com/office/powerpoint/2010/main" val="3617164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58" y="205979"/>
            <a:ext cx="8558142" cy="388493"/>
          </a:xfrm>
        </p:spPr>
        <p:txBody>
          <a:bodyPr>
            <a:normAutofit fontScale="90000"/>
          </a:bodyPr>
          <a:lstStyle/>
          <a:p>
            <a:r>
              <a:rPr lang="en-US" dirty="0" smtClean="0"/>
              <a:t>ONE TIME REQUESTS BY PROGRAM</a:t>
            </a:r>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19</a:t>
            </a:fld>
            <a:endParaRPr lang="en-US" dirty="0"/>
          </a:p>
        </p:txBody>
      </p:sp>
      <p:sp>
        <p:nvSpPr>
          <p:cNvPr id="3" name="TextBox 2"/>
          <p:cNvSpPr txBox="1"/>
          <p:nvPr/>
        </p:nvSpPr>
        <p:spPr>
          <a:xfrm>
            <a:off x="128658" y="3566934"/>
            <a:ext cx="5118906" cy="1015663"/>
          </a:xfrm>
          <a:prstGeom prst="rect">
            <a:avLst/>
          </a:prstGeom>
          <a:noFill/>
        </p:spPr>
        <p:txBody>
          <a:bodyPr wrap="square" rtlCol="0">
            <a:spAutoFit/>
          </a:bodyPr>
          <a:lstStyle/>
          <a:p>
            <a:pPr marL="285750" indent="-285750">
              <a:buFont typeface="Wingdings" panose="05000000000000000000" pitchFamily="2" charset="2"/>
              <a:buChar char="§"/>
            </a:pPr>
            <a:r>
              <a:rPr lang="en-US" sz="1200" dirty="0" smtClean="0"/>
              <a:t>Total one time requests received amount to $7.4 million which fall in 162 programs</a:t>
            </a:r>
          </a:p>
          <a:p>
            <a:endParaRPr lang="en-US" sz="1200" dirty="0" smtClean="0"/>
          </a:p>
          <a:p>
            <a:pPr marL="285750" indent="-285750">
              <a:buFont typeface="Wingdings" panose="05000000000000000000" pitchFamily="2" charset="2"/>
              <a:buChar char="§"/>
            </a:pPr>
            <a:r>
              <a:rPr lang="en-US" sz="1200" dirty="0" smtClean="0"/>
              <a:t>20 programs make up 80% of one time requests</a:t>
            </a:r>
          </a:p>
          <a:p>
            <a:endParaRPr lang="en-US" sz="1200" dirty="0"/>
          </a:p>
        </p:txBody>
      </p:sp>
      <p:sp>
        <p:nvSpPr>
          <p:cNvPr id="9" name="Rectangle 8"/>
          <p:cNvSpPr/>
          <p:nvPr/>
        </p:nvSpPr>
        <p:spPr>
          <a:xfrm>
            <a:off x="5597479" y="1122382"/>
            <a:ext cx="3089321" cy="2723823"/>
          </a:xfrm>
          <a:prstGeom prst="rect">
            <a:avLst/>
          </a:prstGeom>
        </p:spPr>
        <p:txBody>
          <a:bodyPr wrap="square">
            <a:spAutoFit/>
          </a:bodyPr>
          <a:lstStyle/>
          <a:p>
            <a:pPr marL="171450" indent="-171450">
              <a:buFont typeface="Arial" panose="020B0604020202020204" pitchFamily="34" charset="0"/>
              <a:buChar char="•"/>
            </a:pPr>
            <a:r>
              <a:rPr lang="en-US" sz="900" dirty="0" smtClean="0"/>
              <a:t>Proactive Patrol (Q1-E3)</a:t>
            </a:r>
          </a:p>
          <a:p>
            <a:pPr marL="171450" indent="-171450">
              <a:buFont typeface="Arial" panose="020B0604020202020204" pitchFamily="34" charset="0"/>
              <a:buChar char="•"/>
            </a:pPr>
            <a:r>
              <a:rPr lang="en-US" sz="900" dirty="0" smtClean="0"/>
              <a:t>Network Reliability (Q1-E0)</a:t>
            </a:r>
          </a:p>
          <a:p>
            <a:pPr marL="171450" indent="-171450">
              <a:buFont typeface="Arial" panose="020B0604020202020204" pitchFamily="34" charset="0"/>
              <a:buChar char="•"/>
            </a:pPr>
            <a:r>
              <a:rPr lang="en-US" sz="900" dirty="0" smtClean="0"/>
              <a:t>Citywide Projects Support CMO (Q1-E2)</a:t>
            </a:r>
          </a:p>
          <a:p>
            <a:pPr marL="171450" indent="-171450">
              <a:buFont typeface="Arial" panose="020B0604020202020204" pitchFamily="34" charset="0"/>
              <a:buChar char="•"/>
            </a:pPr>
            <a:r>
              <a:rPr lang="en-US" sz="900" dirty="0" smtClean="0"/>
              <a:t>Residential waste diversion and collection (Q1-E3)</a:t>
            </a:r>
            <a:endParaRPr lang="en-US" sz="900" dirty="0"/>
          </a:p>
          <a:p>
            <a:pPr marL="171450" indent="-171450">
              <a:buFont typeface="Arial" panose="020B0604020202020204" pitchFamily="34" charset="0"/>
              <a:buChar char="•"/>
            </a:pPr>
            <a:r>
              <a:rPr lang="en-US" sz="900" dirty="0" smtClean="0"/>
              <a:t>Potable and Raw Water Service (Q1-E2)</a:t>
            </a:r>
            <a:endParaRPr lang="en-US" sz="900" dirty="0"/>
          </a:p>
          <a:p>
            <a:pPr marL="171450" indent="-171450">
              <a:buFont typeface="Arial" panose="020B0604020202020204" pitchFamily="34" charset="0"/>
              <a:buChar char="•"/>
            </a:pPr>
            <a:r>
              <a:rPr lang="en-US" sz="900" dirty="0" smtClean="0"/>
              <a:t>Risk Management (Q2-E3)</a:t>
            </a:r>
            <a:endParaRPr lang="en-US" sz="900" dirty="0"/>
          </a:p>
          <a:p>
            <a:pPr marL="171450" indent="-171450">
              <a:buFont typeface="Arial" panose="020B0604020202020204" pitchFamily="34" charset="0"/>
              <a:buChar char="•"/>
            </a:pPr>
            <a:r>
              <a:rPr lang="en-US" sz="900" dirty="0" smtClean="0"/>
              <a:t>Technical/Regulatory Support (Q1-E2)</a:t>
            </a:r>
            <a:endParaRPr lang="en-US" sz="900" dirty="0"/>
          </a:p>
          <a:p>
            <a:pPr marL="171450" indent="-171450">
              <a:buFont typeface="Arial" panose="020B0604020202020204" pitchFamily="34" charset="0"/>
              <a:buChar char="•"/>
            </a:pPr>
            <a:r>
              <a:rPr lang="en-US" sz="900" dirty="0" smtClean="0"/>
              <a:t>Sustainability (Q1-E3)</a:t>
            </a:r>
            <a:endParaRPr lang="en-US" sz="900" dirty="0"/>
          </a:p>
          <a:p>
            <a:pPr marL="171450" indent="-171450">
              <a:buFont typeface="Arial" panose="020B0604020202020204" pitchFamily="34" charset="0"/>
              <a:buChar char="•"/>
            </a:pPr>
            <a:r>
              <a:rPr lang="en-US" sz="900" dirty="0" smtClean="0"/>
              <a:t>Collaborative Service Coordination Internal (Q3-E3)</a:t>
            </a:r>
            <a:endParaRPr lang="en-US" sz="900" dirty="0"/>
          </a:p>
          <a:p>
            <a:pPr marL="171450" indent="-171450">
              <a:buFont typeface="Arial" panose="020B0604020202020204" pitchFamily="34" charset="0"/>
              <a:buChar char="•"/>
            </a:pPr>
            <a:r>
              <a:rPr lang="en-US" sz="900" dirty="0" smtClean="0"/>
              <a:t>Landscape and hardscape maintenance for parks (Q1-E2)</a:t>
            </a:r>
            <a:endParaRPr lang="en-US" sz="900" dirty="0"/>
          </a:p>
          <a:p>
            <a:pPr marL="171450" indent="-171450">
              <a:buFont typeface="Arial" panose="020B0604020202020204" pitchFamily="34" charset="0"/>
              <a:buChar char="•"/>
            </a:pPr>
            <a:r>
              <a:rPr lang="en-US" sz="900" dirty="0" smtClean="0"/>
              <a:t>Applications (Q1-E1)</a:t>
            </a:r>
          </a:p>
          <a:p>
            <a:pPr marL="171450" indent="-171450">
              <a:buFont typeface="Arial" panose="020B0604020202020204" pitchFamily="34" charset="0"/>
              <a:buChar char="•"/>
            </a:pPr>
            <a:r>
              <a:rPr lang="en-US" sz="900" dirty="0" smtClean="0"/>
              <a:t>Video Services/Channel 8 Cable Trust (Q3-E2)</a:t>
            </a:r>
          </a:p>
          <a:p>
            <a:pPr marL="171450" indent="-171450">
              <a:buFont typeface="Arial" panose="020B0604020202020204" pitchFamily="34" charset="0"/>
              <a:buChar char="•"/>
            </a:pPr>
            <a:r>
              <a:rPr lang="en-US" sz="900" dirty="0" smtClean="0"/>
              <a:t>Information Technology (Q2-E2)</a:t>
            </a:r>
          </a:p>
          <a:p>
            <a:pPr marL="171450" indent="-171450">
              <a:buFont typeface="Arial" panose="020B0604020202020204" pitchFamily="34" charset="0"/>
              <a:buChar char="•"/>
            </a:pPr>
            <a:r>
              <a:rPr lang="en-US" sz="900" dirty="0" smtClean="0"/>
              <a:t>Development Services-Redevelopment (Q3-E2)</a:t>
            </a:r>
          </a:p>
          <a:p>
            <a:pPr marL="171450" indent="-171450">
              <a:buFont typeface="Arial" panose="020B0604020202020204" pitchFamily="34" charset="0"/>
              <a:buChar char="•"/>
            </a:pPr>
            <a:r>
              <a:rPr lang="en-US" sz="900" dirty="0" smtClean="0"/>
              <a:t>Property and Evidence (Q2-E1)</a:t>
            </a:r>
          </a:p>
          <a:p>
            <a:pPr marL="171450" indent="-171450">
              <a:buFont typeface="Arial" panose="020B0604020202020204" pitchFamily="34" charset="0"/>
              <a:buChar char="•"/>
            </a:pPr>
            <a:r>
              <a:rPr lang="en-US" sz="900" dirty="0" smtClean="0"/>
              <a:t>Health and Safety Codes Enforcement (Q1-E3)</a:t>
            </a:r>
          </a:p>
          <a:p>
            <a:pPr marL="171450" indent="-171450">
              <a:buFont typeface="Arial" panose="020B0604020202020204" pitchFamily="34" charset="0"/>
              <a:buChar char="•"/>
            </a:pPr>
            <a:r>
              <a:rPr lang="en-US" sz="900" dirty="0" smtClean="0"/>
              <a:t>Electric Service Provision (Q1-E3)</a:t>
            </a:r>
          </a:p>
          <a:p>
            <a:pPr marL="171450" indent="-171450">
              <a:buFont typeface="Arial" panose="020B0604020202020204" pitchFamily="34" charset="0"/>
              <a:buChar char="•"/>
            </a:pPr>
            <a:r>
              <a:rPr lang="en-US" sz="900" dirty="0" smtClean="0"/>
              <a:t>Storm water Operations &amp; Maintenance (Q1-E3)</a:t>
            </a:r>
            <a:endParaRPr lang="en-US" sz="900" dirty="0"/>
          </a:p>
        </p:txBody>
      </p:sp>
      <p:sp>
        <p:nvSpPr>
          <p:cNvPr id="17" name="Double Bracket 16"/>
          <p:cNvSpPr/>
          <p:nvPr/>
        </p:nvSpPr>
        <p:spPr>
          <a:xfrm>
            <a:off x="5518317" y="926064"/>
            <a:ext cx="3008061" cy="3142692"/>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6" name="Content Placeholder 5"/>
          <p:cNvPicPr>
            <a:picLocks noGrp="1" noChangeAspect="1"/>
          </p:cNvPicPr>
          <p:nvPr>
            <p:ph idx="1"/>
          </p:nvPr>
        </p:nvPicPr>
        <p:blipFill>
          <a:blip r:embed="rId2"/>
          <a:stretch>
            <a:fillRect/>
          </a:stretch>
        </p:blipFill>
        <p:spPr>
          <a:xfrm>
            <a:off x="345417" y="926063"/>
            <a:ext cx="5061566" cy="2479053"/>
          </a:xfrm>
          <a:prstGeom prst="rect">
            <a:avLst/>
          </a:prstGeom>
        </p:spPr>
      </p:pic>
      <p:cxnSp>
        <p:nvCxnSpPr>
          <p:cNvPr id="19" name="Straight Arrow Connector 18"/>
          <p:cNvCxnSpPr/>
          <p:nvPr/>
        </p:nvCxnSpPr>
        <p:spPr>
          <a:xfrm flipV="1">
            <a:off x="3703818" y="1677958"/>
            <a:ext cx="1758832" cy="580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54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4"/>
                </a:solidFill>
              </a:rPr>
              <a:t>PRESENTATION TOPICS</a:t>
            </a:r>
            <a:endParaRPr lang="en-US" dirty="0">
              <a:solidFill>
                <a:schemeClr val="accent4"/>
              </a:solidFill>
            </a:endParaRPr>
          </a:p>
        </p:txBody>
      </p:sp>
      <p:sp>
        <p:nvSpPr>
          <p:cNvPr id="4" name="Slide Number Placeholder 3"/>
          <p:cNvSpPr>
            <a:spLocks noGrp="1"/>
          </p:cNvSpPr>
          <p:nvPr>
            <p:ph type="sldNum" sz="quarter" idx="12"/>
          </p:nvPr>
        </p:nvSpPr>
        <p:spPr/>
        <p:txBody>
          <a:bodyPr/>
          <a:lstStyle/>
          <a:p>
            <a:fld id="{BB50CD3F-EBF3-BD45-9FF4-85E5963A6685}" type="slidenum">
              <a:rPr lang="en-US" smtClean="0"/>
              <a:t>2</a:t>
            </a:fld>
            <a:endParaRPr lang="en-US" dirty="0"/>
          </a:p>
        </p:txBody>
      </p:sp>
      <p:sp>
        <p:nvSpPr>
          <p:cNvPr id="3" name="Content Placeholder 2"/>
          <p:cNvSpPr>
            <a:spLocks noGrp="1"/>
          </p:cNvSpPr>
          <p:nvPr>
            <p:ph idx="4294967295"/>
          </p:nvPr>
        </p:nvSpPr>
        <p:spPr>
          <a:xfrm>
            <a:off x="595423" y="1330064"/>
            <a:ext cx="8229600" cy="3703638"/>
          </a:xfrm>
        </p:spPr>
        <p:txBody>
          <a:bodyPr>
            <a:normAutofit fontScale="85000" lnSpcReduction="10000"/>
          </a:bodyPr>
          <a:lstStyle/>
          <a:p>
            <a:r>
              <a:rPr lang="en-US" dirty="0" smtClean="0"/>
              <a:t>Items delayed from September 20</a:t>
            </a:r>
          </a:p>
          <a:p>
            <a:pPr lvl="1"/>
            <a:r>
              <a:rPr lang="en-US" dirty="0" smtClean="0"/>
              <a:t>Early Childhood Capacity Building</a:t>
            </a:r>
          </a:p>
          <a:p>
            <a:pPr lvl="1"/>
            <a:r>
              <a:rPr lang="en-US" dirty="0" smtClean="0"/>
              <a:t>529 Jump</a:t>
            </a:r>
          </a:p>
          <a:p>
            <a:pPr lvl="1"/>
            <a:r>
              <a:rPr lang="en-US" dirty="0" smtClean="0"/>
              <a:t>Supporting Actions for Mental Health</a:t>
            </a:r>
          </a:p>
          <a:p>
            <a:r>
              <a:rPr lang="en-US" dirty="0" smtClean="0"/>
              <a:t>Priority Based Budgeting and the 2023 Budget</a:t>
            </a:r>
          </a:p>
          <a:p>
            <a:r>
              <a:rPr lang="en-US" dirty="0" smtClean="0"/>
              <a:t>Financial Policies</a:t>
            </a:r>
          </a:p>
          <a:p>
            <a:r>
              <a:rPr lang="en-US" dirty="0" smtClean="0"/>
              <a:t>Public Safety Take Home Vehicle Program</a:t>
            </a:r>
          </a:p>
          <a:p>
            <a:r>
              <a:rPr lang="en-US" dirty="0" smtClean="0"/>
              <a:t>Public Hearing</a:t>
            </a:r>
          </a:p>
          <a:p>
            <a:endParaRPr lang="en-US" dirty="0" smtClean="0"/>
          </a:p>
          <a:p>
            <a:endParaRPr lang="en-US" dirty="0"/>
          </a:p>
        </p:txBody>
      </p:sp>
    </p:spTree>
    <p:extLst>
      <p:ext uri="{BB962C8B-B14F-4D97-AF65-F5344CB8AC3E}">
        <p14:creationId xmlns:p14="http://schemas.microsoft.com/office/powerpoint/2010/main" val="2246443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policies</a:t>
            </a:r>
            <a:endParaRPr lang="en-US" dirty="0"/>
          </a:p>
        </p:txBody>
      </p:sp>
    </p:spTree>
    <p:extLst>
      <p:ext uri="{BB962C8B-B14F-4D97-AF65-F5344CB8AC3E}">
        <p14:creationId xmlns:p14="http://schemas.microsoft.com/office/powerpoint/2010/main" val="112992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POLICIES</a:t>
            </a:r>
            <a:endParaRPr lang="en-US" dirty="0"/>
          </a:p>
        </p:txBody>
      </p:sp>
      <p:sp>
        <p:nvSpPr>
          <p:cNvPr id="3" name="Content Placeholder 2"/>
          <p:cNvSpPr>
            <a:spLocks noGrp="1"/>
          </p:cNvSpPr>
          <p:nvPr>
            <p:ph idx="1"/>
          </p:nvPr>
        </p:nvSpPr>
        <p:spPr/>
        <p:txBody>
          <a:bodyPr/>
          <a:lstStyle/>
          <a:p>
            <a:r>
              <a:rPr lang="en-US" dirty="0" smtClean="0"/>
              <a:t>Reviewed by staff annually as part of the budget process</a:t>
            </a:r>
          </a:p>
          <a:p>
            <a:r>
              <a:rPr lang="en-US" dirty="0" smtClean="0"/>
              <a:t>Adopted by resolution, October 25</a:t>
            </a:r>
          </a:p>
          <a:p>
            <a:r>
              <a:rPr lang="en-US" dirty="0" smtClean="0"/>
              <a:t>Effective January 1, 2023</a:t>
            </a:r>
          </a:p>
          <a:p>
            <a:endParaRPr lang="en-US" dirty="0"/>
          </a:p>
        </p:txBody>
      </p:sp>
      <p:sp>
        <p:nvSpPr>
          <p:cNvPr id="4" name="Slide Number Placeholder 3"/>
          <p:cNvSpPr>
            <a:spLocks noGrp="1"/>
          </p:cNvSpPr>
          <p:nvPr>
            <p:ph type="sldNum" sz="quarter" idx="12"/>
          </p:nvPr>
        </p:nvSpPr>
        <p:spPr/>
        <p:txBody>
          <a:bodyPr/>
          <a:lstStyle/>
          <a:p>
            <a:fld id="{BB50CD3F-EBF3-BD45-9FF4-85E5963A6685}" type="slidenum">
              <a:rPr lang="en-US" smtClean="0"/>
              <a:t>21</a:t>
            </a:fld>
            <a:endParaRPr lang="en-US" dirty="0"/>
          </a:p>
        </p:txBody>
      </p:sp>
    </p:spTree>
    <p:extLst>
      <p:ext uri="{BB962C8B-B14F-4D97-AF65-F5344CB8AC3E}">
        <p14:creationId xmlns:p14="http://schemas.microsoft.com/office/powerpoint/2010/main" val="133725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POLICY</a:t>
            </a:r>
            <a:endParaRPr lang="en-US" dirty="0"/>
          </a:p>
        </p:txBody>
      </p:sp>
      <p:sp>
        <p:nvSpPr>
          <p:cNvPr id="3" name="Content Placeholder 2"/>
          <p:cNvSpPr>
            <a:spLocks noGrp="1"/>
          </p:cNvSpPr>
          <p:nvPr>
            <p:ph idx="1"/>
          </p:nvPr>
        </p:nvSpPr>
        <p:spPr>
          <a:xfrm>
            <a:off x="457200" y="846189"/>
            <a:ext cx="8470490" cy="4099438"/>
          </a:xfrm>
        </p:spPr>
        <p:txBody>
          <a:bodyPr>
            <a:noAutofit/>
          </a:bodyPr>
          <a:lstStyle/>
          <a:p>
            <a:pPr marL="0" indent="0">
              <a:buNone/>
            </a:pPr>
            <a:r>
              <a:rPr lang="en-US" sz="1500" b="1" dirty="0">
                <a:solidFill>
                  <a:srgbClr val="0070C0"/>
                </a:solidFill>
              </a:rPr>
              <a:t>Procurement Thresholds</a:t>
            </a:r>
            <a:endParaRPr lang="en-US" sz="1500" dirty="0">
              <a:solidFill>
                <a:srgbClr val="0070C0"/>
              </a:solidFill>
            </a:endParaRPr>
          </a:p>
          <a:p>
            <a:pPr marL="0" indent="0">
              <a:buNone/>
            </a:pPr>
            <a:r>
              <a:rPr lang="en-US" sz="1400" dirty="0">
                <a:solidFill>
                  <a:srgbClr val="0070C0"/>
                </a:solidFill>
              </a:rPr>
              <a:t>The City will use methods of procurement for City goods, services, and construction in compliance with thresholds as defined in the Purchasing Code (LMC 4.12). The thresholds include (1) micro, for which vendor selection is at the discretion of the end user, (2) small, for which vendor selection requires solicitation of a minimum of three documented quotations, and (3) formal, for which vendor selection requires a formal/sealed competitive solicitation of bids or proposals. The dollar amount for each threshold is included in the Financial Policies for annual review and adjustment as appropriate.</a:t>
            </a:r>
          </a:p>
          <a:p>
            <a:pPr marL="0" indent="0">
              <a:buNone/>
            </a:pPr>
            <a:endParaRPr lang="en-US" sz="400" dirty="0" smtClean="0">
              <a:solidFill>
                <a:srgbClr val="0070C0"/>
              </a:solidFill>
            </a:endParaRPr>
          </a:p>
          <a:p>
            <a:pPr marL="0" indent="0">
              <a:spcBef>
                <a:spcPts val="0"/>
              </a:spcBef>
              <a:buNone/>
            </a:pPr>
            <a:r>
              <a:rPr lang="en-US" sz="1400" dirty="0" smtClean="0">
                <a:solidFill>
                  <a:srgbClr val="0070C0"/>
                </a:solidFill>
              </a:rPr>
              <a:t>Standard </a:t>
            </a:r>
            <a:r>
              <a:rPr lang="en-US" sz="1400" dirty="0">
                <a:solidFill>
                  <a:srgbClr val="0070C0"/>
                </a:solidFill>
              </a:rPr>
              <a:t>procurement thresholds:</a:t>
            </a:r>
          </a:p>
          <a:p>
            <a:pPr marL="0" lvl="0" indent="0">
              <a:spcBef>
                <a:spcPts val="0"/>
              </a:spcBef>
              <a:buNone/>
            </a:pPr>
            <a:r>
              <a:rPr lang="en-US" sz="1400" dirty="0">
                <a:solidFill>
                  <a:srgbClr val="0070C0"/>
                </a:solidFill>
              </a:rPr>
              <a:t>Micro: up to $10,000</a:t>
            </a:r>
          </a:p>
          <a:p>
            <a:pPr marL="0" lvl="0" indent="0">
              <a:spcBef>
                <a:spcPts val="0"/>
              </a:spcBef>
              <a:buNone/>
            </a:pPr>
            <a:r>
              <a:rPr lang="en-US" sz="1400" dirty="0">
                <a:solidFill>
                  <a:srgbClr val="0070C0"/>
                </a:solidFill>
              </a:rPr>
              <a:t>Small: up to $250,000</a:t>
            </a:r>
          </a:p>
          <a:p>
            <a:pPr marL="0" lvl="0" indent="0">
              <a:spcBef>
                <a:spcPts val="0"/>
              </a:spcBef>
              <a:buNone/>
            </a:pPr>
            <a:r>
              <a:rPr lang="en-US" sz="1400" dirty="0">
                <a:solidFill>
                  <a:srgbClr val="0070C0"/>
                </a:solidFill>
              </a:rPr>
              <a:t>Formal: over $250,000</a:t>
            </a:r>
          </a:p>
          <a:p>
            <a:pPr marL="0" indent="0">
              <a:buNone/>
            </a:pPr>
            <a:r>
              <a:rPr lang="en-US" sz="1400" dirty="0" smtClean="0">
                <a:solidFill>
                  <a:srgbClr val="0070C0"/>
                </a:solidFill>
              </a:rPr>
              <a:t>Procurements </a:t>
            </a:r>
            <a:r>
              <a:rPr lang="en-US" sz="1400" dirty="0">
                <a:solidFill>
                  <a:srgbClr val="0070C0"/>
                </a:solidFill>
              </a:rPr>
              <a:t>valued between $10,000 and $250,000 require solicitation of a minimum of three competitive, documented quotes conforming to the requirements of LMC 4.12, using a sourcing and evaluation method which must be approved by central professional procurement staff prior to issuance of an award.</a:t>
            </a:r>
          </a:p>
          <a:p>
            <a:pPr marL="0" indent="0">
              <a:buNone/>
            </a:pPr>
            <a:r>
              <a:rPr lang="en-US" sz="1000" dirty="0">
                <a:solidFill>
                  <a:srgbClr val="0070C0"/>
                </a:solidFill>
              </a:rPr>
              <a:t> </a:t>
            </a:r>
          </a:p>
          <a:p>
            <a:pPr marL="0" indent="0">
              <a:buNone/>
            </a:pPr>
            <a:r>
              <a:rPr lang="en-US" sz="1400" i="1" dirty="0" smtClean="0">
                <a:solidFill>
                  <a:srgbClr val="0070C0"/>
                </a:solidFill>
              </a:rPr>
              <a:t>The City will amend LMC 4.12 in 2023 to (1) remove references to specific dollar amounts attributed to each threshold and (2) update terminology to differentiate between micro and small purchases.</a:t>
            </a:r>
            <a:endParaRPr lang="en-US" sz="1400" dirty="0" smtClean="0">
              <a:solidFill>
                <a:srgbClr val="0070C0"/>
              </a:solidFill>
            </a:endParaRPr>
          </a:p>
          <a:p>
            <a:pPr marL="0" indent="0">
              <a:buNone/>
            </a:pPr>
            <a:endParaRPr lang="en-US" sz="1400" dirty="0"/>
          </a:p>
        </p:txBody>
      </p:sp>
      <p:sp>
        <p:nvSpPr>
          <p:cNvPr id="4" name="Slide Number Placeholder 3"/>
          <p:cNvSpPr>
            <a:spLocks noGrp="1"/>
          </p:cNvSpPr>
          <p:nvPr>
            <p:ph type="sldNum" sz="quarter" idx="12"/>
          </p:nvPr>
        </p:nvSpPr>
        <p:spPr/>
        <p:txBody>
          <a:bodyPr/>
          <a:lstStyle/>
          <a:p>
            <a:fld id="{BB50CD3F-EBF3-BD45-9FF4-85E5963A6685}" type="slidenum">
              <a:rPr lang="en-US" smtClean="0"/>
              <a:t>22</a:t>
            </a:fld>
            <a:endParaRPr lang="en-US" dirty="0"/>
          </a:p>
        </p:txBody>
      </p:sp>
    </p:spTree>
    <p:extLst>
      <p:ext uri="{BB962C8B-B14F-4D97-AF65-F5344CB8AC3E}">
        <p14:creationId xmlns:p14="http://schemas.microsoft.com/office/powerpoint/2010/main" val="160972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POLICIES</a:t>
            </a:r>
            <a:endParaRPr lang="en-US" dirty="0"/>
          </a:p>
        </p:txBody>
      </p:sp>
      <p:sp>
        <p:nvSpPr>
          <p:cNvPr id="3" name="Content Placeholder 2"/>
          <p:cNvSpPr>
            <a:spLocks noGrp="1"/>
          </p:cNvSpPr>
          <p:nvPr>
            <p:ph idx="1"/>
          </p:nvPr>
        </p:nvSpPr>
        <p:spPr>
          <a:xfrm>
            <a:off x="457200" y="1044062"/>
            <a:ext cx="8470490" cy="4099438"/>
          </a:xfrm>
        </p:spPr>
        <p:txBody>
          <a:bodyPr>
            <a:noAutofit/>
          </a:bodyPr>
          <a:lstStyle/>
          <a:p>
            <a:pPr marL="0" indent="0">
              <a:buNone/>
            </a:pPr>
            <a:r>
              <a:rPr lang="en-US" sz="1800" b="1" dirty="0"/>
              <a:t>Public, Educational, and Governmental (PEG) Access Television Services</a:t>
            </a:r>
            <a:endParaRPr lang="en-US" sz="1800" dirty="0"/>
          </a:p>
          <a:p>
            <a:pPr marL="0" indent="0">
              <a:buNone/>
            </a:pPr>
            <a:r>
              <a:rPr lang="en-US" sz="1800" strike="sngStrike" dirty="0"/>
              <a:t>25%</a:t>
            </a:r>
            <a:r>
              <a:rPr lang="en-US" sz="1800" dirty="0"/>
              <a:t> </a:t>
            </a:r>
            <a:r>
              <a:rPr lang="en-US" sz="1800" b="1" dirty="0">
                <a:solidFill>
                  <a:srgbClr val="0070C0"/>
                </a:solidFill>
              </a:rPr>
              <a:t>50%</a:t>
            </a:r>
            <a:r>
              <a:rPr lang="en-US" sz="1800" dirty="0"/>
              <a:t> of the General Fund’s budgeted cable television franchise revenues will be allocated for the purposes of providing public, educational, and governmental television services </a:t>
            </a:r>
            <a:r>
              <a:rPr lang="en-US" sz="1800" b="1" dirty="0">
                <a:solidFill>
                  <a:srgbClr val="0070C0"/>
                </a:solidFill>
              </a:rPr>
              <a:t>in 2023 and 2024</a:t>
            </a:r>
            <a:r>
              <a:rPr lang="en-US" sz="1800" dirty="0"/>
              <a:t>. If the actual cable television franchise revenue collected by the City is greater than ten percent (10%) less than the City’s General Fund’s budgeted cable television franchise revenues, then the contract price shall be </a:t>
            </a:r>
            <a:r>
              <a:rPr lang="en-US" sz="1800" strike="sngStrike" dirty="0"/>
              <a:t>twenty-five</a:t>
            </a:r>
            <a:r>
              <a:rPr lang="en-US" sz="1800" dirty="0"/>
              <a:t> </a:t>
            </a:r>
            <a:r>
              <a:rPr lang="en-US" sz="1800" b="1" dirty="0">
                <a:solidFill>
                  <a:srgbClr val="0070C0"/>
                </a:solidFill>
              </a:rPr>
              <a:t>fifty</a:t>
            </a:r>
            <a:r>
              <a:rPr lang="en-US" sz="1800" b="1" dirty="0"/>
              <a:t> </a:t>
            </a:r>
            <a:r>
              <a:rPr lang="en-US" sz="1800" dirty="0"/>
              <a:t>percent (</a:t>
            </a:r>
            <a:r>
              <a:rPr lang="en-US" sz="1800" strike="sngStrike" dirty="0"/>
              <a:t>25</a:t>
            </a:r>
            <a:r>
              <a:rPr lang="en-US" sz="1800" dirty="0"/>
              <a:t> </a:t>
            </a:r>
            <a:r>
              <a:rPr lang="en-US" sz="1800" b="1" dirty="0">
                <a:solidFill>
                  <a:srgbClr val="0070C0"/>
                </a:solidFill>
              </a:rPr>
              <a:t>50</a:t>
            </a:r>
            <a:r>
              <a:rPr lang="en-US" sz="1800" dirty="0"/>
              <a:t>%) of the actual cable television franchise revenue collected by the City.</a:t>
            </a:r>
          </a:p>
          <a:p>
            <a:pPr marL="0" indent="0">
              <a:buNone/>
            </a:pPr>
            <a:r>
              <a:rPr lang="en-US" sz="1800" dirty="0"/>
              <a:t> </a:t>
            </a:r>
          </a:p>
          <a:p>
            <a:pPr marL="0" indent="0">
              <a:buNone/>
            </a:pPr>
            <a:r>
              <a:rPr lang="en-US" sz="1800" i="1" strike="sngStrike" dirty="0" smtClean="0"/>
              <a:t>The 2022 Operating Budget includes $140,000 for a contract for service with Longmont Public Media.  In addition Council approved an additional $120,000 of one time funding for the contract with Longmont Public Media for 2022</a:t>
            </a:r>
            <a:r>
              <a:rPr lang="en-US" sz="1800" i="1" dirty="0" smtClean="0"/>
              <a:t>. </a:t>
            </a:r>
            <a:r>
              <a:rPr lang="en-US" sz="1800" b="1" i="1" dirty="0" smtClean="0"/>
              <a:t>[TO BE UPDATED AFTER THE 2023 BUDGET IS COMPLETE]</a:t>
            </a:r>
            <a:endParaRPr lang="en-US" sz="1800" dirty="0" smtClean="0"/>
          </a:p>
          <a:p>
            <a:pPr marL="0" indent="0">
              <a:buNone/>
            </a:pPr>
            <a:endParaRPr lang="en-US" sz="1400" dirty="0"/>
          </a:p>
        </p:txBody>
      </p:sp>
      <p:sp>
        <p:nvSpPr>
          <p:cNvPr id="4" name="Slide Number Placeholder 3"/>
          <p:cNvSpPr>
            <a:spLocks noGrp="1"/>
          </p:cNvSpPr>
          <p:nvPr>
            <p:ph type="sldNum" sz="quarter" idx="12"/>
          </p:nvPr>
        </p:nvSpPr>
        <p:spPr/>
        <p:txBody>
          <a:bodyPr/>
          <a:lstStyle/>
          <a:p>
            <a:fld id="{BB50CD3F-EBF3-BD45-9FF4-85E5963A6685}" type="slidenum">
              <a:rPr lang="en-US" smtClean="0"/>
              <a:t>23</a:t>
            </a:fld>
            <a:endParaRPr lang="en-US" dirty="0"/>
          </a:p>
        </p:txBody>
      </p:sp>
    </p:spTree>
    <p:extLst>
      <p:ext uri="{BB962C8B-B14F-4D97-AF65-F5344CB8AC3E}">
        <p14:creationId xmlns:p14="http://schemas.microsoft.com/office/powerpoint/2010/main" val="350347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POLICIES</a:t>
            </a:r>
            <a:endParaRPr lang="en-US" dirty="0"/>
          </a:p>
        </p:txBody>
      </p:sp>
      <p:sp>
        <p:nvSpPr>
          <p:cNvPr id="3" name="Content Placeholder 2"/>
          <p:cNvSpPr>
            <a:spLocks noGrp="1"/>
          </p:cNvSpPr>
          <p:nvPr>
            <p:ph idx="1"/>
          </p:nvPr>
        </p:nvSpPr>
        <p:spPr>
          <a:xfrm>
            <a:off x="457200" y="1093341"/>
            <a:ext cx="8470490" cy="4099438"/>
          </a:xfrm>
        </p:spPr>
        <p:txBody>
          <a:bodyPr>
            <a:noAutofit/>
          </a:bodyPr>
          <a:lstStyle/>
          <a:p>
            <a:pPr marL="0" indent="0">
              <a:buNone/>
            </a:pPr>
            <a:r>
              <a:rPr lang="en-US" sz="1600" b="1" dirty="0"/>
              <a:t>Health Benefits Fund</a:t>
            </a:r>
            <a:endParaRPr lang="en-US" sz="1600" dirty="0"/>
          </a:p>
          <a:p>
            <a:pPr marL="0" indent="0">
              <a:buNone/>
            </a:pPr>
            <a:r>
              <a:rPr lang="en-US" sz="1600" dirty="0"/>
              <a:t>The City will maintain an insurance fund for the payment of health care costs under the terms of the plan document. This will include, but not be limited to, insurance and premiums, administration, and consulting fees. The City will follow a policy of fully funding the expected costs of the fund with a combination of City and employee contributions.</a:t>
            </a:r>
          </a:p>
          <a:p>
            <a:pPr marL="0" indent="0">
              <a:buNone/>
            </a:pPr>
            <a:r>
              <a:rPr lang="en-US" sz="1600" dirty="0"/>
              <a:t> </a:t>
            </a:r>
          </a:p>
          <a:p>
            <a:pPr marL="0" indent="0">
              <a:buNone/>
            </a:pPr>
            <a:r>
              <a:rPr lang="en-US" sz="1600" i="1" dirty="0"/>
              <a:t>The City currently maintains such a fund. It is funded with contributions from the City’s operating funds and premium contributions from employees and retirees. In addition to medical</a:t>
            </a:r>
            <a:r>
              <a:rPr lang="en-US" sz="1600" b="1" i="1" dirty="0"/>
              <a:t> </a:t>
            </a:r>
            <a:r>
              <a:rPr lang="en-US" sz="1600" i="1" dirty="0"/>
              <a:t>care costs, the fund will continue for the purpose of</a:t>
            </a:r>
            <a:r>
              <a:rPr lang="en-US" sz="1600" b="1" i="1" dirty="0"/>
              <a:t> </a:t>
            </a:r>
            <a:r>
              <a:rPr lang="en-US" sz="1600" i="1" dirty="0"/>
              <a:t>dental</a:t>
            </a:r>
            <a:r>
              <a:rPr lang="en-US" sz="1600" b="1" i="1" dirty="0"/>
              <a:t>, </a:t>
            </a:r>
            <a:r>
              <a:rPr lang="en-US" sz="1600" i="1" dirty="0"/>
              <a:t>vision, long term disability, life insurance, </a:t>
            </a:r>
            <a:r>
              <a:rPr lang="en-US" sz="1600" i="1" strike="sngStrike" dirty="0"/>
              <a:t>other post-employment benefits</a:t>
            </a:r>
            <a:r>
              <a:rPr lang="en-US" sz="1600" b="1" i="1" dirty="0"/>
              <a:t> </a:t>
            </a:r>
            <a:r>
              <a:rPr lang="en-US" sz="1600" b="1" i="1" dirty="0">
                <a:solidFill>
                  <a:srgbClr val="0070C0"/>
                </a:solidFill>
              </a:rPr>
              <a:t>public safety physicals and counseling costs</a:t>
            </a:r>
            <a:r>
              <a:rPr lang="en-US" sz="1600" i="1" dirty="0"/>
              <a:t>, and the City’s wellness program costs. The City switched to a fully insured medical plan at 1/1/07. The City switched to a fully insured dental plan at 1/1/13.</a:t>
            </a: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BB50CD3F-EBF3-BD45-9FF4-85E5963A6685}" type="slidenum">
              <a:rPr lang="en-US" smtClean="0"/>
              <a:t>24</a:t>
            </a:fld>
            <a:endParaRPr lang="en-US" dirty="0"/>
          </a:p>
        </p:txBody>
      </p:sp>
    </p:spTree>
    <p:extLst>
      <p:ext uri="{BB962C8B-B14F-4D97-AF65-F5344CB8AC3E}">
        <p14:creationId xmlns:p14="http://schemas.microsoft.com/office/powerpoint/2010/main" val="385703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POLICIES</a:t>
            </a:r>
            <a:endParaRPr lang="en-US" dirty="0"/>
          </a:p>
        </p:txBody>
      </p:sp>
      <p:sp>
        <p:nvSpPr>
          <p:cNvPr id="3" name="Content Placeholder 2"/>
          <p:cNvSpPr>
            <a:spLocks noGrp="1"/>
          </p:cNvSpPr>
          <p:nvPr>
            <p:ph idx="1"/>
          </p:nvPr>
        </p:nvSpPr>
        <p:spPr>
          <a:xfrm>
            <a:off x="457200" y="1044677"/>
            <a:ext cx="8470490" cy="4099438"/>
          </a:xfrm>
        </p:spPr>
        <p:txBody>
          <a:bodyPr>
            <a:noAutofit/>
          </a:bodyPr>
          <a:lstStyle/>
          <a:p>
            <a:pPr marL="0" indent="0">
              <a:buNone/>
            </a:pPr>
            <a:r>
              <a:rPr lang="en-US" sz="1800" b="1" dirty="0"/>
              <a:t>Special Marijuana Sales Tax</a:t>
            </a:r>
            <a:endParaRPr lang="en-US" sz="1800" dirty="0"/>
          </a:p>
          <a:p>
            <a:pPr marL="0" indent="0">
              <a:buNone/>
            </a:pPr>
            <a:r>
              <a:rPr lang="en-US" sz="1800" dirty="0"/>
              <a:t>One-half of the sales tax collected in the Special Marijuana Sales Tax Fund will be transferred annually to the Affordable Housing Fund. </a:t>
            </a:r>
            <a:r>
              <a:rPr lang="en-US" sz="1800" strike="sngStrike" dirty="0"/>
              <a:t>The other one-half will be allocated for use as per Council direction during the annual budget process</a:t>
            </a:r>
            <a:r>
              <a:rPr lang="en-US" sz="1800" dirty="0"/>
              <a:t>. </a:t>
            </a:r>
            <a:r>
              <a:rPr lang="en-US" sz="1800" b="1" dirty="0">
                <a:solidFill>
                  <a:srgbClr val="0070C0"/>
                </a:solidFill>
              </a:rPr>
              <a:t>The other one-half will be transferred annually to the General Fund to be used for mental health and addiction programs.</a:t>
            </a:r>
            <a:endParaRPr lang="en-US" sz="1800" dirty="0">
              <a:solidFill>
                <a:srgbClr val="0070C0"/>
              </a:solidFill>
            </a:endParaRPr>
          </a:p>
          <a:p>
            <a:pPr marL="0" indent="0">
              <a:buNone/>
            </a:pPr>
            <a:r>
              <a:rPr lang="en-US" sz="1800" dirty="0"/>
              <a:t> </a:t>
            </a:r>
          </a:p>
          <a:p>
            <a:pPr marL="0" indent="0">
              <a:buNone/>
            </a:pPr>
            <a:r>
              <a:rPr lang="en-US" sz="1800" i="1" dirty="0"/>
              <a:t>The City currently follows this policy.</a:t>
            </a:r>
            <a:endParaRPr lang="en-US" sz="1800" dirty="0"/>
          </a:p>
          <a:p>
            <a:pPr marL="0" indent="0">
              <a:buNone/>
            </a:pPr>
            <a:endParaRPr lang="en-US" sz="1400" dirty="0"/>
          </a:p>
        </p:txBody>
      </p:sp>
      <p:sp>
        <p:nvSpPr>
          <p:cNvPr id="4" name="Slide Number Placeholder 3"/>
          <p:cNvSpPr>
            <a:spLocks noGrp="1"/>
          </p:cNvSpPr>
          <p:nvPr>
            <p:ph type="sldNum" sz="quarter" idx="12"/>
          </p:nvPr>
        </p:nvSpPr>
        <p:spPr/>
        <p:txBody>
          <a:bodyPr/>
          <a:lstStyle/>
          <a:p>
            <a:fld id="{BB50CD3F-EBF3-BD45-9FF4-85E5963A6685}" type="slidenum">
              <a:rPr lang="en-US" smtClean="0"/>
              <a:t>25</a:t>
            </a:fld>
            <a:endParaRPr lang="en-US" dirty="0"/>
          </a:p>
        </p:txBody>
      </p:sp>
    </p:spTree>
    <p:extLst>
      <p:ext uri="{BB962C8B-B14F-4D97-AF65-F5344CB8AC3E}">
        <p14:creationId xmlns:p14="http://schemas.microsoft.com/office/powerpoint/2010/main" val="184626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safety take home vehicle program (THVP)</a:t>
            </a:r>
            <a:endParaRPr lang="en-US" dirty="0"/>
          </a:p>
        </p:txBody>
      </p:sp>
    </p:spTree>
    <p:extLst>
      <p:ext uri="{BB962C8B-B14F-4D97-AF65-F5344CB8AC3E}">
        <p14:creationId xmlns:p14="http://schemas.microsoft.com/office/powerpoint/2010/main" val="227873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608DE7-0BD8-D742-9F01-8BD58A582042}"/>
              </a:ext>
            </a:extLst>
          </p:cNvPr>
          <p:cNvSpPr/>
          <p:nvPr/>
        </p:nvSpPr>
        <p:spPr>
          <a:xfrm>
            <a:off x="-2" y="1851176"/>
            <a:ext cx="9144000" cy="853369"/>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D4442B-11C0-7343-91E5-F60B2A9432AF}"/>
              </a:ext>
            </a:extLst>
          </p:cNvPr>
          <p:cNvSpPr>
            <a:spLocks noGrp="1"/>
          </p:cNvSpPr>
          <p:nvPr>
            <p:ph type="title"/>
          </p:nvPr>
        </p:nvSpPr>
        <p:spPr>
          <a:xfrm>
            <a:off x="1" y="1067981"/>
            <a:ext cx="9143998" cy="857250"/>
          </a:xfrm>
        </p:spPr>
        <p:txBody>
          <a:bodyPr/>
          <a:lstStyle/>
          <a:p>
            <a:r>
              <a:rPr lang="en-US" dirty="0" smtClean="0"/>
              <a:t>TAKE HOME VEHICLE PLAN</a:t>
            </a:r>
            <a:endParaRPr lang="en-US" dirty="0"/>
          </a:p>
        </p:txBody>
      </p:sp>
      <p:sp>
        <p:nvSpPr>
          <p:cNvPr id="4" name="Text Placeholder 3">
            <a:extLst>
              <a:ext uri="{FF2B5EF4-FFF2-40B4-BE49-F238E27FC236}">
                <a16:creationId xmlns:a16="http://schemas.microsoft.com/office/drawing/2014/main" id="{678E1769-97DA-8F46-BA3C-F23C4D5F7925}"/>
              </a:ext>
            </a:extLst>
          </p:cNvPr>
          <p:cNvSpPr>
            <a:spLocks noGrp="1"/>
          </p:cNvSpPr>
          <p:nvPr>
            <p:ph type="body" sz="quarter" idx="13"/>
          </p:nvPr>
        </p:nvSpPr>
        <p:spPr>
          <a:xfrm>
            <a:off x="-1" y="1976426"/>
            <a:ext cx="9143999" cy="602871"/>
          </a:xfrm>
        </p:spPr>
        <p:txBody>
          <a:bodyPr/>
          <a:lstStyle/>
          <a:p>
            <a:pPr marL="0" indent="0" algn="ctr">
              <a:buNone/>
            </a:pPr>
            <a:r>
              <a:rPr lang="en-US" dirty="0" smtClean="0">
                <a:solidFill>
                  <a:schemeClr val="bg1"/>
                </a:solidFill>
              </a:rPr>
              <a:t>Benefits</a:t>
            </a:r>
            <a:endParaRPr lang="en-US" dirty="0">
              <a:solidFill>
                <a:schemeClr val="bg1"/>
              </a:solidFill>
            </a:endParaRPr>
          </a:p>
        </p:txBody>
      </p:sp>
      <p:sp>
        <p:nvSpPr>
          <p:cNvPr id="6" name="Rectangle 5">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7" name="Picture 6"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sp>
        <p:nvSpPr>
          <p:cNvPr id="11" name="Slide Number Placeholder 3">
            <a:extLst>
              <a:ext uri="{FF2B5EF4-FFF2-40B4-BE49-F238E27FC236}">
                <a16:creationId xmlns:a16="http://schemas.microsoft.com/office/drawing/2014/main" id="{BFE763F0-D4BC-EE44-AEDD-CBE1A32CCAE2}"/>
              </a:ext>
            </a:extLst>
          </p:cNvPr>
          <p:cNvSpPr>
            <a:spLocks noGrp="1"/>
          </p:cNvSpPr>
          <p:nvPr>
            <p:ph type="sldNum" sz="quarter" idx="12"/>
          </p:nvPr>
        </p:nvSpPr>
        <p:spPr>
          <a:xfrm>
            <a:off x="-48308" y="4893076"/>
            <a:ext cx="429669" cy="294868"/>
          </a:xfrm>
        </p:spPr>
        <p:txBody>
          <a:bodyPr/>
          <a:lstStyle/>
          <a:p>
            <a:fld id="{BB50CD3F-EBF3-BD45-9FF4-85E5963A6685}" type="slidenum">
              <a:rPr lang="en-US" smtClean="0">
                <a:solidFill>
                  <a:schemeClr val="bg1"/>
                </a:solidFill>
              </a:rPr>
              <a:t>27</a:t>
            </a:fld>
            <a:endParaRPr lang="en-US" dirty="0">
              <a:solidFill>
                <a:schemeClr val="bg1"/>
              </a:solidFill>
            </a:endParaRPr>
          </a:p>
        </p:txBody>
      </p:sp>
      <p:sp>
        <p:nvSpPr>
          <p:cNvPr id="3" name="Rectangle 2"/>
          <p:cNvSpPr/>
          <p:nvPr/>
        </p:nvSpPr>
        <p:spPr>
          <a:xfrm>
            <a:off x="483704" y="2829795"/>
            <a:ext cx="8077200" cy="2246769"/>
          </a:xfrm>
          <a:prstGeom prst="rect">
            <a:avLst/>
          </a:prstGeom>
        </p:spPr>
        <p:txBody>
          <a:bodyPr wrap="square">
            <a:spAutoFit/>
          </a:bodyPr>
          <a:lstStyle/>
          <a:p>
            <a:pPr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cs typeface="Calibri" panose="020F0502020204030204" pitchFamily="34" charset="0"/>
              </a:rPr>
              <a:t>“INVALUABLE”, “A FORCE MULTIPLIER”, “PRICELESS”, AND A “MORALE BOOSTER”</a:t>
            </a:r>
          </a:p>
          <a:p>
            <a:pPr lvl="1" algn="ctr"/>
            <a:endParaRPr lang="en-US" sz="1400" dirty="0" smtClean="0">
              <a:latin typeface="Calibri" panose="020F0502020204030204" pitchFamily="34" charset="0"/>
              <a:cs typeface="Calibri" panose="020F0502020204030204" pitchFamily="34" charset="0"/>
            </a:endParaRPr>
          </a:p>
          <a:p>
            <a:pPr algn="ctr"/>
            <a:r>
              <a:rPr lang="en-US" sz="1400" dirty="0" smtClean="0">
                <a:latin typeface="Calibri" panose="020F0502020204030204" pitchFamily="34" charset="0"/>
                <a:ea typeface="Microsoft YaHei" panose="020B0503020204020204" pitchFamily="34" charset="-122"/>
                <a:cs typeface="Calibri" panose="020F0502020204030204" pitchFamily="34" charset="0"/>
              </a:rPr>
              <a:t>RECRUITMENT </a:t>
            </a:r>
            <a:r>
              <a:rPr lang="en-US" sz="1400" dirty="0">
                <a:latin typeface="Calibri" panose="020F0502020204030204" pitchFamily="34" charset="0"/>
                <a:ea typeface="Microsoft YaHei" panose="020B0503020204020204" pitchFamily="34" charset="-122"/>
                <a:cs typeface="Calibri" panose="020F0502020204030204" pitchFamily="34" charset="0"/>
              </a:rPr>
              <a:t>AND RETENTION</a:t>
            </a: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a:p>
            <a:pPr algn="ctr"/>
            <a:r>
              <a:rPr lang="en-US" sz="1400" dirty="0">
                <a:latin typeface="Calibri" panose="020F0502020204030204" pitchFamily="34" charset="0"/>
                <a:ea typeface="Microsoft YaHei" panose="020B0503020204020204" pitchFamily="34" charset="-122"/>
                <a:cs typeface="Calibri" panose="020F0502020204030204" pitchFamily="34" charset="0"/>
              </a:rPr>
              <a:t>THE SAFETY OF OUR CITIZENS AND </a:t>
            </a:r>
            <a:r>
              <a:rPr lang="en-US" sz="1400" dirty="0" smtClean="0">
                <a:latin typeface="Calibri" panose="020F0502020204030204" pitchFamily="34" charset="0"/>
                <a:ea typeface="Microsoft YaHei" panose="020B0503020204020204" pitchFamily="34" charset="-122"/>
                <a:cs typeface="Calibri" panose="020F0502020204030204" pitchFamily="34" charset="0"/>
              </a:rPr>
              <a:t>STAFF</a:t>
            </a: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a:p>
            <a:pPr algn="ctr"/>
            <a:r>
              <a:rPr lang="en-US" sz="1400" dirty="0">
                <a:latin typeface="Calibri" panose="020F0502020204030204" pitchFamily="34" charset="0"/>
                <a:ea typeface="Microsoft YaHei" panose="020B0503020204020204" pitchFamily="34" charset="-122"/>
                <a:cs typeface="Calibri" panose="020F0502020204030204" pitchFamily="34" charset="0"/>
              </a:rPr>
              <a:t>INCREASED ACCOUNTABILITY </a:t>
            </a:r>
            <a:endParaRPr lang="en-US" sz="1400" dirty="0" smtClean="0">
              <a:latin typeface="Calibri" panose="020F0502020204030204" pitchFamily="34" charset="0"/>
              <a:ea typeface="Microsoft YaHei" panose="020B0503020204020204" pitchFamily="34" charset="-122"/>
              <a:cs typeface="Calibri" panose="020F0502020204030204" pitchFamily="34" charset="0"/>
            </a:endParaRP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4122479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7EA8BF-CEC7-A845-8B53-433DEC0087CD}"/>
              </a:ext>
            </a:extLst>
          </p:cNvPr>
          <p:cNvSpPr/>
          <p:nvPr/>
        </p:nvSpPr>
        <p:spPr>
          <a:xfrm>
            <a:off x="0" y="0"/>
            <a:ext cx="9144000" cy="807453"/>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738378" y="78369"/>
            <a:ext cx="5719491" cy="55862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Calibri" panose="020F0502020204030204" pitchFamily="34" charset="0"/>
                <a:cs typeface="Calibri" panose="020F0502020204030204" pitchFamily="34" charset="0"/>
              </a:rPr>
              <a:t>RECRUITMENT AND RETENTION</a:t>
            </a:r>
            <a:endParaRPr lang="en-US" sz="4000"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206776" y="964557"/>
            <a:ext cx="4513337" cy="1508105"/>
          </a:xfrm>
          <a:prstGeom prst="rect">
            <a:avLst/>
          </a:prstGeom>
          <a:solidFill>
            <a:schemeClr val="accent3">
              <a:lumMod val="50000"/>
            </a:schemeClr>
          </a:solidFill>
          <a:ln>
            <a:solidFill>
              <a:schemeClr val="accent4"/>
            </a:solidFill>
          </a:ln>
        </p:spPr>
        <p:txBody>
          <a:bodyPr wrap="square" rtlCol="0">
            <a:spAutoFit/>
          </a:bodyPr>
          <a:lstStyle/>
          <a:p>
            <a:r>
              <a:rPr lang="en-US" sz="14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Hiring for 2022</a:t>
            </a:r>
          </a:p>
          <a:p>
            <a:pPr algn="ctr"/>
            <a:endParaRPr lang="en-US" sz="600" u="sng"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742950" lvl="1" indent="-285750">
              <a:buFont typeface="Arial" panose="020B0604020202020204" pitchFamily="34" charset="0"/>
              <a:buChar char="•"/>
            </a:pP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21 Officers hired in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2022</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742950" lvl="1" indent="-285750">
              <a:buFont typeface="Arial" panose="020B0604020202020204" pitchFamily="34" charset="0"/>
              <a:buChar char="•"/>
            </a:pP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12 months to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hire and train</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742950" lvl="1" indent="-2857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$87,000 </a:t>
            </a: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to train and outfit one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recruit officer (does not include hiring / recruitment costs) </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742950" lvl="1" indent="-2857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22 </a:t>
            </a: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Officers left in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2022 YTD (estimated $1.9 Mil impact)</a:t>
            </a:r>
          </a:p>
          <a:p>
            <a:pPr lvl="1"/>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 </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26" y="1355152"/>
            <a:ext cx="3963547" cy="2552366"/>
          </a:xfrm>
          <a:prstGeom prst="rect">
            <a:avLst/>
          </a:prstGeom>
          <a:ln>
            <a:solidFill>
              <a:schemeClr val="accent4"/>
            </a:solidFill>
          </a:ln>
        </p:spPr>
      </p:pic>
      <p:sp>
        <p:nvSpPr>
          <p:cNvPr id="15" name="Rectangle 14"/>
          <p:cNvSpPr/>
          <p:nvPr/>
        </p:nvSpPr>
        <p:spPr>
          <a:xfrm>
            <a:off x="206777" y="2525794"/>
            <a:ext cx="4513337" cy="2000548"/>
          </a:xfrm>
          <a:prstGeom prst="rect">
            <a:avLst/>
          </a:prstGeom>
          <a:solidFill>
            <a:schemeClr val="accent3">
              <a:lumMod val="5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Recruitment and Retention Challenges</a:t>
            </a:r>
          </a:p>
          <a:p>
            <a:endParaRPr lang="en-US" sz="600" u="sng"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800100" lvl="1" indent="-342900">
              <a:buFont typeface="Arial" panose="020B0604020202020204" pitchFamily="34" charset="0"/>
              <a:buChar char="•"/>
            </a:pP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Agencies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paying equal</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800100" lvl="1" indent="-34290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Some agencies offering signing bonuses</a:t>
            </a:r>
          </a:p>
          <a:p>
            <a:pPr marL="800100" lvl="1" indent="-34290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Approximately 80% of the agencies in the northern front range have THVP </a:t>
            </a:r>
          </a:p>
          <a:p>
            <a:pPr marL="800100" lvl="1" indent="-34290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Losing applicants and officers to agencies with a THVP</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     Morale Booster</a:t>
            </a:r>
          </a:p>
          <a:p>
            <a:pPr marL="1085850" lvl="2" indent="-171450">
              <a:buFont typeface="Wingdings" panose="05000000000000000000" pitchFamily="2" charset="2"/>
              <a:buChar char="§"/>
            </a:pP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 87% of current officers would utilize a take 	 	 home car program</a:t>
            </a:r>
          </a:p>
          <a:p>
            <a:pPr lvl="1"/>
            <a:endParaRPr lang="en-US" sz="8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Rectangle 15">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7" name="Picture 16"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sp>
        <p:nvSpPr>
          <p:cNvPr id="21" name="Rectangle 20">
            <a:extLst>
              <a:ext uri="{FF2B5EF4-FFF2-40B4-BE49-F238E27FC236}">
                <a16:creationId xmlns:a16="http://schemas.microsoft.com/office/drawing/2014/main" id="{CC509DC5-C694-B048-9D55-3B1D7B42D3FD}"/>
              </a:ext>
            </a:extLst>
          </p:cNvPr>
          <p:cNvSpPr/>
          <p:nvPr/>
        </p:nvSpPr>
        <p:spPr>
          <a:xfrm>
            <a:off x="5013925" y="978684"/>
            <a:ext cx="3963547" cy="266519"/>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FB88404-3EA0-1E40-BA59-6645A16BEC1C}"/>
              </a:ext>
            </a:extLst>
          </p:cNvPr>
          <p:cNvPicPr>
            <a:picLocks noChangeAspect="1"/>
          </p:cNvPicPr>
          <p:nvPr/>
        </p:nvPicPr>
        <p:blipFill rotWithShape="1">
          <a:blip r:embed="rId4"/>
          <a:srcRect l="12832" r="20263" b="51818"/>
          <a:stretch/>
        </p:blipFill>
        <p:spPr>
          <a:xfrm>
            <a:off x="5013925" y="972268"/>
            <a:ext cx="3963547" cy="272936"/>
          </a:xfrm>
          <a:prstGeom prst="rect">
            <a:avLst/>
          </a:prstGeom>
        </p:spPr>
      </p:pic>
      <p:sp>
        <p:nvSpPr>
          <p:cNvPr id="23" name="Rectangle 22">
            <a:extLst>
              <a:ext uri="{FF2B5EF4-FFF2-40B4-BE49-F238E27FC236}">
                <a16:creationId xmlns:a16="http://schemas.microsoft.com/office/drawing/2014/main" id="{CC509DC5-C694-B048-9D55-3B1D7B42D3FD}"/>
              </a:ext>
            </a:extLst>
          </p:cNvPr>
          <p:cNvSpPr/>
          <p:nvPr/>
        </p:nvSpPr>
        <p:spPr>
          <a:xfrm>
            <a:off x="5013925" y="4023882"/>
            <a:ext cx="3963547" cy="266519"/>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FB88404-3EA0-1E40-BA59-6645A16BEC1C}"/>
              </a:ext>
            </a:extLst>
          </p:cNvPr>
          <p:cNvPicPr>
            <a:picLocks noChangeAspect="1"/>
          </p:cNvPicPr>
          <p:nvPr/>
        </p:nvPicPr>
        <p:blipFill rotWithShape="1">
          <a:blip r:embed="rId4"/>
          <a:srcRect l="12832" r="20263" b="51818"/>
          <a:stretch/>
        </p:blipFill>
        <p:spPr>
          <a:xfrm>
            <a:off x="5013925" y="4017466"/>
            <a:ext cx="3963547" cy="272936"/>
          </a:xfrm>
          <a:prstGeom prst="rect">
            <a:avLst/>
          </a:prstGeom>
        </p:spPr>
      </p:pic>
      <p:sp>
        <p:nvSpPr>
          <p:cNvPr id="13" name="Slide Number Placeholder 3">
            <a:extLst>
              <a:ext uri="{FF2B5EF4-FFF2-40B4-BE49-F238E27FC236}">
                <a16:creationId xmlns:a16="http://schemas.microsoft.com/office/drawing/2014/main" id="{BFE763F0-D4BC-EE44-AEDD-CBE1A32CCAE2}"/>
              </a:ext>
            </a:extLst>
          </p:cNvPr>
          <p:cNvSpPr txBox="1">
            <a:spLocks/>
          </p:cNvSpPr>
          <p:nvPr/>
        </p:nvSpPr>
        <p:spPr>
          <a:xfrm>
            <a:off x="92369" y="4909352"/>
            <a:ext cx="429669" cy="2948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0CD3F-EBF3-BD45-9FF4-85E5963A6685}" type="slidenum">
              <a:rPr lang="en-US" sz="1200" smtClean="0">
                <a:solidFill>
                  <a:schemeClr val="bg1"/>
                </a:solidFill>
              </a:rPr>
              <a:pPr/>
              <a:t>28</a:t>
            </a:fld>
            <a:endParaRPr lang="en-US" sz="1200" dirty="0">
              <a:solidFill>
                <a:schemeClr val="bg1"/>
              </a:solidFill>
            </a:endParaRPr>
          </a:p>
        </p:txBody>
      </p:sp>
    </p:spTree>
    <p:extLst>
      <p:ext uri="{BB962C8B-B14F-4D97-AF65-F5344CB8AC3E}">
        <p14:creationId xmlns:p14="http://schemas.microsoft.com/office/powerpoint/2010/main" val="308067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3" end="3"/>
                                            </p:txEl>
                                          </p:spTgt>
                                        </p:tgtEl>
                                        <p:attrNameLst>
                                          <p:attrName>style.visibility</p:attrName>
                                        </p:attrNameLst>
                                      </p:cBhvr>
                                      <p:to>
                                        <p:strVal val="visible"/>
                                      </p:to>
                                    </p:set>
                                    <p:animEffect transition="in" filter="fade">
                                      <p:cBhvr>
                                        <p:cTn id="10" dur="500"/>
                                        <p:tgtEl>
                                          <p:spTgt spid="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4" end="4"/>
                                            </p:txEl>
                                          </p:spTgt>
                                        </p:tgtEl>
                                        <p:attrNameLst>
                                          <p:attrName>style.visibility</p:attrName>
                                        </p:attrNameLst>
                                      </p:cBhvr>
                                      <p:to>
                                        <p:strVal val="visible"/>
                                      </p:to>
                                    </p:set>
                                    <p:animEffect transition="in" filter="fade">
                                      <p:cBhvr>
                                        <p:cTn id="16" dur="500"/>
                                        <p:tgtEl>
                                          <p:spTgt spid="1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Effect transition="in" filter="fade">
                                      <p:cBhvr>
                                        <p:cTn id="19" dur="500"/>
                                        <p:tgtEl>
                                          <p:spTgt spid="1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animEffect transition="in" filter="fade">
                                      <p:cBhvr>
                                        <p:cTn id="25"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EAA88FA-95B3-7342-A879-F75380C2A87E}"/>
              </a:ext>
            </a:extLst>
          </p:cNvPr>
          <p:cNvSpPr/>
          <p:nvPr/>
        </p:nvSpPr>
        <p:spPr>
          <a:xfrm>
            <a:off x="3219922" y="4167646"/>
            <a:ext cx="3456661" cy="286744"/>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97EA8BF-CEC7-A845-8B53-433DEC0087CD}"/>
              </a:ext>
            </a:extLst>
          </p:cNvPr>
          <p:cNvSpPr/>
          <p:nvPr/>
        </p:nvSpPr>
        <p:spPr>
          <a:xfrm>
            <a:off x="0" y="0"/>
            <a:ext cx="9144000" cy="1063229"/>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2989"/>
            <a:ext cx="9144000" cy="857250"/>
          </a:xfrm>
        </p:spPr>
        <p:txBody>
          <a:bodyPr/>
          <a:lstStyle/>
          <a:p>
            <a:pPr algn="ctr"/>
            <a:r>
              <a:rPr lang="en-US" b="0" dirty="0" smtClean="0">
                <a:solidFill>
                  <a:schemeClr val="bg1"/>
                </a:solidFill>
                <a:latin typeface="Calibri" panose="020F0502020204030204" pitchFamily="34" charset="0"/>
                <a:cs typeface="Calibri" panose="020F0502020204030204" pitchFamily="34" charset="0"/>
              </a:rPr>
              <a:t>NORTHERN COLORADO AGENCIES W/THVP</a:t>
            </a:r>
            <a:endParaRPr lang="en-US" b="0" dirty="0">
              <a:solidFill>
                <a:schemeClr val="bg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B50CD3F-EBF3-BD45-9FF4-85E5963A6685}" type="slidenum">
              <a:rPr lang="en-US" smtClean="0"/>
              <a:t>29</a:t>
            </a:fld>
            <a:endParaRPr lang="en-US" dirty="0"/>
          </a:p>
        </p:txBody>
      </p:sp>
      <p:sp>
        <p:nvSpPr>
          <p:cNvPr id="6" name="Rectangle 5">
            <a:extLst>
              <a:ext uri="{FF2B5EF4-FFF2-40B4-BE49-F238E27FC236}">
                <a16:creationId xmlns:a16="http://schemas.microsoft.com/office/drawing/2014/main" id="{BEAA88FA-95B3-7342-A879-F75380C2A87E}"/>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7" name="Picture 6" descr="LON-Logo-whitecircle_4C.png">
            <a:extLst>
              <a:ext uri="{FF2B5EF4-FFF2-40B4-BE49-F238E27FC236}">
                <a16:creationId xmlns:a16="http://schemas.microsoft.com/office/drawing/2014/main" id="{ACA694E9-EA2E-5E48-86A2-EDB7E7041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sp>
        <p:nvSpPr>
          <p:cNvPr id="10" name="Text Placeholder 3">
            <a:extLst>
              <a:ext uri="{FF2B5EF4-FFF2-40B4-BE49-F238E27FC236}">
                <a16:creationId xmlns:a16="http://schemas.microsoft.com/office/drawing/2014/main" id="{91B9E2D0-B363-A04A-9768-6150F82FD5FE}"/>
              </a:ext>
            </a:extLst>
          </p:cNvPr>
          <p:cNvSpPr txBox="1">
            <a:spLocks/>
          </p:cNvSpPr>
          <p:nvPr/>
        </p:nvSpPr>
        <p:spPr>
          <a:xfrm>
            <a:off x="166527" y="1189037"/>
            <a:ext cx="2885161" cy="3281362"/>
          </a:xfrm>
          <a:prstGeom prst="rect">
            <a:avLst/>
          </a:prstGeom>
          <a:solidFill>
            <a:schemeClr val="accent3">
              <a:lumMod val="50000"/>
            </a:schemeClr>
          </a:solidFill>
          <a:ln>
            <a:solidFill>
              <a:schemeClr val="accent5"/>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400" dirty="0">
              <a:solidFill>
                <a:schemeClr val="bg1"/>
              </a:solidFill>
            </a:endParaRPr>
          </a:p>
          <a:p>
            <a:pPr>
              <a:spcBef>
                <a:spcPts val="0"/>
              </a:spcBef>
            </a:pPr>
            <a:endParaRPr lang="en-US" sz="1600" dirty="0" smtClean="0">
              <a:solidFill>
                <a:schemeClr val="bg1"/>
              </a:solidFill>
              <a:latin typeface="Calibri" panose="020F0502020204030204" pitchFamily="34" charset="0"/>
              <a:cs typeface="Calibri" panose="020F0502020204030204" pitchFamily="34" charset="0"/>
            </a:endParaRPr>
          </a:p>
          <a:p>
            <a:pPr>
              <a:spcBef>
                <a:spcPts val="0"/>
              </a:spcBef>
            </a:pPr>
            <a:r>
              <a:rPr lang="en-US" sz="1600" dirty="0" smtClean="0">
                <a:solidFill>
                  <a:schemeClr val="bg1"/>
                </a:solidFill>
                <a:latin typeface="Calibri" panose="020F0502020204030204" pitchFamily="34" charset="0"/>
                <a:cs typeface="Calibri" panose="020F0502020204030204" pitchFamily="34" charset="0"/>
              </a:rPr>
              <a:t>Fort Collins PD</a:t>
            </a:r>
            <a:endParaRPr lang="en-US" sz="800" dirty="0">
              <a:solidFill>
                <a:schemeClr val="bg1"/>
              </a:solidFill>
              <a:latin typeface="Calibri" panose="020F0502020204030204" pitchFamily="34" charset="0"/>
              <a:cs typeface="Calibri" panose="020F0502020204030204" pitchFamily="34" charset="0"/>
            </a:endParaRPr>
          </a:p>
          <a:p>
            <a:pPr>
              <a:spcBef>
                <a:spcPts val="0"/>
              </a:spcBef>
            </a:pPr>
            <a:r>
              <a:rPr lang="en-US" sz="1600" dirty="0" smtClean="0">
                <a:solidFill>
                  <a:schemeClr val="bg1"/>
                </a:solidFill>
                <a:latin typeface="Calibri" panose="020F0502020204030204" pitchFamily="34" charset="0"/>
                <a:cs typeface="Calibri" panose="020F0502020204030204" pitchFamily="34" charset="0"/>
              </a:rPr>
              <a:t>Loveland PD</a:t>
            </a:r>
            <a:endParaRPr lang="en-US" sz="800" dirty="0">
              <a:solidFill>
                <a:schemeClr val="bg1"/>
              </a:solidFill>
              <a:latin typeface="Calibri" panose="020F0502020204030204" pitchFamily="34" charset="0"/>
              <a:cs typeface="Calibri" panose="020F0502020204030204" pitchFamily="34" charset="0"/>
            </a:endParaRPr>
          </a:p>
          <a:p>
            <a:pPr>
              <a:spcBef>
                <a:spcPts val="0"/>
              </a:spcBef>
            </a:pPr>
            <a:r>
              <a:rPr lang="en-US" sz="1600" dirty="0" smtClean="0">
                <a:solidFill>
                  <a:schemeClr val="bg1"/>
                </a:solidFill>
                <a:latin typeface="Calibri" panose="020F0502020204030204" pitchFamily="34" charset="0"/>
                <a:cs typeface="Calibri" panose="020F0502020204030204" pitchFamily="34" charset="0"/>
              </a:rPr>
              <a:t>Weld County SO</a:t>
            </a:r>
            <a:endParaRPr lang="en-US" sz="800" dirty="0">
              <a:solidFill>
                <a:schemeClr val="bg1"/>
              </a:solidFill>
              <a:latin typeface="Calibri" panose="020F0502020204030204" pitchFamily="34" charset="0"/>
              <a:cs typeface="Calibri" panose="020F0502020204030204" pitchFamily="34" charset="0"/>
            </a:endParaRPr>
          </a:p>
          <a:p>
            <a:pPr>
              <a:spcBef>
                <a:spcPts val="0"/>
              </a:spcBef>
            </a:pPr>
            <a:r>
              <a:rPr lang="en-US" sz="1600" dirty="0" smtClean="0">
                <a:solidFill>
                  <a:schemeClr val="bg1"/>
                </a:solidFill>
                <a:latin typeface="Calibri" panose="020F0502020204030204" pitchFamily="34" charset="0"/>
                <a:cs typeface="Calibri" panose="020F0502020204030204" pitchFamily="34" charset="0"/>
              </a:rPr>
              <a:t>Larimer County SO</a:t>
            </a:r>
          </a:p>
          <a:p>
            <a:pPr>
              <a:spcBef>
                <a:spcPts val="0"/>
              </a:spcBef>
            </a:pPr>
            <a:r>
              <a:rPr lang="en-US" sz="1600" dirty="0" smtClean="0">
                <a:solidFill>
                  <a:schemeClr val="bg1"/>
                </a:solidFill>
                <a:latin typeface="Calibri" panose="020F0502020204030204" pitchFamily="34" charset="0"/>
                <a:cs typeface="Calibri" panose="020F0502020204030204" pitchFamily="34" charset="0"/>
              </a:rPr>
              <a:t>Windsor PD</a:t>
            </a:r>
          </a:p>
          <a:p>
            <a:pPr>
              <a:spcBef>
                <a:spcPts val="0"/>
              </a:spcBef>
            </a:pPr>
            <a:r>
              <a:rPr lang="en-US" sz="1600" dirty="0" smtClean="0">
                <a:solidFill>
                  <a:schemeClr val="bg1"/>
                </a:solidFill>
                <a:latin typeface="Calibri" panose="020F0502020204030204" pitchFamily="34" charset="0"/>
                <a:cs typeface="Calibri" panose="020F0502020204030204" pitchFamily="34" charset="0"/>
              </a:rPr>
              <a:t>Frederick PD</a:t>
            </a:r>
          </a:p>
          <a:p>
            <a:pPr>
              <a:spcBef>
                <a:spcPts val="0"/>
              </a:spcBef>
            </a:pPr>
            <a:r>
              <a:rPr lang="en-US" sz="1600" dirty="0" smtClean="0">
                <a:solidFill>
                  <a:schemeClr val="bg1"/>
                </a:solidFill>
                <a:latin typeface="Calibri" panose="020F0502020204030204" pitchFamily="34" charset="0"/>
                <a:cs typeface="Calibri" panose="020F0502020204030204" pitchFamily="34" charset="0"/>
              </a:rPr>
              <a:t>Colorado State Patrol</a:t>
            </a:r>
          </a:p>
          <a:p>
            <a:pPr>
              <a:spcBef>
                <a:spcPts val="0"/>
              </a:spcBef>
            </a:pPr>
            <a:r>
              <a:rPr lang="en-US" sz="1600" dirty="0" smtClean="0">
                <a:solidFill>
                  <a:schemeClr val="bg1"/>
                </a:solidFill>
                <a:latin typeface="Calibri" panose="020F0502020204030204" pitchFamily="34" charset="0"/>
                <a:cs typeface="Calibri" panose="020F0502020204030204" pitchFamily="34" charset="0"/>
              </a:rPr>
              <a:t>Boulder County SO*</a:t>
            </a:r>
          </a:p>
          <a:p>
            <a:pPr>
              <a:spcBef>
                <a:spcPts val="0"/>
              </a:spcBef>
            </a:pPr>
            <a:r>
              <a:rPr lang="en-US" sz="1600" dirty="0" smtClean="0">
                <a:solidFill>
                  <a:schemeClr val="bg1"/>
                </a:solidFill>
                <a:latin typeface="Calibri" panose="020F0502020204030204" pitchFamily="34" charset="0"/>
                <a:cs typeface="Calibri" panose="020F0502020204030204" pitchFamily="34" charset="0"/>
              </a:rPr>
              <a:t>Greeley PD and Mead PD (going to take homes in 2023)</a:t>
            </a:r>
          </a:p>
          <a:p>
            <a:pPr>
              <a:spcBef>
                <a:spcPts val="0"/>
              </a:spcBef>
            </a:pPr>
            <a:endParaRPr lang="en-US" sz="1600" dirty="0" smtClean="0">
              <a:solidFill>
                <a:schemeClr val="bg1"/>
              </a:solidFill>
              <a:latin typeface="Calibri" panose="020F0502020204030204" pitchFamily="34" charset="0"/>
              <a:cs typeface="Calibri" panose="020F0502020204030204" pitchFamily="34" charset="0"/>
            </a:endParaRPr>
          </a:p>
          <a:p>
            <a:pPr>
              <a:spcBef>
                <a:spcPts val="0"/>
              </a:spcBef>
            </a:pPr>
            <a:endParaRPr lang="en-US" sz="800" dirty="0">
              <a:solidFill>
                <a:schemeClr val="bg1"/>
              </a:solidFill>
              <a:latin typeface="Calibri" panose="020F0502020204030204" pitchFamily="34" charset="0"/>
              <a:cs typeface="Calibri" panose="020F0502020204030204" pitchFamily="34" charset="0"/>
            </a:endParaRPr>
          </a:p>
        </p:txBody>
      </p:sp>
      <p:sp>
        <p:nvSpPr>
          <p:cNvPr id="12" name="Slide Number Placeholder 3">
            <a:extLst>
              <a:ext uri="{FF2B5EF4-FFF2-40B4-BE49-F238E27FC236}">
                <a16:creationId xmlns:a16="http://schemas.microsoft.com/office/drawing/2014/main" id="{B1FD7A0D-640F-8B4E-9A58-95554D7F65BA}"/>
              </a:ext>
            </a:extLst>
          </p:cNvPr>
          <p:cNvSpPr txBox="1">
            <a:spLocks/>
          </p:cNvSpPr>
          <p:nvPr/>
        </p:nvSpPr>
        <p:spPr>
          <a:xfrm>
            <a:off x="-48308" y="4893076"/>
            <a:ext cx="429669" cy="29486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0CD3F-EBF3-BD45-9FF4-85E5963A6685}" type="slidenum">
              <a:rPr lang="en-US" smtClean="0">
                <a:solidFill>
                  <a:schemeClr val="bg1"/>
                </a:solidFill>
              </a:rPr>
              <a:pPr/>
              <a:t>29</a:t>
            </a:fld>
            <a:endParaRPr lang="en-US" dirty="0">
              <a:solidFill>
                <a:schemeClr val="bg1"/>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665" y="1221442"/>
            <a:ext cx="3042220" cy="1592095"/>
          </a:xfrm>
          <a:prstGeom prst="rect">
            <a:avLst/>
          </a:prstGeom>
          <a:ln>
            <a:solidFill>
              <a:schemeClr val="accent4"/>
            </a:solidFill>
          </a:ln>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041" y="2910325"/>
            <a:ext cx="1677543" cy="1152916"/>
          </a:xfrm>
          <a:prstGeom prst="rect">
            <a:avLst/>
          </a:prstGeom>
          <a:ln>
            <a:solidFill>
              <a:schemeClr val="accent4"/>
            </a:solidFill>
          </a:ln>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2703" y="1232083"/>
            <a:ext cx="2614770" cy="1030012"/>
          </a:xfrm>
          <a:prstGeom prst="rect">
            <a:avLst/>
          </a:prstGeom>
          <a:ln>
            <a:solidFill>
              <a:schemeClr val="accent4"/>
            </a:solidFill>
          </a:ln>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9923" y="2910325"/>
            <a:ext cx="1727216" cy="1152916"/>
          </a:xfrm>
          <a:prstGeom prst="rect">
            <a:avLst/>
          </a:prstGeom>
          <a:ln>
            <a:solidFill>
              <a:schemeClr val="accent4"/>
            </a:solidFill>
          </a:ln>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99479" y="3544110"/>
            <a:ext cx="1387739" cy="926289"/>
          </a:xfrm>
          <a:prstGeom prst="rect">
            <a:avLst/>
          </a:prstGeom>
          <a:ln>
            <a:solidFill>
              <a:schemeClr val="accent4"/>
            </a:solidFill>
          </a:ln>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9479" y="2306540"/>
            <a:ext cx="2006150" cy="1170892"/>
          </a:xfrm>
          <a:prstGeom prst="rect">
            <a:avLst/>
          </a:prstGeom>
          <a:ln>
            <a:solidFill>
              <a:schemeClr val="accent4"/>
            </a:solidFill>
          </a:ln>
        </p:spPr>
      </p:pic>
      <p:pic>
        <p:nvPicPr>
          <p:cNvPr id="19" name="Picture 18">
            <a:extLst>
              <a:ext uri="{FF2B5EF4-FFF2-40B4-BE49-F238E27FC236}">
                <a16:creationId xmlns:a16="http://schemas.microsoft.com/office/drawing/2014/main" id="{CFB88404-3EA0-1E40-BA59-6645A16BEC1C}"/>
              </a:ext>
            </a:extLst>
          </p:cNvPr>
          <p:cNvPicPr>
            <a:picLocks noChangeAspect="1"/>
          </p:cNvPicPr>
          <p:nvPr/>
        </p:nvPicPr>
        <p:blipFill rotWithShape="1">
          <a:blip r:embed="rId10"/>
          <a:srcRect l="12832" r="20263" b="51818"/>
          <a:stretch/>
        </p:blipFill>
        <p:spPr>
          <a:xfrm>
            <a:off x="3219923" y="4181454"/>
            <a:ext cx="3456661" cy="272936"/>
          </a:xfrm>
          <a:prstGeom prst="rect">
            <a:avLst/>
          </a:prstGeom>
        </p:spPr>
      </p:pic>
    </p:spTree>
    <p:extLst>
      <p:ext uri="{BB962C8B-B14F-4D97-AF65-F5344CB8AC3E}">
        <p14:creationId xmlns:p14="http://schemas.microsoft.com/office/powerpoint/2010/main" val="2274472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900" dirty="0" smtClean="0"/>
              <a:t>Early childhood capacity building</a:t>
            </a:r>
            <a:br>
              <a:rPr lang="en-US" sz="2900" dirty="0" smtClean="0"/>
            </a:br>
            <a:r>
              <a:rPr lang="en-US" sz="2900" dirty="0" smtClean="0"/>
              <a:t>529 Jump</a:t>
            </a:r>
            <a:br>
              <a:rPr lang="en-US" sz="2900" dirty="0" smtClean="0"/>
            </a:br>
            <a:r>
              <a:rPr lang="en-US" sz="2900" dirty="0" smtClean="0"/>
              <a:t>Supporting actions for mental health</a:t>
            </a:r>
            <a:r>
              <a:rPr lang="en-US" dirty="0" smtClean="0"/>
              <a:t/>
            </a:r>
            <a:br>
              <a:rPr lang="en-US" dirty="0" smtClean="0"/>
            </a:br>
            <a:endParaRPr lang="en-US" dirty="0"/>
          </a:p>
        </p:txBody>
      </p:sp>
    </p:spTree>
    <p:extLst>
      <p:ext uri="{BB962C8B-B14F-4D97-AF65-F5344CB8AC3E}">
        <p14:creationId xmlns:p14="http://schemas.microsoft.com/office/powerpoint/2010/main" val="2152199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7EA8BF-CEC7-A845-8B53-433DEC0087CD}"/>
              </a:ext>
            </a:extLst>
          </p:cNvPr>
          <p:cNvSpPr/>
          <p:nvPr/>
        </p:nvSpPr>
        <p:spPr>
          <a:xfrm>
            <a:off x="0" y="0"/>
            <a:ext cx="9144000" cy="807453"/>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0" y="78369"/>
            <a:ext cx="9144000" cy="5586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IMPACT THE SAFETY OF </a:t>
            </a:r>
            <a:r>
              <a:rPr lang="en-US" sz="28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OUR CITIZENS AND STAFF</a:t>
            </a:r>
          </a:p>
        </p:txBody>
      </p:sp>
      <p:sp>
        <p:nvSpPr>
          <p:cNvPr id="15" name="Rectangle 14"/>
          <p:cNvSpPr/>
          <p:nvPr/>
        </p:nvSpPr>
        <p:spPr>
          <a:xfrm>
            <a:off x="153770" y="921255"/>
            <a:ext cx="4019646" cy="2062103"/>
          </a:xfrm>
          <a:prstGeom prst="rect">
            <a:avLst/>
          </a:prstGeom>
          <a:solidFill>
            <a:schemeClr val="accent3">
              <a:lumMod val="5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b="1"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As a Force Multiplier</a:t>
            </a:r>
          </a:p>
          <a:p>
            <a:endParaRPr lang="en-US" sz="800" b="1" u="sng"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Ready </a:t>
            </a:r>
            <a:r>
              <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to respond to calls for </a:t>
            </a: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service immediately</a:t>
            </a:r>
            <a:endParaRPr lang="en-US" sz="6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cs typeface="Calibri" panose="020F0502020204030204" pitchFamily="34" charset="0"/>
              </a:rPr>
              <a:t>Ready to respond to larger emergencies (eg. Marshall Fire, King Soopers, 2013 Flood, Homicide / BCIT investigations)</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cs typeface="Calibri" panose="020F0502020204030204" pitchFamily="34" charset="0"/>
              </a:rPr>
              <a:t>Thousands of hours saved on loading, unloading and fueling daily = more officers on the street</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cs typeface="Calibri" panose="020F0502020204030204" pitchFamily="34" charset="0"/>
              </a:rPr>
              <a:t>Quicker responses to in progress emergencies</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cs typeface="Calibri" panose="020F0502020204030204" pitchFamily="34" charset="0"/>
              </a:rPr>
              <a:t>Quicker response when extra staffing is required</a:t>
            </a:r>
            <a:r>
              <a:rPr lang="en-US" sz="1200" dirty="0">
                <a:solidFill>
                  <a:schemeClr val="bg1"/>
                </a:solidFill>
                <a:latin typeface="Calibri" panose="020F0502020204030204" pitchFamily="34" charset="0"/>
                <a:cs typeface="Calibri" panose="020F0502020204030204" pitchFamily="34" charset="0"/>
              </a:rPr>
              <a:t> </a:t>
            </a:r>
            <a:r>
              <a:rPr lang="en-US" sz="1200" dirty="0" smtClean="0">
                <a:solidFill>
                  <a:schemeClr val="bg1"/>
                </a:solidFill>
                <a:latin typeface="Calibri" panose="020F0502020204030204" pitchFamily="34" charset="0"/>
                <a:cs typeface="Calibri" panose="020F0502020204030204" pitchFamily="34" charset="0"/>
              </a:rPr>
              <a:t>(eg. </a:t>
            </a:r>
            <a:r>
              <a:rPr lang="en-US" sz="1200" dirty="0">
                <a:solidFill>
                  <a:schemeClr val="bg1"/>
                </a:solidFill>
                <a:latin typeface="Calibri" panose="020F0502020204030204" pitchFamily="34" charset="0"/>
                <a:cs typeface="Calibri" panose="020F0502020204030204" pitchFamily="34" charset="0"/>
              </a:rPr>
              <a:t>n</a:t>
            </a:r>
            <a:r>
              <a:rPr lang="en-US" sz="1200" dirty="0" smtClean="0">
                <a:solidFill>
                  <a:schemeClr val="bg1"/>
                </a:solidFill>
                <a:latin typeface="Calibri" panose="020F0502020204030204" pitchFamily="34" charset="0"/>
                <a:cs typeface="Calibri" panose="020F0502020204030204" pitchFamily="34" charset="0"/>
              </a:rPr>
              <a:t>ext shift call ins, call-outs)</a:t>
            </a:r>
          </a:p>
        </p:txBody>
      </p:sp>
      <p:sp>
        <p:nvSpPr>
          <p:cNvPr id="2" name="Rectangle 1"/>
          <p:cNvSpPr/>
          <p:nvPr/>
        </p:nvSpPr>
        <p:spPr>
          <a:xfrm>
            <a:off x="4415437" y="2677563"/>
            <a:ext cx="4513337" cy="2339102"/>
          </a:xfrm>
          <a:prstGeom prst="rect">
            <a:avLst/>
          </a:prstGeom>
          <a:solidFill>
            <a:schemeClr val="accent3">
              <a:lumMod val="50000"/>
            </a:schemeClr>
          </a:solidFill>
          <a:ln>
            <a:solidFill>
              <a:schemeClr val="accent4"/>
            </a:solidFill>
          </a:ln>
        </p:spPr>
        <p:txBody>
          <a:bodyPr wrap="square">
            <a:spAutoFit/>
          </a:bodyPr>
          <a:lstStyle/>
          <a:p>
            <a:r>
              <a:rPr lang="en-US" sz="1200" b="1"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Safety for Staff and Community</a:t>
            </a:r>
          </a:p>
          <a:p>
            <a:endParaRPr lang="en-US" sz="800" b="1" u="sng"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More parking at the Safety and Justice Building for the Community</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More officers on street = quicker response to CFS and greater ability to be proactive</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More available parking for professional staff</a:t>
            </a:r>
          </a:p>
          <a:p>
            <a:pPr marL="1085850" lvl="2"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Available spaces / Secured Underground Parking</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Officers personal vehicles not on site</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Officers familiar with their vehicles</a:t>
            </a:r>
          </a:p>
          <a:p>
            <a:pPr marL="1085850" lvl="2"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Equipment in the same place</a:t>
            </a:r>
          </a:p>
          <a:p>
            <a:pPr marL="1085850" lvl="2"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Familiarity with vehicle handling/capabilities</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lvl="2"/>
            <a:endParaRPr lang="en-US" sz="6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0" name="Rectangle 9">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1" name="Picture 10"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sp>
        <p:nvSpPr>
          <p:cNvPr id="12" name="Slide Number Placeholder 3">
            <a:extLst>
              <a:ext uri="{FF2B5EF4-FFF2-40B4-BE49-F238E27FC236}">
                <a16:creationId xmlns:a16="http://schemas.microsoft.com/office/drawing/2014/main" id="{BFE763F0-D4BC-EE44-AEDD-CBE1A32CCAE2}"/>
              </a:ext>
            </a:extLst>
          </p:cNvPr>
          <p:cNvSpPr txBox="1">
            <a:spLocks/>
          </p:cNvSpPr>
          <p:nvPr/>
        </p:nvSpPr>
        <p:spPr>
          <a:xfrm>
            <a:off x="83432" y="4918459"/>
            <a:ext cx="429669" cy="2948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0CD3F-EBF3-BD45-9FF4-85E5963A6685}" type="slidenum">
              <a:rPr lang="en-US" sz="1200" smtClean="0">
                <a:solidFill>
                  <a:schemeClr val="bg1"/>
                </a:solidFill>
              </a:rPr>
              <a:pPr/>
              <a:t>30</a:t>
            </a:fld>
            <a:endParaRPr lang="en-US" sz="1200" dirty="0">
              <a:solidFill>
                <a:schemeClr val="bg1"/>
              </a:solidFill>
            </a:endParaRPr>
          </a:p>
        </p:txBody>
      </p:sp>
      <p:pic>
        <p:nvPicPr>
          <p:cNvPr id="13" name="Picture 12"/>
          <p:cNvPicPr>
            <a:picLocks noChangeAspect="1"/>
          </p:cNvPicPr>
          <p:nvPr/>
        </p:nvPicPr>
        <p:blipFill>
          <a:blip r:embed="rId3"/>
          <a:stretch>
            <a:fillRect/>
          </a:stretch>
        </p:blipFill>
        <p:spPr>
          <a:xfrm>
            <a:off x="6842928" y="911607"/>
            <a:ext cx="2134546" cy="1702419"/>
          </a:xfrm>
          <a:prstGeom prst="rect">
            <a:avLst/>
          </a:prstGeom>
        </p:spPr>
      </p:pic>
      <p:pic>
        <p:nvPicPr>
          <p:cNvPr id="6" name="Picture 5"/>
          <p:cNvPicPr>
            <a:picLocks noChangeAspect="1"/>
          </p:cNvPicPr>
          <p:nvPr/>
        </p:nvPicPr>
        <p:blipFill>
          <a:blip r:embed="rId4"/>
          <a:stretch>
            <a:fillRect/>
          </a:stretch>
        </p:blipFill>
        <p:spPr>
          <a:xfrm>
            <a:off x="4344238" y="911606"/>
            <a:ext cx="2327868" cy="1702419"/>
          </a:xfrm>
          <a:prstGeom prst="rect">
            <a:avLst/>
          </a:prstGeom>
        </p:spPr>
      </p:pic>
      <p:pic>
        <p:nvPicPr>
          <p:cNvPr id="1026" name="FCCA5565-F491-4E76-8238-F4EE24A60DAB" descr="IMG_05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008" y="3041280"/>
            <a:ext cx="2425674" cy="181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4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500"/>
                                        <p:tgtEl>
                                          <p:spTgt spid="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4" end="4"/>
                                            </p:txEl>
                                          </p:spTgt>
                                        </p:tgtEl>
                                        <p:attrNameLst>
                                          <p:attrName>style.visibility</p:attrName>
                                        </p:attrNameLst>
                                      </p:cBhvr>
                                      <p:to>
                                        <p:strVal val="visible"/>
                                      </p:to>
                                    </p:set>
                                    <p:animEffect transition="in" filter="fade">
                                      <p:cBhvr>
                                        <p:cTn id="16" dur="500"/>
                                        <p:tgtEl>
                                          <p:spTgt spid="1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animEffect transition="in" filter="fade">
                                      <p:cBhvr>
                                        <p:cTn id="19" dur="500"/>
                                        <p:tgtEl>
                                          <p:spTgt spid="1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fade">
                                      <p:cBhvr>
                                        <p:cTn id="22"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7EA8BF-CEC7-A845-8B53-433DEC0087CD}"/>
              </a:ext>
            </a:extLst>
          </p:cNvPr>
          <p:cNvSpPr/>
          <p:nvPr/>
        </p:nvSpPr>
        <p:spPr>
          <a:xfrm>
            <a:off x="0" y="0"/>
            <a:ext cx="9144000" cy="759223"/>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0" y="55909"/>
            <a:ext cx="9144000" cy="5735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ACCOUNTABILITY</a:t>
            </a:r>
            <a:endParaRPr lang="en-US" sz="24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8" name="TextBox 7"/>
          <p:cNvSpPr txBox="1"/>
          <p:nvPr/>
        </p:nvSpPr>
        <p:spPr>
          <a:xfrm>
            <a:off x="114012" y="1603358"/>
            <a:ext cx="4572000" cy="2215991"/>
          </a:xfrm>
          <a:prstGeom prst="rect">
            <a:avLst/>
          </a:prstGeom>
          <a:solidFill>
            <a:schemeClr val="accent3">
              <a:lumMod val="50000"/>
            </a:schemeClr>
          </a:solidFill>
          <a:ln>
            <a:solidFill>
              <a:schemeClr val="accent4"/>
            </a:solidFill>
          </a:ln>
        </p:spPr>
        <p:txBody>
          <a:bodyPr wrap="square" rtlCol="0">
            <a:spAutoFit/>
          </a:bodyPr>
          <a:lstStyle/>
          <a:p>
            <a:r>
              <a:rPr lang="en-US" sz="12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Accountability</a:t>
            </a:r>
          </a:p>
          <a:p>
            <a:endParaRPr lang="en-US" sz="600" b="1"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173038" lvl="1" indent="-173038">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Officers are sole driver of a vehicle</a:t>
            </a:r>
          </a:p>
          <a:p>
            <a:pPr marL="625475" lvl="2"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Better Care and Maintenance of the Vehicle</a:t>
            </a:r>
          </a:p>
          <a:p>
            <a:pPr marL="625475" lvl="2"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Greater Longevity of the Vehicle</a:t>
            </a:r>
          </a:p>
          <a:p>
            <a:pPr marL="171450" lvl="1" indent="-171450">
              <a:buFont typeface="Arial" panose="020B0604020202020204" pitchFamily="34" charset="0"/>
              <a:buChar char="•"/>
            </a:pPr>
            <a:r>
              <a:rPr lang="en-US" sz="1200" dirty="0" smtClean="0">
                <a:solidFill>
                  <a:schemeClr val="bg1"/>
                </a:solidFill>
                <a:latin typeface="Calibri" panose="020F0502020204030204" pitchFamily="34" charset="0"/>
                <a:cs typeface="Calibri" panose="020F0502020204030204" pitchFamily="34" charset="0"/>
              </a:rPr>
              <a:t>Strict THV </a:t>
            </a:r>
            <a:r>
              <a:rPr lang="en-US" sz="1200" dirty="0">
                <a:solidFill>
                  <a:schemeClr val="bg1"/>
                </a:solidFill>
                <a:latin typeface="Calibri" panose="020F0502020204030204" pitchFamily="34" charset="0"/>
                <a:cs typeface="Calibri" panose="020F0502020204030204" pitchFamily="34" charset="0"/>
              </a:rPr>
              <a:t>policy to avoid the potential for </a:t>
            </a:r>
            <a:r>
              <a:rPr lang="en-US" sz="1200" dirty="0" smtClean="0">
                <a:solidFill>
                  <a:schemeClr val="bg1"/>
                </a:solidFill>
                <a:latin typeface="Calibri" panose="020F0502020204030204" pitchFamily="34" charset="0"/>
                <a:cs typeface="Calibri" panose="020F0502020204030204" pitchFamily="34" charset="0"/>
              </a:rPr>
              <a:t>abuse</a:t>
            </a:r>
            <a:endParaRPr lang="en-US" sz="600" dirty="0">
              <a:solidFill>
                <a:schemeClr val="bg1"/>
              </a:solidFill>
              <a:latin typeface="Calibri" panose="020F0502020204030204" pitchFamily="34" charset="0"/>
              <a:cs typeface="Calibri" panose="020F0502020204030204" pitchFamily="34" charset="0"/>
            </a:endParaRPr>
          </a:p>
          <a:p>
            <a:pPr marL="171450" lvl="1" indent="-1714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25 mile residency </a:t>
            </a:r>
            <a:r>
              <a:rPr lang="en-US" sz="1200" dirty="0" smtClean="0">
                <a:solidFill>
                  <a:schemeClr val="bg1"/>
                </a:solidFill>
                <a:latin typeface="Calibri" panose="020F0502020204030204" pitchFamily="34" charset="0"/>
                <a:cs typeface="Calibri" panose="020F0502020204030204" pitchFamily="34" charset="0"/>
              </a:rPr>
              <a:t>restriction</a:t>
            </a:r>
            <a:endParaRPr lang="en-US" sz="600" dirty="0">
              <a:solidFill>
                <a:schemeClr val="bg1"/>
              </a:solidFill>
              <a:latin typeface="Calibri" panose="020F0502020204030204" pitchFamily="34" charset="0"/>
              <a:cs typeface="Calibri" panose="020F0502020204030204" pitchFamily="34" charset="0"/>
            </a:endParaRPr>
          </a:p>
          <a:p>
            <a:pPr marL="171450" lvl="1" indent="-1714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Minimal deviation from the most direct course from work to their </a:t>
            </a:r>
            <a:r>
              <a:rPr lang="en-US" sz="1200" dirty="0" smtClean="0">
                <a:solidFill>
                  <a:schemeClr val="bg1"/>
                </a:solidFill>
                <a:latin typeface="Calibri" panose="020F0502020204030204" pitchFamily="34" charset="0"/>
                <a:cs typeface="Calibri" panose="020F0502020204030204" pitchFamily="34" charset="0"/>
              </a:rPr>
              <a:t>residence</a:t>
            </a:r>
            <a:endParaRPr lang="en-US" sz="600" dirty="0">
              <a:solidFill>
                <a:schemeClr val="bg1"/>
              </a:solidFill>
              <a:latin typeface="Calibri" panose="020F0502020204030204" pitchFamily="34" charset="0"/>
              <a:cs typeface="Calibri" panose="020F0502020204030204" pitchFamily="34" charset="0"/>
            </a:endParaRPr>
          </a:p>
          <a:p>
            <a:pPr marL="171450" lvl="1" indent="-171450">
              <a:buFont typeface="Arial" panose="020B0604020202020204" pitchFamily="34" charset="0"/>
              <a:buChar char="•"/>
            </a:pPr>
            <a:r>
              <a:rPr lang="en-US" sz="1200" dirty="0">
                <a:solidFill>
                  <a:schemeClr val="bg1"/>
                </a:solidFill>
                <a:latin typeface="Calibri" panose="020F0502020204030204" pitchFamily="34" charset="0"/>
                <a:cs typeface="Calibri" panose="020F0502020204030204" pitchFamily="34" charset="0"/>
              </a:rPr>
              <a:t>Officer restricted </a:t>
            </a:r>
            <a:r>
              <a:rPr lang="en-US" sz="1200" dirty="0" smtClean="0">
                <a:solidFill>
                  <a:schemeClr val="bg1"/>
                </a:solidFill>
                <a:latin typeface="Calibri" panose="020F0502020204030204" pitchFamily="34" charset="0"/>
                <a:cs typeface="Calibri" panose="020F0502020204030204" pitchFamily="34" charset="0"/>
              </a:rPr>
              <a:t>with respect to </a:t>
            </a:r>
            <a:r>
              <a:rPr lang="en-US" sz="1200" dirty="0">
                <a:solidFill>
                  <a:schemeClr val="bg1"/>
                </a:solidFill>
                <a:latin typeface="Calibri" panose="020F0502020204030204" pitchFamily="34" charset="0"/>
                <a:cs typeface="Calibri" panose="020F0502020204030204" pitchFamily="34" charset="0"/>
              </a:rPr>
              <a:t>off duty use</a:t>
            </a:r>
          </a:p>
          <a:p>
            <a:pPr marL="628650" lvl="2" indent="-171450">
              <a:buFont typeface="Wingdings" panose="05000000000000000000" pitchFamily="2" charset="2"/>
              <a:buChar char="§"/>
            </a:pPr>
            <a:r>
              <a:rPr lang="en-US" sz="1200" dirty="0">
                <a:solidFill>
                  <a:schemeClr val="bg1"/>
                </a:solidFill>
                <a:latin typeface="Calibri" panose="020F0502020204030204" pitchFamily="34" charset="0"/>
                <a:cs typeface="Calibri" panose="020F0502020204030204" pitchFamily="34" charset="0"/>
              </a:rPr>
              <a:t>No off duty use unless on call or authorized by the chief. </a:t>
            </a:r>
          </a:p>
          <a:p>
            <a:pPr marL="457200" lvl="2"/>
            <a:endParaRPr lang="en-US" sz="600" dirty="0">
              <a:solidFill>
                <a:schemeClr val="bg1"/>
              </a:solidFill>
              <a:latin typeface="Calibri" panose="020F0502020204030204" pitchFamily="34" charset="0"/>
              <a:cs typeface="Calibri" panose="020F0502020204030204" pitchFamily="34" charset="0"/>
            </a:endParaRPr>
          </a:p>
          <a:p>
            <a:pPr marL="454025" lvl="2"/>
            <a:endParaRPr lang="en-US" sz="6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2" name="Rectangle 11">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3" name="Picture 12"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647" y="888583"/>
            <a:ext cx="4075256" cy="1768647"/>
          </a:xfrm>
          <a:prstGeom prst="rect">
            <a:avLst/>
          </a:prstGeom>
          <a:ln>
            <a:solidFill>
              <a:schemeClr val="accent4"/>
            </a:solidFill>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647" y="2844801"/>
            <a:ext cx="4075256" cy="1634512"/>
          </a:xfrm>
          <a:prstGeom prst="rect">
            <a:avLst/>
          </a:prstGeom>
          <a:ln>
            <a:solidFill>
              <a:schemeClr val="accent4"/>
            </a:solidFill>
          </a:ln>
        </p:spPr>
      </p:pic>
      <p:sp>
        <p:nvSpPr>
          <p:cNvPr id="22" name="Rectangle 21">
            <a:extLst>
              <a:ext uri="{FF2B5EF4-FFF2-40B4-BE49-F238E27FC236}">
                <a16:creationId xmlns:a16="http://schemas.microsoft.com/office/drawing/2014/main" id="{CC509DC5-C694-B048-9D55-3B1D7B42D3FD}"/>
              </a:ext>
            </a:extLst>
          </p:cNvPr>
          <p:cNvSpPr/>
          <p:nvPr/>
        </p:nvSpPr>
        <p:spPr>
          <a:xfrm>
            <a:off x="114012" y="4209448"/>
            <a:ext cx="4572000" cy="266519"/>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FB88404-3EA0-1E40-BA59-6645A16BEC1C}"/>
              </a:ext>
            </a:extLst>
          </p:cNvPr>
          <p:cNvPicPr>
            <a:picLocks noChangeAspect="1"/>
          </p:cNvPicPr>
          <p:nvPr/>
        </p:nvPicPr>
        <p:blipFill rotWithShape="1">
          <a:blip r:embed="rId5"/>
          <a:srcRect l="12832" r="20263" b="51818"/>
          <a:stretch/>
        </p:blipFill>
        <p:spPr>
          <a:xfrm>
            <a:off x="114012" y="4203031"/>
            <a:ext cx="4572000" cy="272936"/>
          </a:xfrm>
          <a:prstGeom prst="rect">
            <a:avLst/>
          </a:prstGeom>
        </p:spPr>
      </p:pic>
      <p:sp>
        <p:nvSpPr>
          <p:cNvPr id="24" name="Rectangle 23">
            <a:extLst>
              <a:ext uri="{FF2B5EF4-FFF2-40B4-BE49-F238E27FC236}">
                <a16:creationId xmlns:a16="http://schemas.microsoft.com/office/drawing/2014/main" id="{CC509DC5-C694-B048-9D55-3B1D7B42D3FD}"/>
              </a:ext>
            </a:extLst>
          </p:cNvPr>
          <p:cNvSpPr/>
          <p:nvPr/>
        </p:nvSpPr>
        <p:spPr>
          <a:xfrm>
            <a:off x="114012" y="895000"/>
            <a:ext cx="4572000" cy="266519"/>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FB88404-3EA0-1E40-BA59-6645A16BEC1C}"/>
              </a:ext>
            </a:extLst>
          </p:cNvPr>
          <p:cNvPicPr>
            <a:picLocks noChangeAspect="1"/>
          </p:cNvPicPr>
          <p:nvPr/>
        </p:nvPicPr>
        <p:blipFill rotWithShape="1">
          <a:blip r:embed="rId5"/>
          <a:srcRect l="12832" r="20263" b="51818"/>
          <a:stretch/>
        </p:blipFill>
        <p:spPr>
          <a:xfrm>
            <a:off x="114012" y="888584"/>
            <a:ext cx="4572000" cy="272936"/>
          </a:xfrm>
          <a:prstGeom prst="rect">
            <a:avLst/>
          </a:prstGeom>
        </p:spPr>
      </p:pic>
      <p:sp>
        <p:nvSpPr>
          <p:cNvPr id="14" name="Slide Number Placeholder 3">
            <a:extLst>
              <a:ext uri="{FF2B5EF4-FFF2-40B4-BE49-F238E27FC236}">
                <a16:creationId xmlns:a16="http://schemas.microsoft.com/office/drawing/2014/main" id="{BFE763F0-D4BC-EE44-AEDD-CBE1A32CCAE2}"/>
              </a:ext>
            </a:extLst>
          </p:cNvPr>
          <p:cNvSpPr txBox="1">
            <a:spLocks/>
          </p:cNvSpPr>
          <p:nvPr/>
        </p:nvSpPr>
        <p:spPr>
          <a:xfrm>
            <a:off x="114012" y="4917167"/>
            <a:ext cx="429669" cy="2948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0CD3F-EBF3-BD45-9FF4-85E5963A6685}" type="slidenum">
              <a:rPr lang="en-US" sz="1200" smtClean="0">
                <a:solidFill>
                  <a:schemeClr val="bg1"/>
                </a:solidFill>
              </a:rPr>
              <a:pPr/>
              <a:t>31</a:t>
            </a:fld>
            <a:endParaRPr lang="en-US" sz="1200" dirty="0">
              <a:solidFill>
                <a:schemeClr val="bg1"/>
              </a:solidFill>
            </a:endParaRPr>
          </a:p>
        </p:txBody>
      </p:sp>
    </p:spTree>
    <p:extLst>
      <p:ext uri="{BB962C8B-B14F-4D97-AF65-F5344CB8AC3E}">
        <p14:creationId xmlns:p14="http://schemas.microsoft.com/office/powerpoint/2010/main" val="117655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2608DE7-0BD8-D742-9F01-8BD58A582042}"/>
              </a:ext>
            </a:extLst>
          </p:cNvPr>
          <p:cNvSpPr/>
          <p:nvPr/>
        </p:nvSpPr>
        <p:spPr>
          <a:xfrm>
            <a:off x="-2" y="1851176"/>
            <a:ext cx="9144000" cy="853369"/>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D4442B-11C0-7343-91E5-F60B2A9432AF}"/>
              </a:ext>
            </a:extLst>
          </p:cNvPr>
          <p:cNvSpPr>
            <a:spLocks noGrp="1"/>
          </p:cNvSpPr>
          <p:nvPr>
            <p:ph type="title"/>
          </p:nvPr>
        </p:nvSpPr>
        <p:spPr>
          <a:xfrm>
            <a:off x="1" y="1067981"/>
            <a:ext cx="9143998" cy="857250"/>
          </a:xfrm>
        </p:spPr>
        <p:txBody>
          <a:bodyPr/>
          <a:lstStyle/>
          <a:p>
            <a:r>
              <a:rPr lang="en-US" dirty="0" smtClean="0"/>
              <a:t>Take Home Car Program</a:t>
            </a:r>
            <a:endParaRPr lang="en-US" dirty="0"/>
          </a:p>
        </p:txBody>
      </p:sp>
      <p:sp>
        <p:nvSpPr>
          <p:cNvPr id="4" name="Text Placeholder 3">
            <a:extLst>
              <a:ext uri="{FF2B5EF4-FFF2-40B4-BE49-F238E27FC236}">
                <a16:creationId xmlns:a16="http://schemas.microsoft.com/office/drawing/2014/main" id="{678E1769-97DA-8F46-BA3C-F23C4D5F7925}"/>
              </a:ext>
            </a:extLst>
          </p:cNvPr>
          <p:cNvSpPr>
            <a:spLocks noGrp="1"/>
          </p:cNvSpPr>
          <p:nvPr>
            <p:ph type="body" sz="quarter" idx="13"/>
          </p:nvPr>
        </p:nvSpPr>
        <p:spPr>
          <a:xfrm>
            <a:off x="-1" y="1976426"/>
            <a:ext cx="9143999" cy="602871"/>
          </a:xfrm>
        </p:spPr>
        <p:txBody>
          <a:bodyPr/>
          <a:lstStyle/>
          <a:p>
            <a:pPr marL="0" indent="0" algn="ctr">
              <a:buNone/>
            </a:pPr>
            <a:r>
              <a:rPr lang="en-US" dirty="0" smtClean="0">
                <a:solidFill>
                  <a:schemeClr val="bg1"/>
                </a:solidFill>
              </a:rPr>
              <a:t>Implementation</a:t>
            </a:r>
            <a:endParaRPr lang="en-US" dirty="0">
              <a:solidFill>
                <a:schemeClr val="bg1"/>
              </a:solidFill>
            </a:endParaRPr>
          </a:p>
        </p:txBody>
      </p:sp>
      <p:sp>
        <p:nvSpPr>
          <p:cNvPr id="6" name="Rectangle 5">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7" name="Picture 6"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sp>
        <p:nvSpPr>
          <p:cNvPr id="11" name="Slide Number Placeholder 3">
            <a:extLst>
              <a:ext uri="{FF2B5EF4-FFF2-40B4-BE49-F238E27FC236}">
                <a16:creationId xmlns:a16="http://schemas.microsoft.com/office/drawing/2014/main" id="{BFE763F0-D4BC-EE44-AEDD-CBE1A32CCAE2}"/>
              </a:ext>
            </a:extLst>
          </p:cNvPr>
          <p:cNvSpPr>
            <a:spLocks noGrp="1"/>
          </p:cNvSpPr>
          <p:nvPr>
            <p:ph type="sldNum" sz="quarter" idx="12"/>
          </p:nvPr>
        </p:nvSpPr>
        <p:spPr>
          <a:xfrm>
            <a:off x="-48308" y="4893076"/>
            <a:ext cx="429669" cy="294868"/>
          </a:xfrm>
        </p:spPr>
        <p:txBody>
          <a:bodyPr/>
          <a:lstStyle/>
          <a:p>
            <a:fld id="{BB50CD3F-EBF3-BD45-9FF4-85E5963A6685}" type="slidenum">
              <a:rPr lang="en-US" smtClean="0">
                <a:solidFill>
                  <a:schemeClr val="bg1"/>
                </a:solidFill>
              </a:rPr>
              <a:t>32</a:t>
            </a:fld>
            <a:endParaRPr lang="en-US" dirty="0">
              <a:solidFill>
                <a:schemeClr val="bg1"/>
              </a:solidFill>
            </a:endParaRPr>
          </a:p>
        </p:txBody>
      </p:sp>
      <p:sp>
        <p:nvSpPr>
          <p:cNvPr id="9" name="Rectangle 8"/>
          <p:cNvSpPr/>
          <p:nvPr/>
        </p:nvSpPr>
        <p:spPr>
          <a:xfrm>
            <a:off x="483704" y="2829795"/>
            <a:ext cx="8077200" cy="1384995"/>
          </a:xfrm>
          <a:prstGeom prst="rect">
            <a:avLst/>
          </a:prstGeom>
        </p:spPr>
        <p:txBody>
          <a:bodyPr wrap="square">
            <a:spAutoFit/>
          </a:bodyPr>
          <a:lstStyle/>
          <a:p>
            <a:pPr algn="ctr"/>
            <a:r>
              <a:rPr lang="en-US" sz="1400" dirty="0" smtClean="0">
                <a:latin typeface="Calibri" panose="020F0502020204030204" pitchFamily="34" charset="0"/>
                <a:cs typeface="Calibri" panose="020F0502020204030204" pitchFamily="34" charset="0"/>
              </a:rPr>
              <a:t>COST</a:t>
            </a: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a:p>
            <a:pPr algn="ctr"/>
            <a:r>
              <a:rPr lang="en-US" sz="1400" dirty="0" smtClean="0">
                <a:latin typeface="Calibri" panose="020F0502020204030204" pitchFamily="34" charset="0"/>
                <a:ea typeface="Microsoft YaHei" panose="020B0503020204020204" pitchFamily="34" charset="-122"/>
                <a:cs typeface="Calibri" panose="020F0502020204030204" pitchFamily="34" charset="0"/>
              </a:rPr>
              <a:t>ROLL-OUT</a:t>
            </a: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a:p>
            <a:pPr algn="ctr"/>
            <a:r>
              <a:rPr lang="en-US" sz="1400" dirty="0">
                <a:latin typeface="Calibri" panose="020F0502020204030204" pitchFamily="34" charset="0"/>
                <a:ea typeface="Microsoft YaHei" panose="020B0503020204020204" pitchFamily="34" charset="-122"/>
                <a:cs typeface="Calibri" panose="020F0502020204030204" pitchFamily="34" charset="0"/>
              </a:rPr>
              <a:t>FINANCIAL GAIN TO THE CITY</a:t>
            </a:r>
          </a:p>
          <a:p>
            <a:pPr algn="ctr"/>
            <a:endParaRPr lang="en-US" sz="1400" dirty="0">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862611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7EA8BF-CEC7-A845-8B53-433DEC0087CD}"/>
              </a:ext>
            </a:extLst>
          </p:cNvPr>
          <p:cNvSpPr/>
          <p:nvPr/>
        </p:nvSpPr>
        <p:spPr>
          <a:xfrm>
            <a:off x="0" y="0"/>
            <a:ext cx="9144000" cy="807453"/>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1738378" y="78369"/>
            <a:ext cx="5719491" cy="55862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chemeClr val="bg1"/>
                </a:solidFill>
                <a:latin typeface="Calibri" panose="020F0502020204030204" pitchFamily="34" charset="0"/>
                <a:cs typeface="Calibri" panose="020F0502020204030204" pitchFamily="34" charset="0"/>
              </a:rPr>
              <a:t>IMPLEMENTATION COST AND ROLL-OUT</a:t>
            </a:r>
            <a:endParaRPr lang="en-US" sz="4000" dirty="0">
              <a:solidFill>
                <a:schemeClr val="bg1"/>
              </a:solidFill>
              <a:latin typeface="Calibri" panose="020F0502020204030204" pitchFamily="34" charset="0"/>
              <a:cs typeface="Calibri" panose="020F0502020204030204" pitchFamily="34" charset="0"/>
            </a:endParaRPr>
          </a:p>
        </p:txBody>
      </p:sp>
      <p:sp>
        <p:nvSpPr>
          <p:cNvPr id="8" name="TextBox 7"/>
          <p:cNvSpPr txBox="1"/>
          <p:nvPr/>
        </p:nvSpPr>
        <p:spPr>
          <a:xfrm>
            <a:off x="211675" y="908428"/>
            <a:ext cx="3894774" cy="2893100"/>
          </a:xfrm>
          <a:prstGeom prst="rect">
            <a:avLst/>
          </a:prstGeom>
          <a:solidFill>
            <a:schemeClr val="accent3">
              <a:lumMod val="50000"/>
            </a:schemeClr>
          </a:solidFill>
          <a:ln>
            <a:solidFill>
              <a:schemeClr val="accent4"/>
            </a:solidFill>
          </a:ln>
        </p:spPr>
        <p:txBody>
          <a:bodyPr wrap="square" rtlCol="0">
            <a:spAutoFit/>
          </a:bodyPr>
          <a:lstStyle/>
          <a:p>
            <a:r>
              <a:rPr lang="en-US" sz="14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Cost of the Program</a:t>
            </a:r>
          </a:p>
          <a:p>
            <a:endParaRPr lang="en-US" sz="600" u="sng"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171450"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Initial cost of the program will be $4.2 million over three years to purchase 59 total vehicles:</a:t>
            </a:r>
          </a:p>
          <a:p>
            <a:pPr marL="6286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43 Police rated and 16 Civilian rated</a:t>
            </a:r>
          </a:p>
          <a:p>
            <a:pPr marL="171450" indent="-171450">
              <a:buFont typeface="Arial" panose="020B0604020202020204" pitchFamily="34" charset="0"/>
              <a:buChar char="•"/>
            </a:pP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171450"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2023 funding to purchase 20 vehicles and to cover unexpected inflation for depreciation on current fleet: </a:t>
            </a:r>
          </a:p>
          <a:p>
            <a:pPr marL="628650" lvl="1"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$1.44 million – General Fund</a:t>
            </a:r>
          </a:p>
          <a:p>
            <a:pPr marL="628650" lvl="1" indent="-171450">
              <a:buFont typeface="Wingdings" panose="05000000000000000000" pitchFamily="2" charset="2"/>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$570,000 – Public Safety Fund</a:t>
            </a:r>
          </a:p>
          <a:p>
            <a:pPr lvl="1"/>
            <a:endParaRPr lang="en-US" sz="6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1714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Estimated increase to O and M yearly is $120,000.00</a:t>
            </a:r>
            <a:endParaRPr lang="en-US" sz="1200"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628650" lvl="1" indent="-171450">
              <a:buFont typeface="Arial" panose="020B0604020202020204" pitchFamily="34" charset="0"/>
              <a:buChar char="•"/>
            </a:pPr>
            <a:endParaRPr lang="en-US" sz="600" dirty="0" smtClean="0">
              <a:solidFill>
                <a:schemeClr val="bg1"/>
              </a:solidFill>
              <a:latin typeface="Calibri" panose="020F0502020204030204" pitchFamily="34" charset="0"/>
              <a:cs typeface="Calibri" panose="020F0502020204030204" pitchFamily="34" charset="0"/>
            </a:endParaRPr>
          </a:p>
          <a:p>
            <a:pPr marL="171450" lvl="1" indent="-171450">
              <a:buFont typeface="Arial" panose="020B0604020202020204" pitchFamily="34" charset="0"/>
              <a:buChar char="•"/>
            </a:pPr>
            <a:r>
              <a:rPr lang="en-US" sz="1200" dirty="0" smtClean="0">
                <a:solidFill>
                  <a:schemeClr val="bg1"/>
                </a:solidFill>
                <a:latin typeface="Calibri" panose="020F0502020204030204" pitchFamily="34" charset="0"/>
                <a:cs typeface="Calibri" panose="020F0502020204030204" pitchFamily="34" charset="0"/>
              </a:rPr>
              <a:t>Average Patrol vehicle </a:t>
            </a:r>
            <a:r>
              <a:rPr lang="en-US" sz="1200" dirty="0">
                <a:solidFill>
                  <a:schemeClr val="bg1"/>
                </a:solidFill>
                <a:latin typeface="Calibri" panose="020F0502020204030204" pitchFamily="34" charset="0"/>
                <a:cs typeface="Calibri" panose="020F0502020204030204" pitchFamily="34" charset="0"/>
              </a:rPr>
              <a:t>cost with necessary equipment is </a:t>
            </a:r>
            <a:r>
              <a:rPr lang="en-US" sz="1200" dirty="0" smtClean="0">
                <a:solidFill>
                  <a:schemeClr val="bg1"/>
                </a:solidFill>
                <a:latin typeface="Calibri" panose="020F0502020204030204" pitchFamily="34" charset="0"/>
                <a:cs typeface="Calibri" panose="020F0502020204030204" pitchFamily="34" charset="0"/>
              </a:rPr>
              <a:t>$73,000 – Average Civilian rated vehicle with necessary equipment is $36,000</a:t>
            </a:r>
          </a:p>
          <a:p>
            <a:pPr marL="171450" lvl="1" indent="-171450">
              <a:buFont typeface="Arial" panose="020B0604020202020204" pitchFamily="34" charset="0"/>
              <a:buChar char="•"/>
            </a:pPr>
            <a:endParaRPr lang="en-US" sz="6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5" name="Rectangle 14"/>
          <p:cNvSpPr/>
          <p:nvPr/>
        </p:nvSpPr>
        <p:spPr>
          <a:xfrm>
            <a:off x="4464136" y="1643856"/>
            <a:ext cx="4513337" cy="2800767"/>
          </a:xfrm>
          <a:prstGeom prst="rect">
            <a:avLst/>
          </a:prstGeom>
          <a:solidFill>
            <a:schemeClr val="accent3">
              <a:lumMod val="5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Three Year Rollout</a:t>
            </a:r>
          </a:p>
          <a:p>
            <a:endParaRPr lang="en-US" sz="6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171450" lvl="1" indent="-171450">
              <a:buFont typeface="Arial" panose="020B0604020202020204" pitchFamily="34" charset="0"/>
              <a:buChar char="•"/>
            </a:pPr>
            <a:r>
              <a:rPr lang="en-US" sz="12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Vehicle Purchases:</a:t>
            </a:r>
          </a:p>
          <a:p>
            <a:pPr marL="625475" lvl="2" indent="-171450">
              <a:buFont typeface="Wingdings" panose="05000000000000000000" pitchFamily="2" charset="2"/>
              <a:buChar char="§"/>
            </a:pPr>
            <a:r>
              <a:rPr lang="en-US" sz="1200" dirty="0" smtClean="0">
                <a:latin typeface="Calibri" panose="020F0502020204030204" pitchFamily="34" charset="0"/>
                <a:ea typeface="Microsoft YaHei" panose="020B0503020204020204" pitchFamily="34" charset="-122"/>
                <a:cs typeface="Times New Roman" panose="02020603050405020304" pitchFamily="18" charset="0"/>
              </a:rPr>
              <a:t>2023</a:t>
            </a:r>
            <a:r>
              <a:rPr lang="en-US" sz="1200" dirty="0" smtClean="0">
                <a:solidFill>
                  <a:srgbClr val="65CFE9"/>
                </a:solidFill>
                <a:latin typeface="Calibri" panose="020F0502020204030204" pitchFamily="34" charset="0"/>
                <a:ea typeface="Microsoft YaHei" panose="020B0503020204020204" pitchFamily="34" charset="-122"/>
                <a:cs typeface="Times New Roman" panose="02020603050405020304" pitchFamily="18" charset="0"/>
              </a:rPr>
              <a:t> </a:t>
            </a:r>
            <a:r>
              <a:rPr lang="en-US" sz="1200" b="1" dirty="0">
                <a:solidFill>
                  <a:srgbClr val="65CFE9"/>
                </a:solidFill>
                <a:latin typeface="Calibri" panose="020F0502020204030204" pitchFamily="34" charset="0"/>
                <a:ea typeface="Microsoft YaHei" panose="020B0503020204020204" pitchFamily="34" charset="-122"/>
                <a:cs typeface="Times New Roman" panose="02020603050405020304" pitchFamily="18" charset="0"/>
              </a:rPr>
              <a:t>	</a:t>
            </a:r>
            <a:r>
              <a:rPr lang="en-US" sz="1200" dirty="0" smtClean="0">
                <a:latin typeface="Calibri" panose="020F0502020204030204" pitchFamily="34" charset="0"/>
                <a:cs typeface="Calibri" panose="020F0502020204030204" pitchFamily="34" charset="0"/>
              </a:rPr>
              <a:t>20 Vehicles</a:t>
            </a:r>
            <a:endParaRPr lang="en-US" sz="1200" dirty="0">
              <a:latin typeface="Calibri" panose="020F0502020204030204" pitchFamily="34" charset="0"/>
              <a:cs typeface="Calibri" panose="020F0502020204030204" pitchFamily="34" charset="0"/>
            </a:endParaRPr>
          </a:p>
          <a:p>
            <a:pPr marL="625475" lvl="2" indent="-171450">
              <a:buFont typeface="Wingdings" panose="05000000000000000000" pitchFamily="2" charset="2"/>
              <a:buChar char="§"/>
            </a:pPr>
            <a:r>
              <a:rPr lang="en-US" sz="1200" dirty="0">
                <a:latin typeface="Calibri" panose="020F0502020204030204" pitchFamily="34" charset="0"/>
                <a:cs typeface="Calibri" panose="020F0502020204030204" pitchFamily="34" charset="0"/>
              </a:rPr>
              <a:t>2024	</a:t>
            </a:r>
            <a:r>
              <a:rPr lang="en-US" sz="1200" dirty="0" smtClean="0">
                <a:latin typeface="Calibri" panose="020F0502020204030204" pitchFamily="34" charset="0"/>
                <a:cs typeface="Calibri" panose="020F0502020204030204" pitchFamily="34" charset="0"/>
              </a:rPr>
              <a:t>20 Vehicles</a:t>
            </a:r>
            <a:endParaRPr lang="en-US" sz="1200" dirty="0">
              <a:latin typeface="Calibri" panose="020F0502020204030204" pitchFamily="34" charset="0"/>
              <a:cs typeface="Calibri" panose="020F0502020204030204" pitchFamily="34" charset="0"/>
            </a:endParaRPr>
          </a:p>
          <a:p>
            <a:pPr marL="625475" lvl="2" indent="-171450">
              <a:buFont typeface="Wingdings" panose="05000000000000000000" pitchFamily="2" charset="2"/>
              <a:buChar char="§"/>
            </a:pPr>
            <a:r>
              <a:rPr lang="en-US" sz="1200" dirty="0">
                <a:latin typeface="Calibri" panose="020F0502020204030204" pitchFamily="34" charset="0"/>
                <a:cs typeface="Calibri" panose="020F0502020204030204" pitchFamily="34" charset="0"/>
              </a:rPr>
              <a:t>2025	</a:t>
            </a:r>
            <a:r>
              <a:rPr lang="en-US" sz="1200" dirty="0" smtClean="0">
                <a:latin typeface="Calibri" panose="020F0502020204030204" pitchFamily="34" charset="0"/>
                <a:cs typeface="Calibri" panose="020F0502020204030204" pitchFamily="34" charset="0"/>
              </a:rPr>
              <a:t>19 Vehicles</a:t>
            </a:r>
          </a:p>
          <a:p>
            <a:pPr marL="515938" lvl="2"/>
            <a:r>
              <a:rPr lang="en-US" sz="1200" dirty="0" smtClean="0">
                <a:latin typeface="Calibri" panose="020F0502020204030204" pitchFamily="34" charset="0"/>
                <a:cs typeface="Calibri" panose="020F0502020204030204" pitchFamily="34" charset="0"/>
              </a:rPr>
              <a:t>		</a:t>
            </a:r>
            <a:endParaRPr lang="en-US" sz="600" dirty="0" smtClean="0">
              <a:latin typeface="Calibri" panose="020F0502020204030204" pitchFamily="34" charset="0"/>
              <a:cs typeface="Calibri" panose="020F0502020204030204" pitchFamily="34" charset="0"/>
            </a:endParaRPr>
          </a:p>
          <a:p>
            <a:pPr marL="171450" lvl="2"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Allows for the cost of the program to have the least financial   </a:t>
            </a:r>
          </a:p>
          <a:p>
            <a:pPr marL="55563" lvl="1"/>
            <a:r>
              <a:rPr lang="en-US" sz="1200" dirty="0">
                <a:latin typeface="Calibri" panose="020F0502020204030204" pitchFamily="34" charset="0"/>
                <a:cs typeface="Calibri" panose="020F0502020204030204" pitchFamily="34" charset="0"/>
              </a:rPr>
              <a:t> </a:t>
            </a:r>
            <a:r>
              <a:rPr lang="en-US" sz="1200" dirty="0" smtClean="0">
                <a:latin typeface="Calibri" panose="020F0502020204030204" pitchFamily="34" charset="0"/>
                <a:cs typeface="Calibri" panose="020F0502020204030204" pitchFamily="34" charset="0"/>
              </a:rPr>
              <a:t>  impact to the city in 2023 by dispersing over three years </a:t>
            </a:r>
            <a:endParaRPr lang="en-US" sz="600" dirty="0" smtClean="0">
              <a:latin typeface="Calibri" panose="020F0502020204030204" pitchFamily="34" charset="0"/>
              <a:cs typeface="Calibri" panose="020F0502020204030204" pitchFamily="34" charset="0"/>
            </a:endParaRPr>
          </a:p>
          <a:p>
            <a:pPr marL="0" lvl="1"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Allows fleet to greater ability to acquire vehicles (dealer avail)</a:t>
            </a:r>
          </a:p>
          <a:p>
            <a:pPr marL="0" lvl="1"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Allows vendors more time to build vehicles</a:t>
            </a:r>
            <a:endParaRPr lang="en-US" sz="600" dirty="0" smtClean="0">
              <a:latin typeface="Calibri" panose="020F0502020204030204" pitchFamily="34" charset="0"/>
              <a:cs typeface="Calibri" panose="020F0502020204030204" pitchFamily="34" charset="0"/>
            </a:endParaRPr>
          </a:p>
          <a:p>
            <a:pPr marL="0" lvl="1"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This will work in concert with Fleet moving towards hybrid vehicles</a:t>
            </a:r>
          </a:p>
          <a:p>
            <a:pPr marL="457200" lvl="2"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Council’s city wide initiative </a:t>
            </a:r>
          </a:p>
          <a:p>
            <a:pPr marL="457200" lvl="2"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Fuel cost savings (potential offset increase to O and M)</a:t>
            </a:r>
          </a:p>
          <a:p>
            <a:pPr marL="457200" lvl="2" indent="1714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Environmentally friendly </a:t>
            </a:r>
            <a:endParaRPr lang="en-US" sz="600" dirty="0" smtClean="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7" name="Picture 16"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sp>
        <p:nvSpPr>
          <p:cNvPr id="12" name="Slide Number Placeholder 3">
            <a:extLst>
              <a:ext uri="{FF2B5EF4-FFF2-40B4-BE49-F238E27FC236}">
                <a16:creationId xmlns:a16="http://schemas.microsoft.com/office/drawing/2014/main" id="{BFE763F0-D4BC-EE44-AEDD-CBE1A32CCAE2}"/>
              </a:ext>
            </a:extLst>
          </p:cNvPr>
          <p:cNvSpPr txBox="1">
            <a:spLocks/>
          </p:cNvSpPr>
          <p:nvPr/>
        </p:nvSpPr>
        <p:spPr>
          <a:xfrm>
            <a:off x="76738" y="4893721"/>
            <a:ext cx="429669" cy="2948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0CD3F-EBF3-BD45-9FF4-85E5963A6685}" type="slidenum">
              <a:rPr lang="en-US" sz="1200" smtClean="0">
                <a:solidFill>
                  <a:schemeClr val="bg1"/>
                </a:solidFill>
              </a:rPr>
              <a:pPr/>
              <a:t>33</a:t>
            </a:fld>
            <a:endParaRPr lang="en-US" sz="1200"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081" y="3602334"/>
            <a:ext cx="1837528" cy="1225018"/>
          </a:xfrm>
          <a:prstGeom prst="rect">
            <a:avLst/>
          </a:prstGeom>
          <a:ln>
            <a:solidFill>
              <a:schemeClr val="accent4"/>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799" y="917952"/>
            <a:ext cx="1728509" cy="1152339"/>
          </a:xfrm>
          <a:prstGeom prst="rect">
            <a:avLst/>
          </a:prstGeom>
          <a:ln>
            <a:solidFill>
              <a:schemeClr val="accent4"/>
            </a:solidFill>
          </a:ln>
        </p:spPr>
      </p:pic>
    </p:spTree>
    <p:extLst>
      <p:ext uri="{BB962C8B-B14F-4D97-AF65-F5344CB8AC3E}">
        <p14:creationId xmlns:p14="http://schemas.microsoft.com/office/powerpoint/2010/main" val="29009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7EA8BF-CEC7-A845-8B53-433DEC0087CD}"/>
              </a:ext>
            </a:extLst>
          </p:cNvPr>
          <p:cNvSpPr/>
          <p:nvPr/>
        </p:nvSpPr>
        <p:spPr>
          <a:xfrm>
            <a:off x="0" y="0"/>
            <a:ext cx="9144000" cy="759223"/>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0" y="55909"/>
            <a:ext cx="9144000" cy="5735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FINANCIAL </a:t>
            </a:r>
            <a:r>
              <a:rPr lang="en-US" sz="2400" dirty="0">
                <a:solidFill>
                  <a:schemeClr val="bg1"/>
                </a:solidFill>
                <a:latin typeface="Calibri" panose="020F0502020204030204" pitchFamily="34" charset="0"/>
                <a:ea typeface="Microsoft YaHei" panose="020B0503020204020204" pitchFamily="34" charset="-122"/>
                <a:cs typeface="Calibri" panose="020F0502020204030204" pitchFamily="34" charset="0"/>
              </a:rPr>
              <a:t>GAIN TO THE CITY</a:t>
            </a:r>
          </a:p>
        </p:txBody>
      </p:sp>
      <p:sp>
        <p:nvSpPr>
          <p:cNvPr id="9" name="Rectangle 8"/>
          <p:cNvSpPr/>
          <p:nvPr/>
        </p:nvSpPr>
        <p:spPr>
          <a:xfrm>
            <a:off x="110724" y="1172859"/>
            <a:ext cx="5147101" cy="2985433"/>
          </a:xfrm>
          <a:prstGeom prst="rect">
            <a:avLst/>
          </a:prstGeom>
          <a:solidFill>
            <a:schemeClr val="accent3">
              <a:lumMod val="50000"/>
            </a:schemeClr>
          </a:solidFill>
          <a:ln>
            <a:solidFill>
              <a:schemeClr val="accent4"/>
            </a:solidFill>
          </a:ln>
        </p:spPr>
        <p:txBody>
          <a:bodyPr wrap="square">
            <a:spAutoFit/>
          </a:bodyPr>
          <a:lstStyle/>
          <a:p>
            <a:r>
              <a:rPr lang="en-US" sz="12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Financial Gain to the City</a:t>
            </a:r>
          </a:p>
          <a:p>
            <a:endParaRPr lang="en-US" sz="800" u="sng" dirty="0">
              <a:solidFill>
                <a:schemeClr val="bg1"/>
              </a:solidFill>
              <a:latin typeface="Calibri" panose="020F0502020204030204" pitchFamily="34" charset="0"/>
              <a:ea typeface="Microsoft YaHei" panose="020B0503020204020204" pitchFamily="34" charset="-122"/>
              <a:cs typeface="Calibri" panose="020F0502020204030204" pitchFamily="34" charset="0"/>
            </a:endParaRPr>
          </a:p>
          <a:p>
            <a:pPr marL="171450" lvl="1" indent="-171450">
              <a:buFont typeface="Arial" panose="020B0604020202020204" pitchFamily="34" charset="0"/>
              <a:buChar char="•"/>
            </a:pPr>
            <a:r>
              <a:rPr lang="en-US" sz="1200" u="sng" dirty="0" smtClean="0">
                <a:solidFill>
                  <a:schemeClr val="bg1"/>
                </a:solidFill>
                <a:latin typeface="Calibri" panose="020F0502020204030204" pitchFamily="34" charset="0"/>
                <a:ea typeface="Microsoft YaHei" panose="020B0503020204020204" pitchFamily="34" charset="-122"/>
                <a:cs typeface="Calibri" panose="020F0502020204030204" pitchFamily="34" charset="0"/>
              </a:rPr>
              <a:t>Program is based on 8 year rotation instead of 4 year rotation</a:t>
            </a:r>
            <a:endParaRPr lang="en-US" sz="1200" dirty="0" smtClean="0">
              <a:solidFill>
                <a:schemeClr val="bg1"/>
              </a:solidFill>
              <a:latin typeface="Calibri" panose="020F0502020204030204" pitchFamily="34" charset="0"/>
              <a:cs typeface="Calibri" panose="020F0502020204030204" pitchFamily="34" charset="0"/>
            </a:endParaRPr>
          </a:p>
          <a:p>
            <a:pPr marL="801688" lvl="3" indent="-171450">
              <a:buFont typeface="Wingdings" panose="05000000000000000000" pitchFamily="2" charset="2"/>
              <a:buChar char="§"/>
            </a:pPr>
            <a:r>
              <a:rPr lang="en-US" sz="1200" dirty="0" smtClean="0">
                <a:solidFill>
                  <a:schemeClr val="bg1"/>
                </a:solidFill>
                <a:latin typeface="Calibri" panose="020F0502020204030204" pitchFamily="34" charset="0"/>
                <a:cs typeface="Calibri" panose="020F0502020204030204" pitchFamily="34" charset="0"/>
              </a:rPr>
              <a:t>Estimated annual savings of  $200,000 through less total annual  depreciation cost </a:t>
            </a:r>
          </a:p>
          <a:p>
            <a:pPr marL="801688" lvl="3" indent="-171450">
              <a:buFont typeface="Wingdings" panose="05000000000000000000" pitchFamily="2" charset="2"/>
              <a:buChar char="§"/>
            </a:pPr>
            <a:r>
              <a:rPr lang="en-US" sz="1200" dirty="0" smtClean="0">
                <a:solidFill>
                  <a:schemeClr val="bg1"/>
                </a:solidFill>
                <a:latin typeface="Calibri" panose="020F0502020204030204" pitchFamily="34" charset="0"/>
                <a:cs typeface="Calibri" panose="020F0502020204030204" pitchFamily="34" charset="0"/>
              </a:rPr>
              <a:t>The initial investment of $4.2 Million will be recuperated through savings over time</a:t>
            </a:r>
          </a:p>
          <a:p>
            <a:pPr marL="173038" lvl="2"/>
            <a:endParaRPr lang="en-US" sz="1200" dirty="0" smtClean="0">
              <a:solidFill>
                <a:schemeClr val="bg1"/>
              </a:solidFill>
              <a:latin typeface="Calibri" panose="020F0502020204030204" pitchFamily="34" charset="0"/>
              <a:cs typeface="Calibri" panose="020F0502020204030204" pitchFamily="34" charset="0"/>
            </a:endParaRPr>
          </a:p>
          <a:p>
            <a:pPr marL="171450" lvl="2" indent="-171450">
              <a:buFont typeface="Arial" panose="020B0604020202020204" pitchFamily="34" charset="0"/>
              <a:buChar char="•"/>
            </a:pPr>
            <a:r>
              <a:rPr lang="en-US" sz="1200" u="sng" dirty="0" smtClean="0">
                <a:solidFill>
                  <a:schemeClr val="bg1"/>
                </a:solidFill>
                <a:latin typeface="Calibri" panose="020F0502020204030204" pitchFamily="34" charset="0"/>
                <a:cs typeface="Calibri" panose="020F0502020204030204" pitchFamily="34" charset="0"/>
              </a:rPr>
              <a:t>Salary Savings</a:t>
            </a:r>
          </a:p>
          <a:p>
            <a:pPr marL="628650" lvl="3" indent="-171450">
              <a:buFont typeface="Wingdings" panose="05000000000000000000" pitchFamily="2" charset="2"/>
              <a:buChar char="§"/>
            </a:pPr>
            <a:r>
              <a:rPr lang="en-US" sz="1200" dirty="0">
                <a:solidFill>
                  <a:schemeClr val="bg1"/>
                </a:solidFill>
                <a:latin typeface="Calibri" panose="020F0502020204030204" pitchFamily="34" charset="0"/>
                <a:cs typeface="Calibri" panose="020F0502020204030204" pitchFamily="34" charset="0"/>
              </a:rPr>
              <a:t>Saves time between shifts and officers not having to </a:t>
            </a:r>
            <a:r>
              <a:rPr lang="en-US" sz="1200" dirty="0" smtClean="0">
                <a:solidFill>
                  <a:schemeClr val="bg1"/>
                </a:solidFill>
                <a:latin typeface="Calibri" panose="020F0502020204030204" pitchFamily="34" charset="0"/>
                <a:cs typeface="Calibri" panose="020F0502020204030204" pitchFamily="34" charset="0"/>
              </a:rPr>
              <a:t>be off </a:t>
            </a:r>
            <a:r>
              <a:rPr lang="en-US" sz="1200" dirty="0">
                <a:solidFill>
                  <a:schemeClr val="bg1"/>
                </a:solidFill>
                <a:latin typeface="Calibri" panose="020F0502020204030204" pitchFamily="34" charset="0"/>
                <a:cs typeface="Calibri" panose="020F0502020204030204" pitchFamily="34" charset="0"/>
              </a:rPr>
              <a:t>the street to </a:t>
            </a:r>
            <a:r>
              <a:rPr lang="en-US" sz="1200" dirty="0" smtClean="0">
                <a:solidFill>
                  <a:schemeClr val="bg1"/>
                </a:solidFill>
                <a:latin typeface="Calibri" panose="020F0502020204030204" pitchFamily="34" charset="0"/>
                <a:cs typeface="Calibri" panose="020F0502020204030204" pitchFamily="34" charset="0"/>
              </a:rPr>
              <a:t>exchange vehicles</a:t>
            </a:r>
          </a:p>
          <a:p>
            <a:pPr marL="628650" lvl="3" indent="-171450">
              <a:buFont typeface="Wingdings" panose="05000000000000000000" pitchFamily="2" charset="2"/>
              <a:buChar char="§"/>
            </a:pPr>
            <a:r>
              <a:rPr lang="en-US" sz="1200" dirty="0" smtClean="0">
                <a:solidFill>
                  <a:schemeClr val="bg1"/>
                </a:solidFill>
                <a:latin typeface="Calibri" panose="020F0502020204030204" pitchFamily="34" charset="0"/>
                <a:cs typeface="Calibri" panose="020F0502020204030204" pitchFamily="34" charset="0"/>
              </a:rPr>
              <a:t>An estimated 13,398 hours a year are spent on loading and unloading equipment, vehicle inspections, and refueling = to 6.5 FTE</a:t>
            </a:r>
          </a:p>
          <a:p>
            <a:pPr marL="628650" lvl="3" indent="-171450">
              <a:buFont typeface="Wingdings" panose="05000000000000000000" pitchFamily="2" charset="2"/>
              <a:buChar char="§"/>
            </a:pPr>
            <a:r>
              <a:rPr lang="en-US" sz="1200" dirty="0" smtClean="0">
                <a:solidFill>
                  <a:schemeClr val="bg1"/>
                </a:solidFill>
                <a:latin typeface="Calibri" panose="020F0502020204030204" pitchFamily="34" charset="0"/>
                <a:cs typeface="Calibri" panose="020F0502020204030204" pitchFamily="34" charset="0"/>
              </a:rPr>
              <a:t>Annual soft cost savings of over $500,000</a:t>
            </a:r>
          </a:p>
          <a:p>
            <a:pPr marL="1085850" lvl="2" indent="-171450">
              <a:buFont typeface="Wingdings" panose="05000000000000000000" pitchFamily="2" charset="2"/>
              <a:buChar char="§"/>
            </a:pPr>
            <a:endParaRPr lang="en-US" sz="1200" dirty="0">
              <a:solidFill>
                <a:schemeClr val="bg1"/>
              </a:solidFill>
              <a:latin typeface="Calibri" panose="020F0502020204030204" pitchFamily="34" charset="0"/>
              <a:cs typeface="Calibri" panose="020F0502020204030204" pitchFamily="34" charset="0"/>
            </a:endParaRPr>
          </a:p>
          <a:p>
            <a:pPr lvl="2"/>
            <a:endParaRPr lang="en-US" sz="1200" dirty="0" smtClean="0">
              <a:solidFill>
                <a:schemeClr val="bg1"/>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C509DC5-C694-B048-9D55-3B1D7B42D3FD}"/>
              </a:ext>
            </a:extLst>
          </p:cNvPr>
          <p:cNvSpPr/>
          <p:nvPr/>
        </p:nvSpPr>
        <p:spPr>
          <a:xfrm>
            <a:off x="0" y="4937521"/>
            <a:ext cx="9144000" cy="205978"/>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3" name="Picture 12" descr="LON-Logo-whitecircle_4C.png">
            <a:extLst>
              <a:ext uri="{FF2B5EF4-FFF2-40B4-BE49-F238E27FC236}">
                <a16:creationId xmlns:a16="http://schemas.microsoft.com/office/drawing/2014/main" id="{828ACF9D-8927-2643-BDCD-0C9C7EF09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218" y="4250852"/>
            <a:ext cx="790255" cy="79025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985" y="1180399"/>
            <a:ext cx="3600488" cy="2856014"/>
          </a:xfrm>
          <a:prstGeom prst="rect">
            <a:avLst/>
          </a:prstGeom>
          <a:ln>
            <a:solidFill>
              <a:schemeClr val="accent4"/>
            </a:solidFill>
          </a:ln>
        </p:spPr>
      </p:pic>
      <p:sp>
        <p:nvSpPr>
          <p:cNvPr id="15" name="Rectangle 14">
            <a:extLst>
              <a:ext uri="{FF2B5EF4-FFF2-40B4-BE49-F238E27FC236}">
                <a16:creationId xmlns:a16="http://schemas.microsoft.com/office/drawing/2014/main" id="{CC509DC5-C694-B048-9D55-3B1D7B42D3FD}"/>
              </a:ext>
            </a:extLst>
          </p:cNvPr>
          <p:cNvSpPr/>
          <p:nvPr/>
        </p:nvSpPr>
        <p:spPr>
          <a:xfrm>
            <a:off x="5376985" y="4083978"/>
            <a:ext cx="3600488" cy="266519"/>
          </a:xfrm>
          <a:prstGeom prst="rect">
            <a:avLst/>
          </a:prstGeom>
          <a:solidFill>
            <a:srgbClr val="C05131"/>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FB88404-3EA0-1E40-BA59-6645A16BEC1C}"/>
              </a:ext>
            </a:extLst>
          </p:cNvPr>
          <p:cNvPicPr>
            <a:picLocks noChangeAspect="1"/>
          </p:cNvPicPr>
          <p:nvPr/>
        </p:nvPicPr>
        <p:blipFill rotWithShape="1">
          <a:blip r:embed="rId4"/>
          <a:srcRect l="12832" r="20263" b="51818"/>
          <a:stretch/>
        </p:blipFill>
        <p:spPr>
          <a:xfrm>
            <a:off x="5376985" y="4077561"/>
            <a:ext cx="3600488" cy="272936"/>
          </a:xfrm>
          <a:prstGeom prst="rect">
            <a:avLst/>
          </a:prstGeom>
        </p:spPr>
      </p:pic>
      <p:sp>
        <p:nvSpPr>
          <p:cNvPr id="11" name="Slide Number Placeholder 3">
            <a:extLst>
              <a:ext uri="{FF2B5EF4-FFF2-40B4-BE49-F238E27FC236}">
                <a16:creationId xmlns:a16="http://schemas.microsoft.com/office/drawing/2014/main" id="{BFE763F0-D4BC-EE44-AEDD-CBE1A32CCAE2}"/>
              </a:ext>
            </a:extLst>
          </p:cNvPr>
          <p:cNvSpPr txBox="1">
            <a:spLocks/>
          </p:cNvSpPr>
          <p:nvPr/>
        </p:nvSpPr>
        <p:spPr>
          <a:xfrm>
            <a:off x="32570" y="4893721"/>
            <a:ext cx="429669" cy="2948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50CD3F-EBF3-BD45-9FF4-85E5963A6685}" type="slidenum">
              <a:rPr lang="en-US" sz="1200" smtClean="0">
                <a:solidFill>
                  <a:schemeClr val="bg1"/>
                </a:solidFill>
              </a:rPr>
              <a:pPr/>
              <a:t>34</a:t>
            </a:fld>
            <a:endParaRPr lang="en-US" sz="1200" dirty="0">
              <a:solidFill>
                <a:schemeClr val="bg1"/>
              </a:solidFill>
            </a:endParaRPr>
          </a:p>
        </p:txBody>
      </p:sp>
    </p:spTree>
    <p:extLst>
      <p:ext uri="{BB962C8B-B14F-4D97-AF65-F5344CB8AC3E}">
        <p14:creationId xmlns:p14="http://schemas.microsoft.com/office/powerpoint/2010/main" val="2567742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9992" y="524541"/>
            <a:ext cx="7772400" cy="3207032"/>
          </a:xfrm>
        </p:spPr>
        <p:txBody>
          <a:bodyPr>
            <a:normAutofit fontScale="90000"/>
          </a:bodyPr>
          <a:lstStyle/>
          <a:p>
            <a:r>
              <a:rPr lang="en-US" sz="5400" spc="400" dirty="0" smtClean="0">
                <a:solidFill>
                  <a:schemeClr val="bg1"/>
                </a:solidFill>
                <a:latin typeface="Filson Soft Book"/>
                <a:cs typeface="Filson Soft Book"/>
              </a:rPr>
              <a:t>Other questions, comments or additional information needed?</a:t>
            </a:r>
            <a:endParaRPr lang="en-US" sz="5400" spc="400" dirty="0">
              <a:solidFill>
                <a:schemeClr val="bg1"/>
              </a:solidFill>
              <a:latin typeface="Filson Soft Book"/>
              <a:cs typeface="Filson Soft Book"/>
            </a:endParaRPr>
          </a:p>
        </p:txBody>
      </p:sp>
      <p:pic>
        <p:nvPicPr>
          <p:cNvPr id="3" name="Picture 2" descr="LON-LinearPattern_1C-white.png"/>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flipV="1">
            <a:off x="-376906" y="3736269"/>
            <a:ext cx="15087600" cy="2000250"/>
          </a:xfrm>
          <a:prstGeom prst="rect">
            <a:avLst/>
          </a:prstGeom>
        </p:spPr>
      </p:pic>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a:ln>
                  <a:noFill/>
                </a:ln>
                <a:solidFill>
                  <a:srgbClr val="404545">
                    <a:tint val="75000"/>
                  </a:srgb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404545">
                  <a:tint val="75000"/>
                </a:srgbClr>
              </a:solidFill>
              <a:effectLst/>
              <a:uLnTx/>
              <a:uFillTx/>
              <a:latin typeface="Calibri"/>
              <a:ea typeface="+mn-ea"/>
              <a:cs typeface="+mn-cs"/>
            </a:endParaRPr>
          </a:p>
        </p:txBody>
      </p:sp>
    </p:spTree>
    <p:extLst>
      <p:ext uri="{BB962C8B-B14F-4D97-AF65-F5344CB8AC3E}">
        <p14:creationId xmlns:p14="http://schemas.microsoft.com/office/powerpoint/2010/main" val="155812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54" y="4526648"/>
            <a:ext cx="1371600" cy="579991"/>
          </a:xfrm>
        </p:spPr>
      </p:pic>
      <p:sp>
        <p:nvSpPr>
          <p:cNvPr id="3" name="Rectangle 2"/>
          <p:cNvSpPr/>
          <p:nvPr/>
        </p:nvSpPr>
        <p:spPr>
          <a:xfrm>
            <a:off x="0" y="0"/>
            <a:ext cx="9144000" cy="758283"/>
          </a:xfrm>
          <a:prstGeom prst="rect">
            <a:avLst/>
          </a:prstGeom>
          <a:solidFill>
            <a:srgbClr val="C0513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noProof="0" dirty="0">
                <a:solidFill>
                  <a:prstClr val="white"/>
                </a:solidFill>
                <a:latin typeface="Nunito ExtraBold"/>
              </a:rPr>
              <a:t>EARLY CHILDHOOD EDUCATION</a:t>
            </a:r>
            <a:r>
              <a:rPr kumimoji="0" lang="en-US" sz="2800" b="0" i="0" u="none" strike="noStrike" kern="1200" cap="none" spc="0" normalizeH="0" baseline="0" noProof="0" dirty="0">
                <a:ln>
                  <a:noFill/>
                </a:ln>
                <a:solidFill>
                  <a:prstClr val="white"/>
                </a:solidFill>
                <a:effectLst/>
                <a:uLnTx/>
                <a:uFillTx/>
                <a:latin typeface="Nunito ExtraBold"/>
                <a:ea typeface="+mn-ea"/>
                <a:cs typeface="+mn-cs"/>
              </a:rPr>
              <a:t> </a:t>
            </a:r>
          </a:p>
        </p:txBody>
      </p:sp>
      <p:sp>
        <p:nvSpPr>
          <p:cNvPr id="5" name="TextBox 4"/>
          <p:cNvSpPr txBox="1"/>
          <p:nvPr/>
        </p:nvSpPr>
        <p:spPr>
          <a:xfrm>
            <a:off x="2149147" y="983976"/>
            <a:ext cx="6537653" cy="215443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5131"/>
                </a:solidFill>
                <a:effectLst/>
                <a:uLnTx/>
                <a:uFillTx/>
                <a:latin typeface="Nunito ExtraBold"/>
                <a:ea typeface="+mn-ea"/>
                <a:cs typeface="+mn-cs"/>
              </a:rPr>
              <a:t>EARLY CHILDHOOD (EC) </a:t>
            </a:r>
            <a:r>
              <a:rPr lang="en-US" sz="2800" dirty="0">
                <a:solidFill>
                  <a:srgbClr val="C05131"/>
                </a:solidFill>
                <a:latin typeface="Nunito ExtraBold"/>
              </a:rPr>
              <a:t>CAPACITY BUILDING</a:t>
            </a:r>
            <a:endParaRPr kumimoji="0" lang="en-US" sz="2800" b="0" i="0" u="none" strike="noStrike" kern="1200" cap="none" spc="0" normalizeH="0" baseline="0" noProof="0" dirty="0">
              <a:ln>
                <a:noFill/>
              </a:ln>
              <a:solidFill>
                <a:srgbClr val="C05131"/>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CHILDREN, YOUTH AND FAMILIES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C05131"/>
                </a:solidFill>
                <a:effectLst/>
                <a:uLnTx/>
                <a:uFillTx/>
                <a:latin typeface="Nunito ExtraBold"/>
                <a:ea typeface="+mn-ea"/>
                <a:cs typeface="+mn-cs"/>
              </a:rPr>
              <a:t>$400,000 </a:t>
            </a: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ONE TIME; $100,00 ONGOING</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26295"/>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sp>
        <p:nvSpPr>
          <p:cNvPr id="8" name="TextBox 7"/>
          <p:cNvSpPr txBox="1"/>
          <p:nvPr/>
        </p:nvSpPr>
        <p:spPr>
          <a:xfrm>
            <a:off x="275303" y="2464545"/>
            <a:ext cx="8495071" cy="2062103"/>
          </a:xfrm>
          <a:prstGeom prst="rect">
            <a:avLst/>
          </a:prstGeom>
          <a:noFill/>
        </p:spPr>
        <p:txBody>
          <a:bodyPr wrap="square" rtlCol="0">
            <a:spAutoFit/>
          </a:bodyPr>
          <a:lstStyle/>
          <a:p>
            <a:r>
              <a:rPr lang="en-US" sz="1600" dirty="0"/>
              <a:t>Support Design &amp; Development of an EC Community Hub (HUB) focused on serving children ages 0-5.  </a:t>
            </a:r>
          </a:p>
          <a:p>
            <a:r>
              <a:rPr lang="en-US" sz="1600" dirty="0"/>
              <a:t>HUB would bring together in one facility:</a:t>
            </a:r>
          </a:p>
          <a:p>
            <a:pPr marL="171450" lvl="0" indent="-171450">
              <a:buFont typeface="Wingdings" pitchFamily="2" charset="2"/>
              <a:buChar char="ü"/>
            </a:pPr>
            <a:r>
              <a:rPr lang="en-US" sz="1600" dirty="0"/>
              <a:t>Professional development and training opportunities for early care providers, especially Family, Friend and Neighbor (FFN) caregivers, high quality and culturally/linguistically matched early childhood care and education</a:t>
            </a:r>
          </a:p>
          <a:p>
            <a:pPr marL="171450" lvl="0" indent="-171450">
              <a:buFont typeface="Wingdings" pitchFamily="2" charset="2"/>
              <a:buChar char="ü"/>
            </a:pPr>
            <a:r>
              <a:rPr lang="en-US" sz="1600" dirty="0"/>
              <a:t>Medical, social-emotional, language support for families and professional	</a:t>
            </a:r>
          </a:p>
          <a:p>
            <a:pPr marL="171450" lvl="0" indent="-171450">
              <a:buFont typeface="Wingdings" pitchFamily="2" charset="2"/>
              <a:buChar char="ü"/>
            </a:pPr>
            <a:r>
              <a:rPr lang="en-US" sz="1600" dirty="0"/>
              <a:t>Peer/community support for providers and </a:t>
            </a:r>
            <a:r>
              <a:rPr lang="en-US" sz="1600" dirty="0" smtClean="0"/>
              <a:t>families</a:t>
            </a:r>
            <a:endParaRPr lang="en-US" sz="1600" dirty="0"/>
          </a:p>
        </p:txBody>
      </p:sp>
      <p:pic>
        <p:nvPicPr>
          <p:cNvPr id="10" name="Picture 9">
            <a:extLst>
              <a:ext uri="{FF2B5EF4-FFF2-40B4-BE49-F238E27FC236}">
                <a16:creationId xmlns:a16="http://schemas.microsoft.com/office/drawing/2014/main" id="{875EF576-7193-3E45-B126-04AD25DC9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02" y="1066559"/>
            <a:ext cx="1362532" cy="857817"/>
          </a:xfrm>
          <a:prstGeom prst="rect">
            <a:avLst/>
          </a:prstGeom>
        </p:spPr>
      </p:pic>
    </p:spTree>
    <p:extLst>
      <p:ext uri="{BB962C8B-B14F-4D97-AF65-F5344CB8AC3E}">
        <p14:creationId xmlns:p14="http://schemas.microsoft.com/office/powerpoint/2010/main" val="59114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54" y="4526648"/>
            <a:ext cx="1371600" cy="579991"/>
          </a:xfrm>
        </p:spPr>
      </p:pic>
      <p:sp>
        <p:nvSpPr>
          <p:cNvPr id="3" name="Rectangle 2"/>
          <p:cNvSpPr/>
          <p:nvPr/>
        </p:nvSpPr>
        <p:spPr>
          <a:xfrm>
            <a:off x="0" y="0"/>
            <a:ext cx="9144000" cy="758283"/>
          </a:xfrm>
          <a:prstGeom prst="rect">
            <a:avLst/>
          </a:prstGeom>
          <a:solidFill>
            <a:srgbClr val="C0513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noProof="0" dirty="0">
                <a:solidFill>
                  <a:prstClr val="white"/>
                </a:solidFill>
                <a:latin typeface="Nunito ExtraBold"/>
              </a:rPr>
              <a:t>EARLY CHILDHOOD EDUCATION</a:t>
            </a:r>
            <a:r>
              <a:rPr kumimoji="0" lang="en-US" sz="2800" b="0" i="0" u="none" strike="noStrike" kern="1200" cap="none" spc="0" normalizeH="0" baseline="0" noProof="0" dirty="0">
                <a:ln>
                  <a:noFill/>
                </a:ln>
                <a:solidFill>
                  <a:prstClr val="white"/>
                </a:solidFill>
                <a:effectLst/>
                <a:uLnTx/>
                <a:uFillTx/>
                <a:latin typeface="Nunito ExtraBold"/>
                <a:ea typeface="+mn-ea"/>
                <a:cs typeface="+mn-cs"/>
              </a:rPr>
              <a:t> </a:t>
            </a:r>
          </a:p>
        </p:txBody>
      </p:sp>
      <p:sp>
        <p:nvSpPr>
          <p:cNvPr id="5" name="TextBox 4"/>
          <p:cNvSpPr txBox="1"/>
          <p:nvPr/>
        </p:nvSpPr>
        <p:spPr>
          <a:xfrm>
            <a:off x="2149147" y="983976"/>
            <a:ext cx="6537653" cy="215443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5131"/>
                </a:solidFill>
                <a:effectLst/>
                <a:uLnTx/>
                <a:uFillTx/>
                <a:latin typeface="Nunito ExtraBold"/>
                <a:ea typeface="+mn-ea"/>
                <a:cs typeface="+mn-cs"/>
              </a:rPr>
              <a:t>EARLY CHILDHOOD (EC) </a:t>
            </a:r>
            <a:r>
              <a:rPr lang="en-US" sz="2800" dirty="0">
                <a:solidFill>
                  <a:srgbClr val="C05131"/>
                </a:solidFill>
                <a:latin typeface="Nunito ExtraBold"/>
              </a:rPr>
              <a:t>CAPACITY BUILDING (Continued)</a:t>
            </a:r>
            <a:endParaRPr kumimoji="0" lang="en-US" sz="2800" b="0" i="0" u="none" strike="noStrike" kern="1200" cap="none" spc="0" normalizeH="0" baseline="0" noProof="0" dirty="0">
              <a:ln>
                <a:noFill/>
              </a:ln>
              <a:solidFill>
                <a:srgbClr val="C05131"/>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CHILDREN, YOUTH AND FAMILIES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C05131"/>
                </a:solidFill>
                <a:effectLst/>
                <a:uLnTx/>
                <a:uFillTx/>
                <a:latin typeface="Nunito ExtraBold"/>
                <a:ea typeface="+mn-ea"/>
                <a:cs typeface="+mn-cs"/>
              </a:rPr>
              <a:t>$400,000 </a:t>
            </a: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ONE TIME; $100,00 ONGOING</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26295"/>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sp>
        <p:nvSpPr>
          <p:cNvPr id="8" name="TextBox 7"/>
          <p:cNvSpPr txBox="1"/>
          <p:nvPr/>
        </p:nvSpPr>
        <p:spPr>
          <a:xfrm>
            <a:off x="422787" y="2383177"/>
            <a:ext cx="8264013" cy="2031325"/>
          </a:xfrm>
          <a:prstGeom prst="rect">
            <a:avLst/>
          </a:prstGeom>
          <a:noFill/>
        </p:spPr>
        <p:txBody>
          <a:bodyPr wrap="square" rtlCol="0">
            <a:spAutoFit/>
          </a:bodyPr>
          <a:lstStyle/>
          <a:p>
            <a:r>
              <a:rPr lang="en-US" dirty="0"/>
              <a:t>Support </a:t>
            </a:r>
            <a:r>
              <a:rPr lang="en-US" u="sng" dirty="0"/>
              <a:t>one-time funding </a:t>
            </a:r>
            <a:r>
              <a:rPr lang="en-US" dirty="0"/>
              <a:t>for capacity building </a:t>
            </a:r>
          </a:p>
          <a:p>
            <a:pPr marL="285750" indent="-285750">
              <a:buFont typeface="Wingdings" pitchFamily="2" charset="2"/>
              <a:buChar char="ü"/>
            </a:pPr>
            <a:r>
              <a:rPr lang="en-US" dirty="0"/>
              <a:t>Strengthen the EC system and support the 3 areas addressed in HUB model.  </a:t>
            </a:r>
          </a:p>
          <a:p>
            <a:endParaRPr lang="en-US" dirty="0"/>
          </a:p>
          <a:p>
            <a:r>
              <a:rPr lang="en-US" dirty="0"/>
              <a:t>$100,000 of </a:t>
            </a:r>
            <a:r>
              <a:rPr lang="en-US" u="sng" dirty="0"/>
              <a:t>ongoing funds </a:t>
            </a:r>
            <a:r>
              <a:rPr lang="en-US" dirty="0"/>
              <a:t>earmarked to offset cost and designate spots for interested City of Longmont employees to obtain care for their children through HUB</a:t>
            </a:r>
            <a:r>
              <a:rPr lang="en-US" dirty="0" smtClean="0"/>
              <a:t>.</a:t>
            </a: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pic>
        <p:nvPicPr>
          <p:cNvPr id="10" name="Picture 9">
            <a:extLst>
              <a:ext uri="{FF2B5EF4-FFF2-40B4-BE49-F238E27FC236}">
                <a16:creationId xmlns:a16="http://schemas.microsoft.com/office/drawing/2014/main" id="{875EF576-7193-3E45-B126-04AD25DC92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02" y="1066559"/>
            <a:ext cx="1362532" cy="857817"/>
          </a:xfrm>
          <a:prstGeom prst="rect">
            <a:avLst/>
          </a:prstGeom>
        </p:spPr>
      </p:pic>
    </p:spTree>
    <p:extLst>
      <p:ext uri="{BB962C8B-B14F-4D97-AF65-F5344CB8AC3E}">
        <p14:creationId xmlns:p14="http://schemas.microsoft.com/office/powerpoint/2010/main" val="64403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54" y="4526648"/>
            <a:ext cx="1371600" cy="579991"/>
          </a:xfrm>
        </p:spPr>
      </p:pic>
      <p:sp>
        <p:nvSpPr>
          <p:cNvPr id="3" name="Rectangle 2"/>
          <p:cNvSpPr/>
          <p:nvPr/>
        </p:nvSpPr>
        <p:spPr>
          <a:xfrm>
            <a:off x="0" y="0"/>
            <a:ext cx="9144000" cy="758283"/>
          </a:xfrm>
          <a:prstGeom prst="rect">
            <a:avLst/>
          </a:prstGeom>
          <a:solidFill>
            <a:srgbClr val="C0513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noProof="0" dirty="0">
                <a:solidFill>
                  <a:prstClr val="white"/>
                </a:solidFill>
                <a:latin typeface="Nunito ExtraBold"/>
              </a:rPr>
              <a:t>EARLY CHILDHOOD EDUCATION</a:t>
            </a:r>
            <a:r>
              <a:rPr kumimoji="0" lang="en-US" sz="2800" b="0" i="0" u="none" strike="noStrike" kern="1200" cap="none" spc="0" normalizeH="0" baseline="0" noProof="0" dirty="0">
                <a:ln>
                  <a:noFill/>
                </a:ln>
                <a:solidFill>
                  <a:prstClr val="white"/>
                </a:solidFill>
                <a:effectLst/>
                <a:uLnTx/>
                <a:uFillTx/>
                <a:latin typeface="Nunito ExtraBold"/>
                <a:ea typeface="+mn-ea"/>
                <a:cs typeface="+mn-cs"/>
              </a:rPr>
              <a:t> </a:t>
            </a:r>
          </a:p>
        </p:txBody>
      </p:sp>
      <p:sp>
        <p:nvSpPr>
          <p:cNvPr id="5" name="TextBox 4"/>
          <p:cNvSpPr txBox="1"/>
          <p:nvPr/>
        </p:nvSpPr>
        <p:spPr>
          <a:xfrm>
            <a:off x="2353733" y="983976"/>
            <a:ext cx="6333067" cy="172354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5131"/>
                </a:solidFill>
                <a:effectLst/>
                <a:uLnTx/>
                <a:uFillTx/>
                <a:latin typeface="Nunito ExtraBold"/>
                <a:ea typeface="+mn-ea"/>
                <a:cs typeface="+mn-cs"/>
              </a:rPr>
              <a:t>529 Jump Program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CHILDREN, YOUTH AND FAMILIES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$25,000 Ongoing Funding</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26295"/>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sp>
        <p:nvSpPr>
          <p:cNvPr id="8" name="TextBox 7"/>
          <p:cNvSpPr txBox="1"/>
          <p:nvPr/>
        </p:nvSpPr>
        <p:spPr>
          <a:xfrm>
            <a:off x="285135" y="2101356"/>
            <a:ext cx="8401665" cy="2062103"/>
          </a:xfrm>
          <a:prstGeom prst="rect">
            <a:avLst/>
          </a:prstGeom>
          <a:noFill/>
        </p:spPr>
        <p:txBody>
          <a:bodyPr wrap="square" rtlCol="0">
            <a:spAutoFit/>
          </a:bodyPr>
          <a:lstStyle/>
          <a:p>
            <a:pPr marL="285750" indent="-285750">
              <a:buFont typeface="Wingdings" pitchFamily="2" charset="2"/>
              <a:buChar char="ü"/>
            </a:pPr>
            <a:r>
              <a:rPr lang="en-US" sz="1600" dirty="0"/>
              <a:t>529 Jump: A community program that designed to bring awareness to saving for post-secondary education by utilizing a tax-deducting 529 savings account</a:t>
            </a:r>
          </a:p>
          <a:p>
            <a:endParaRPr lang="en-US" sz="1600" dirty="0"/>
          </a:p>
          <a:p>
            <a:pPr marL="285750" indent="-285750">
              <a:buFont typeface="Wingdings" pitchFamily="2" charset="2"/>
              <a:buChar char="ü"/>
            </a:pPr>
            <a:r>
              <a:rPr lang="en-US" sz="1600" dirty="0"/>
              <a:t>75% of jobs in Colorado require a college degree and investing in the class of 2036's education ensures we have skilled workers, volunteers, and voters in our future</a:t>
            </a:r>
          </a:p>
          <a:p>
            <a:endParaRPr lang="en-US" sz="1600" dirty="0"/>
          </a:p>
          <a:p>
            <a:pPr marL="285750" indent="-285750">
              <a:buFont typeface="Wingdings" pitchFamily="2" charset="2"/>
              <a:buChar char="ü"/>
            </a:pPr>
            <a:r>
              <a:rPr lang="en-US" sz="1600" dirty="0"/>
              <a:t>Partnership between City of Longmont, St. Vrain Valley Schools, St. Vrain Education Foundation (Fiscal Agent) </a:t>
            </a:r>
            <a:endParaRPr kumimoji="0" lang="en-US" sz="1600" b="0" i="0" u="none" strike="noStrike" kern="1200" cap="none" spc="0" normalizeH="0" baseline="0" noProof="0" dirty="0">
              <a:ln>
                <a:noFill/>
              </a:ln>
              <a:solidFill>
                <a:srgbClr val="4D4D4D"/>
              </a:solidFill>
              <a:effectLst/>
              <a:uLnTx/>
              <a:uFillTx/>
              <a:latin typeface="Nunito"/>
            </a:endParaRPr>
          </a:p>
        </p:txBody>
      </p:sp>
      <p:pic>
        <p:nvPicPr>
          <p:cNvPr id="10" name="Picture 9">
            <a:extLst>
              <a:ext uri="{FF2B5EF4-FFF2-40B4-BE49-F238E27FC236}">
                <a16:creationId xmlns:a16="http://schemas.microsoft.com/office/drawing/2014/main" id="{A7C59597-E1D1-0D43-94F6-A7906B7D0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02" y="1066559"/>
            <a:ext cx="1362532" cy="857817"/>
          </a:xfrm>
          <a:prstGeom prst="rect">
            <a:avLst/>
          </a:prstGeom>
        </p:spPr>
      </p:pic>
    </p:spTree>
    <p:extLst>
      <p:ext uri="{BB962C8B-B14F-4D97-AF65-F5344CB8AC3E}">
        <p14:creationId xmlns:p14="http://schemas.microsoft.com/office/powerpoint/2010/main" val="421487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54" y="4526648"/>
            <a:ext cx="1371600" cy="579991"/>
          </a:xfrm>
        </p:spPr>
      </p:pic>
      <p:sp>
        <p:nvSpPr>
          <p:cNvPr id="3" name="Rectangle 2"/>
          <p:cNvSpPr/>
          <p:nvPr/>
        </p:nvSpPr>
        <p:spPr>
          <a:xfrm>
            <a:off x="0" y="0"/>
            <a:ext cx="9144000" cy="758283"/>
          </a:xfrm>
          <a:prstGeom prst="rect">
            <a:avLst/>
          </a:prstGeom>
          <a:solidFill>
            <a:srgbClr val="C0513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noProof="0" dirty="0">
                <a:solidFill>
                  <a:prstClr val="white"/>
                </a:solidFill>
                <a:latin typeface="Nunito ExtraBold"/>
              </a:rPr>
              <a:t>EARLY CHILDHOOD EDUCATION </a:t>
            </a:r>
            <a:r>
              <a:rPr kumimoji="0" lang="en-US" sz="2800" b="0" i="0" u="none" strike="noStrike" kern="1200" cap="none" spc="0" normalizeH="0" baseline="0" noProof="0" dirty="0">
                <a:ln>
                  <a:noFill/>
                </a:ln>
                <a:solidFill>
                  <a:prstClr val="white"/>
                </a:solidFill>
                <a:effectLst/>
                <a:uLnTx/>
                <a:uFillTx/>
                <a:latin typeface="Nunito ExtraBold"/>
                <a:ea typeface="+mn-ea"/>
                <a:cs typeface="+mn-cs"/>
              </a:rPr>
              <a:t> </a:t>
            </a:r>
          </a:p>
        </p:txBody>
      </p:sp>
      <p:sp>
        <p:nvSpPr>
          <p:cNvPr id="5" name="TextBox 4"/>
          <p:cNvSpPr txBox="1"/>
          <p:nvPr/>
        </p:nvSpPr>
        <p:spPr>
          <a:xfrm>
            <a:off x="2353733" y="983976"/>
            <a:ext cx="6333067" cy="172354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5131"/>
                </a:solidFill>
                <a:effectLst/>
                <a:uLnTx/>
                <a:uFillTx/>
                <a:latin typeface="Nunito ExtraBold"/>
                <a:ea typeface="+mn-ea"/>
                <a:cs typeface="+mn-cs"/>
              </a:rPr>
              <a:t>529 Jump Program (Continued)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CHILDREN, YOUTH AND FAMILIES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$25,000 Ongoing Funding</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26295"/>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sp>
        <p:nvSpPr>
          <p:cNvPr id="8" name="TextBox 7"/>
          <p:cNvSpPr txBox="1"/>
          <p:nvPr/>
        </p:nvSpPr>
        <p:spPr>
          <a:xfrm>
            <a:off x="452284" y="2004179"/>
            <a:ext cx="8234516" cy="3139321"/>
          </a:xfrm>
          <a:prstGeom prst="rect">
            <a:avLst/>
          </a:prstGeom>
          <a:noFill/>
        </p:spPr>
        <p:txBody>
          <a:bodyPr wrap="square" rtlCol="0">
            <a:spAutoFit/>
          </a:bodyPr>
          <a:lstStyle/>
          <a:p>
            <a:pPr marL="285750" indent="-285750">
              <a:buFont typeface="Wingdings" pitchFamily="2" charset="2"/>
              <a:buChar char="ü"/>
            </a:pPr>
            <a:r>
              <a:rPr lang="en-US" dirty="0"/>
              <a:t>Each Kindergarten student in St. Vrain Valley School District is able to set up a 529 college saving account, showing them that the City of Longmont believes in their future and supports them in their education efforts</a:t>
            </a:r>
          </a:p>
          <a:p>
            <a:pPr marL="285750" indent="-285750">
              <a:buFont typeface="Wingdings" pitchFamily="2" charset="2"/>
              <a:buChar char="ü"/>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a:p>
            <a:pPr marL="285750" indent="-285750">
              <a:buFont typeface="Wingdings" pitchFamily="2" charset="2"/>
              <a:buChar char="ü"/>
            </a:pPr>
            <a:r>
              <a:rPr lang="en-US" dirty="0">
                <a:solidFill>
                  <a:srgbClr val="4D4D4D"/>
                </a:solidFill>
                <a:latin typeface="Nunito"/>
              </a:rPr>
              <a:t>Post Pandemic Efforts to Bring Other Municipalities On Board</a:t>
            </a:r>
          </a:p>
          <a:p>
            <a:pPr marL="285750" indent="-285750">
              <a:buFont typeface="Wingdings" pitchFamily="2" charset="2"/>
              <a:buChar char="ü"/>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a:p>
            <a:pPr marL="285750" indent="-285750">
              <a:buFont typeface="Wingdings" pitchFamily="2" charset="2"/>
              <a:buChar char="ü"/>
            </a:pPr>
            <a:r>
              <a:rPr lang="en-US" dirty="0">
                <a:solidFill>
                  <a:srgbClr val="4D4D4D"/>
                </a:solidFill>
                <a:latin typeface="Nunito"/>
              </a:rPr>
              <a:t>Utilizing Cultural Broker Lens Expertise</a:t>
            </a:r>
          </a:p>
          <a:p>
            <a:pPr marL="285750" indent="-285750">
              <a:buFont typeface="Wingdings" pitchFamily="2" charset="2"/>
              <a:buChar char="ü"/>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a:p>
            <a:pPr marL="285750" indent="-285750">
              <a:buFont typeface="Wingdings" pitchFamily="2" charset="2"/>
              <a:buChar char="ü"/>
            </a:pPr>
            <a:r>
              <a:rPr lang="en-US" dirty="0">
                <a:solidFill>
                  <a:srgbClr val="4D4D4D"/>
                </a:solidFill>
                <a:latin typeface="Nunito"/>
              </a:rPr>
              <a:t>Expansion for up to 3</a:t>
            </a:r>
            <a:r>
              <a:rPr lang="en-US" baseline="30000" dirty="0">
                <a:solidFill>
                  <a:srgbClr val="4D4D4D"/>
                </a:solidFill>
                <a:latin typeface="Nunito"/>
              </a:rPr>
              <a:t>rd</a:t>
            </a:r>
            <a:r>
              <a:rPr lang="en-US" dirty="0">
                <a:solidFill>
                  <a:srgbClr val="4D4D4D"/>
                </a:solidFill>
                <a:latin typeface="Nunito"/>
              </a:rPr>
              <a:t> Grade</a:t>
            </a: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pic>
        <p:nvPicPr>
          <p:cNvPr id="10" name="Picture 9">
            <a:extLst>
              <a:ext uri="{FF2B5EF4-FFF2-40B4-BE49-F238E27FC236}">
                <a16:creationId xmlns:a16="http://schemas.microsoft.com/office/drawing/2014/main" id="{A7C59597-E1D1-0D43-94F6-A7906B7D0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02" y="1066559"/>
            <a:ext cx="1362532" cy="857817"/>
          </a:xfrm>
          <a:prstGeom prst="rect">
            <a:avLst/>
          </a:prstGeom>
        </p:spPr>
      </p:pic>
    </p:spTree>
    <p:extLst>
      <p:ext uri="{BB962C8B-B14F-4D97-AF65-F5344CB8AC3E}">
        <p14:creationId xmlns:p14="http://schemas.microsoft.com/office/powerpoint/2010/main" val="260841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54" y="4526648"/>
            <a:ext cx="1371600" cy="579991"/>
          </a:xfrm>
        </p:spPr>
      </p:pic>
      <p:sp>
        <p:nvSpPr>
          <p:cNvPr id="3" name="Rectangle 2"/>
          <p:cNvSpPr/>
          <p:nvPr/>
        </p:nvSpPr>
        <p:spPr>
          <a:xfrm>
            <a:off x="0" y="0"/>
            <a:ext cx="9144000" cy="758283"/>
          </a:xfrm>
          <a:prstGeom prst="rect">
            <a:avLst/>
          </a:prstGeom>
          <a:solidFill>
            <a:srgbClr val="C0513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noFill/>
                </a:ln>
                <a:solidFill>
                  <a:prstClr val="white"/>
                </a:solidFill>
                <a:effectLst/>
                <a:uLnTx/>
                <a:uFillTx/>
                <a:latin typeface="Nunito ExtraBold"/>
                <a:ea typeface="+mn-ea"/>
                <a:cs typeface="+mn-cs"/>
              </a:rPr>
              <a:t>MENTAL HEALTH</a:t>
            </a:r>
            <a:endParaRPr kumimoji="0" lang="en-US" sz="2800" b="0" i="0" u="none" strike="noStrike" kern="1200" cap="none" spc="0" normalizeH="0" baseline="0" noProof="0" dirty="0">
              <a:ln>
                <a:noFill/>
              </a:ln>
              <a:solidFill>
                <a:prstClr val="white"/>
              </a:solidFill>
              <a:effectLst/>
              <a:uLnTx/>
              <a:uFillTx/>
              <a:latin typeface="Nunito ExtraBold"/>
              <a:ea typeface="+mn-ea"/>
              <a:cs typeface="+mn-cs"/>
            </a:endParaRPr>
          </a:p>
        </p:txBody>
      </p:sp>
      <p:sp>
        <p:nvSpPr>
          <p:cNvPr id="5" name="TextBox 4"/>
          <p:cNvSpPr txBox="1"/>
          <p:nvPr/>
        </p:nvSpPr>
        <p:spPr>
          <a:xfrm>
            <a:off x="1200151" y="983976"/>
            <a:ext cx="7486650" cy="172354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5131"/>
                </a:solidFill>
                <a:effectLst/>
                <a:uLnTx/>
                <a:uFillTx/>
                <a:latin typeface="Nunito ExtraBold"/>
                <a:ea typeface="+mn-ea"/>
                <a:cs typeface="+mn-cs"/>
              </a:rPr>
              <a:t>SUPPORTING ACTION FOR MENTAL HEALTH (SAM)</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CHILDREN, YOUTH AND FAMILIES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$290,000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26295"/>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sp>
        <p:nvSpPr>
          <p:cNvPr id="8" name="TextBox 7"/>
          <p:cNvSpPr txBox="1"/>
          <p:nvPr/>
        </p:nvSpPr>
        <p:spPr>
          <a:xfrm>
            <a:off x="388896" y="2342733"/>
            <a:ext cx="8366208" cy="2246769"/>
          </a:xfrm>
          <a:prstGeom prst="rect">
            <a:avLst/>
          </a:prstGeom>
          <a:noFill/>
        </p:spPr>
        <p:txBody>
          <a:bodyPr wrap="square" rtlCol="0">
            <a:spAutoFit/>
          </a:bodyPr>
          <a:lstStyle/>
          <a:p>
            <a:pPr marL="285750" indent="-285750">
              <a:buFont typeface="Wingdings" pitchFamily="2" charset="2"/>
              <a:buChar char="ü"/>
            </a:pPr>
            <a:r>
              <a:rPr lang="en-US" sz="1400" dirty="0"/>
              <a:t>Council directed the non-earmarked 50% of the Special Marijuana Sales Tax to be used for mental health and addiction  </a:t>
            </a:r>
          </a:p>
          <a:p>
            <a:pPr marL="285750" indent="-285750">
              <a:buFont typeface="Wingdings" pitchFamily="2" charset="2"/>
              <a:buChar char="ü"/>
            </a:pPr>
            <a:endParaRPr lang="en-US" sz="1400" dirty="0"/>
          </a:p>
          <a:p>
            <a:pPr marL="285750" indent="-285750">
              <a:buFont typeface="Wingdings" pitchFamily="2" charset="2"/>
              <a:buChar char="ü"/>
            </a:pPr>
            <a:r>
              <a:rPr lang="en-US" sz="1400" dirty="0"/>
              <a:t>In 2023, $290,000 from this source proposed for outreach and therapeutic services: services that would support unhoused community members</a:t>
            </a:r>
          </a:p>
          <a:p>
            <a:pPr marL="285750" indent="-285750">
              <a:buFont typeface="Wingdings" pitchFamily="2" charset="2"/>
              <a:buChar char="ü"/>
            </a:pPr>
            <a:endParaRPr lang="en-US" sz="1400" dirty="0"/>
          </a:p>
          <a:p>
            <a:pPr marL="285750" indent="-285750">
              <a:buFont typeface="Wingdings" pitchFamily="2" charset="2"/>
              <a:buChar char="ü"/>
            </a:pPr>
            <a:r>
              <a:rPr lang="en-US" sz="1400" dirty="0"/>
              <a:t>Effects of the Pandemic on Mental Health</a:t>
            </a:r>
          </a:p>
          <a:p>
            <a:pPr marL="742950" lvl="1" indent="-285750">
              <a:buFont typeface="Courier New" panose="02070309020205020404" pitchFamily="49" charset="0"/>
              <a:buChar char="o"/>
            </a:pPr>
            <a:r>
              <a:rPr lang="en-US" sz="1400" dirty="0"/>
              <a:t>Concerns about mental health and substance use grew</a:t>
            </a:r>
          </a:p>
          <a:p>
            <a:pPr marL="742950" lvl="1" indent="-285750">
              <a:buFont typeface="Courier New" panose="02070309020205020404" pitchFamily="49" charset="0"/>
              <a:buChar char="o"/>
            </a:pPr>
            <a:r>
              <a:rPr lang="en-US" sz="1400" dirty="0"/>
              <a:t>Including concerns about suicidal ideation</a:t>
            </a:r>
          </a:p>
          <a:p>
            <a:pPr marL="742950" lvl="1" indent="-285750">
              <a:buFont typeface="Courier New" panose="02070309020205020404" pitchFamily="49" charset="0"/>
              <a:buChar char="o"/>
            </a:pPr>
            <a:r>
              <a:rPr lang="en-US" sz="1400" dirty="0"/>
              <a:t>Nationwide, in 2021, 41% of adults reported symptoms of anxiety and/or depressive </a:t>
            </a:r>
            <a:r>
              <a:rPr lang="en-US" sz="1400" dirty="0" smtClean="0"/>
              <a:t>disorder</a:t>
            </a:r>
            <a:endParaRPr kumimoji="0" lang="en-US" sz="1400" b="0" i="0" u="none" strike="noStrike" kern="1200" cap="none" spc="0" normalizeH="0" baseline="0" noProof="0" dirty="0">
              <a:ln>
                <a:noFill/>
              </a:ln>
              <a:solidFill>
                <a:srgbClr val="4D4D4D"/>
              </a:solidFill>
              <a:effectLst/>
              <a:uLnTx/>
              <a:uFillTx/>
              <a:latin typeface="Nunito"/>
            </a:endParaRPr>
          </a:p>
        </p:txBody>
      </p:sp>
      <p:pic>
        <p:nvPicPr>
          <p:cNvPr id="10" name="Picture 9">
            <a:extLst>
              <a:ext uri="{FF2B5EF4-FFF2-40B4-BE49-F238E27FC236}">
                <a16:creationId xmlns:a16="http://schemas.microsoft.com/office/drawing/2014/main" id="{6C742B4E-3A33-2242-847D-B47289F31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7933"/>
            <a:ext cx="1362532" cy="857817"/>
          </a:xfrm>
          <a:prstGeom prst="rect">
            <a:avLst/>
          </a:prstGeom>
        </p:spPr>
      </p:pic>
    </p:spTree>
    <p:extLst>
      <p:ext uri="{BB962C8B-B14F-4D97-AF65-F5344CB8AC3E}">
        <p14:creationId xmlns:p14="http://schemas.microsoft.com/office/powerpoint/2010/main" val="351727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50CD3F-EBF3-BD45-9FF4-85E5963A6685}" type="slidenum">
              <a:rPr kumimoji="0" lang="en-US" sz="1200" b="0" i="0" u="none" strike="noStrike" kern="1200" cap="none" spc="0" normalizeH="0" baseline="0" noProof="0" smtClean="0">
                <a:ln>
                  <a:noFill/>
                </a:ln>
                <a:solidFill>
                  <a:srgbClr val="4D4D4D">
                    <a:tint val="75000"/>
                  </a:srgbClr>
                </a:solidFill>
                <a:effectLst/>
                <a:uLnTx/>
                <a:uFillTx/>
                <a:latin typeface="Nuni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4D4D4D">
                  <a:tint val="75000"/>
                </a:srgbClr>
              </a:solidFill>
              <a:effectLst/>
              <a:uLnTx/>
              <a:uFillTx/>
              <a:latin typeface="Nunito"/>
              <a:ea typeface="+mn-ea"/>
              <a:cs typeface="+mn-cs"/>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54" y="4526648"/>
            <a:ext cx="1371600" cy="579991"/>
          </a:xfrm>
        </p:spPr>
      </p:pic>
      <p:sp>
        <p:nvSpPr>
          <p:cNvPr id="3" name="Rectangle 2"/>
          <p:cNvSpPr/>
          <p:nvPr/>
        </p:nvSpPr>
        <p:spPr>
          <a:xfrm>
            <a:off x="0" y="0"/>
            <a:ext cx="9144000" cy="758283"/>
          </a:xfrm>
          <a:prstGeom prst="rect">
            <a:avLst/>
          </a:prstGeom>
          <a:solidFill>
            <a:srgbClr val="C0513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dirty="0">
                <a:ln>
                  <a:noFill/>
                </a:ln>
                <a:solidFill>
                  <a:prstClr val="white"/>
                </a:solidFill>
                <a:effectLst/>
                <a:uLnTx/>
                <a:uFillTx/>
                <a:latin typeface="Nunito ExtraBold"/>
                <a:ea typeface="+mn-ea"/>
                <a:cs typeface="+mn-cs"/>
              </a:rPr>
              <a:t>MENTAL HEALTH</a:t>
            </a:r>
            <a:endParaRPr kumimoji="0" lang="en-US" sz="2800" b="0" i="0" u="none" strike="noStrike" kern="1200" cap="none" spc="0" normalizeH="0" baseline="0" noProof="0" dirty="0">
              <a:ln>
                <a:noFill/>
              </a:ln>
              <a:solidFill>
                <a:prstClr val="white"/>
              </a:solidFill>
              <a:effectLst/>
              <a:uLnTx/>
              <a:uFillTx/>
              <a:latin typeface="Nunito ExtraBold"/>
              <a:ea typeface="+mn-ea"/>
              <a:cs typeface="+mn-cs"/>
            </a:endParaRPr>
          </a:p>
        </p:txBody>
      </p:sp>
      <p:sp>
        <p:nvSpPr>
          <p:cNvPr id="5" name="TextBox 4"/>
          <p:cNvSpPr txBox="1"/>
          <p:nvPr/>
        </p:nvSpPr>
        <p:spPr>
          <a:xfrm>
            <a:off x="1211581" y="983976"/>
            <a:ext cx="7475220" cy="215443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5131"/>
                </a:solidFill>
                <a:effectLst/>
                <a:uLnTx/>
                <a:uFillTx/>
                <a:latin typeface="Nunito ExtraBold"/>
                <a:ea typeface="+mn-ea"/>
                <a:cs typeface="+mn-cs"/>
              </a:rPr>
              <a:t>SUPPORTING ACTION FOR MENTAL HEALTH (SAM)</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2800" dirty="0">
                <a:solidFill>
                  <a:srgbClr val="C05131"/>
                </a:solidFill>
                <a:latin typeface="Nunito ExtraBold"/>
              </a:rPr>
              <a:t>(Continued)</a:t>
            </a:r>
            <a:endParaRPr kumimoji="0" lang="en-US" sz="2800" b="0" i="0" u="none" strike="noStrike" kern="1200" cap="none" spc="0" normalizeH="0" baseline="0" noProof="0" dirty="0">
              <a:ln>
                <a:noFill/>
              </a:ln>
              <a:solidFill>
                <a:srgbClr val="C05131"/>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CHILDREN, YOUTH AND FAMILIES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5131"/>
                </a:solidFill>
                <a:effectLst/>
                <a:uLnTx/>
                <a:uFillTx/>
                <a:latin typeface="Nunito ExtraBold"/>
                <a:ea typeface="+mn-ea"/>
                <a:cs typeface="+mn-cs"/>
              </a:rPr>
              <a:t>$290,000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26295"/>
              </a:solidFill>
              <a:effectLst/>
              <a:uLnTx/>
              <a:uFillTx/>
              <a:latin typeface="Nunito ExtraBold"/>
              <a:ea typeface="+mn-ea"/>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sp>
        <p:nvSpPr>
          <p:cNvPr id="8" name="TextBox 7"/>
          <p:cNvSpPr txBox="1"/>
          <p:nvPr/>
        </p:nvSpPr>
        <p:spPr>
          <a:xfrm>
            <a:off x="349318" y="2566388"/>
            <a:ext cx="8337482" cy="1846659"/>
          </a:xfrm>
          <a:prstGeom prst="rect">
            <a:avLst/>
          </a:prstGeom>
          <a:noFill/>
        </p:spPr>
        <p:txBody>
          <a:bodyPr wrap="square" rtlCol="0">
            <a:spAutoFit/>
          </a:bodyPr>
          <a:lstStyle/>
          <a:p>
            <a:pPr marL="285750" indent="-285750">
              <a:buFont typeface="Wingdings" pitchFamily="2" charset="2"/>
              <a:buChar char="ü"/>
            </a:pPr>
            <a:r>
              <a:rPr lang="en-US" dirty="0"/>
              <a:t>City of Longmont Response</a:t>
            </a:r>
          </a:p>
          <a:p>
            <a:pPr marL="742950" lvl="1" indent="-285750">
              <a:buFont typeface="Courier New" panose="02070309020205020404" pitchFamily="49" charset="0"/>
              <a:buChar char="o"/>
            </a:pPr>
            <a:r>
              <a:rPr lang="en-US" sz="1600" dirty="0"/>
              <a:t>Virtual mental health conference in December of 2021</a:t>
            </a:r>
          </a:p>
          <a:p>
            <a:pPr marL="742950" lvl="1" indent="-285750">
              <a:buFont typeface="Courier New" panose="02070309020205020404" pitchFamily="49" charset="0"/>
              <a:buChar char="o"/>
            </a:pPr>
            <a:r>
              <a:rPr lang="en-US" sz="1600" dirty="0"/>
              <a:t>De-escalation training, by Ryan Dowd</a:t>
            </a:r>
          </a:p>
          <a:p>
            <a:pPr marL="742950" lvl="1" indent="-285750">
              <a:buFont typeface="Courier New" panose="02070309020205020404" pitchFamily="49" charset="0"/>
              <a:buChar char="o"/>
            </a:pPr>
            <a:r>
              <a:rPr lang="en-US" sz="1600" dirty="0"/>
              <a:t>Training on the impacts of secondary trauma for employees from CYF, Senior Services, Community &amp; Neighborhood Resources and Longmont Housing </a:t>
            </a:r>
          </a:p>
          <a:p>
            <a:pPr marL="742950" lvl="1" indent="-285750">
              <a:buFont typeface="Courier New" panose="02070309020205020404" pitchFamily="49" charset="0"/>
              <a:buChar char="o"/>
            </a:pPr>
            <a:r>
              <a:rPr lang="en-US" sz="1600" dirty="0"/>
              <a:t>Convene SAM taskforce again and begin to leverage Mental Health and Addiction work that is occurring </a:t>
            </a:r>
            <a:r>
              <a:rPr lang="en-US" sz="1600" dirty="0" smtClean="0"/>
              <a:t>community-wide</a:t>
            </a:r>
            <a:endParaRPr kumimoji="0" lang="en-US" sz="1800" b="0" i="0" u="none" strike="noStrike" kern="1200" cap="none" spc="0" normalizeH="0" baseline="0" noProof="0" dirty="0">
              <a:ln>
                <a:noFill/>
              </a:ln>
              <a:solidFill>
                <a:srgbClr val="4D4D4D"/>
              </a:solidFill>
              <a:effectLst/>
              <a:uLnTx/>
              <a:uFillTx/>
              <a:latin typeface="Nunito"/>
              <a:ea typeface="+mn-ea"/>
              <a:cs typeface="+mn-cs"/>
            </a:endParaRPr>
          </a:p>
        </p:txBody>
      </p:sp>
      <p:pic>
        <p:nvPicPr>
          <p:cNvPr id="10" name="Picture 9">
            <a:extLst>
              <a:ext uri="{FF2B5EF4-FFF2-40B4-BE49-F238E27FC236}">
                <a16:creationId xmlns:a16="http://schemas.microsoft.com/office/drawing/2014/main" id="{6C742B4E-3A33-2242-847D-B47289F31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7933"/>
            <a:ext cx="1362532" cy="857817"/>
          </a:xfrm>
          <a:prstGeom prst="rect">
            <a:avLst/>
          </a:prstGeom>
        </p:spPr>
      </p:pic>
    </p:spTree>
    <p:extLst>
      <p:ext uri="{BB962C8B-B14F-4D97-AF65-F5344CB8AC3E}">
        <p14:creationId xmlns:p14="http://schemas.microsoft.com/office/powerpoint/2010/main" val="378775308"/>
      </p:ext>
    </p:extLst>
  </p:cSld>
  <p:clrMapOvr>
    <a:masterClrMapping/>
  </p:clrMapOvr>
</p:sld>
</file>

<file path=ppt/theme/theme1.xml><?xml version="1.0" encoding="utf-8"?>
<a:theme xmlns:a="http://schemas.openxmlformats.org/drawingml/2006/main" name="Office Theme">
  <a:themeElements>
    <a:clrScheme name="City of Longmont Branding">
      <a:dk1>
        <a:srgbClr val="4D4D4D"/>
      </a:dk1>
      <a:lt1>
        <a:sysClr val="window" lastClr="FFFFFF"/>
      </a:lt1>
      <a:dk2>
        <a:srgbClr val="44546A"/>
      </a:dk2>
      <a:lt2>
        <a:srgbClr val="E7E6E6"/>
      </a:lt2>
      <a:accent1>
        <a:srgbClr val="003057"/>
      </a:accent1>
      <a:accent2>
        <a:srgbClr val="326295"/>
      </a:accent2>
      <a:accent3>
        <a:srgbClr val="6787B7"/>
      </a:accent3>
      <a:accent4>
        <a:srgbClr val="C05131"/>
      </a:accent4>
      <a:accent5>
        <a:srgbClr val="FF9D6E"/>
      </a:accent5>
      <a:accent6>
        <a:srgbClr val="EFBE7D"/>
      </a:accent6>
      <a:hlink>
        <a:srgbClr val="326295"/>
      </a:hlink>
      <a:folHlink>
        <a:srgbClr val="C05131"/>
      </a:folHlink>
    </a:clrScheme>
    <a:fontScheme name="Nunito">
      <a:majorFont>
        <a:latin typeface="Nunito ExtraBold"/>
        <a:ea typeface=""/>
        <a:cs typeface=""/>
      </a:majorFont>
      <a:minorFont>
        <a:latin typeface="Nuni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Longmont">
      <a:dk1>
        <a:srgbClr val="404545"/>
      </a:dk1>
      <a:lt1>
        <a:sysClr val="window" lastClr="FFFFFF"/>
      </a:lt1>
      <a:dk2>
        <a:srgbClr val="003057"/>
      </a:dk2>
      <a:lt2>
        <a:srgbClr val="EEECE1"/>
      </a:lt2>
      <a:accent1>
        <a:srgbClr val="6787B7"/>
      </a:accent1>
      <a:accent2>
        <a:srgbClr val="C05131"/>
      </a:accent2>
      <a:accent3>
        <a:srgbClr val="FF9D6E"/>
      </a:accent3>
      <a:accent4>
        <a:srgbClr val="EFBE7D"/>
      </a:accent4>
      <a:accent5>
        <a:srgbClr val="6BBBAE"/>
      </a:accent5>
      <a:accent6>
        <a:srgbClr val="4B9560"/>
      </a:accent6>
      <a:hlink>
        <a:srgbClr val="0000FF"/>
      </a:hlink>
      <a:folHlink>
        <a:srgbClr val="FF9D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F61D97E3E0D46963F4CCC52CAC10A" ma:contentTypeVersion="11" ma:contentTypeDescription="Create a new document." ma:contentTypeScope="" ma:versionID="78871cd9e886d81f0182123de7e56943">
  <xsd:schema xmlns:xsd="http://www.w3.org/2001/XMLSchema" xmlns:xs="http://www.w3.org/2001/XMLSchema" xmlns:p="http://schemas.microsoft.com/office/2006/metadata/properties" xmlns:ns3="584cc466-ec42-4de1-a361-2fd20b54460a" xmlns:ns4="375173a3-b948-4720-9b44-abf8aa6921ce" targetNamespace="http://schemas.microsoft.com/office/2006/metadata/properties" ma:root="true" ma:fieldsID="766dfba990cbf36a0463438b8c40f13e" ns3:_="" ns4:_="">
    <xsd:import namespace="584cc466-ec42-4de1-a361-2fd20b54460a"/>
    <xsd:import namespace="375173a3-b948-4720-9b44-abf8aa6921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cc466-ec42-4de1-a361-2fd20b544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173a3-b948-4720-9b44-abf8aa6921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5173a3-b948-4720-9b44-abf8aa6921ce">
      <UserInfo>
        <DisplayName>Teresa Tate</DisplayName>
        <AccountId>28</AccountId>
        <AccountType/>
      </UserInfo>
      <UserInfo>
        <DisplayName>Marijke Unger</DisplayName>
        <AccountId>6</AccountId>
        <AccountType/>
      </UserInfo>
      <UserInfo>
        <DisplayName>Jeff Friesner</DisplayName>
        <AccountId>20</AccountId>
        <AccountType/>
      </UserInfo>
      <UserInfo>
        <DisplayName>Jim Angstadt</DisplayName>
        <AccountId>19</AccountId>
        <AccountType/>
      </UserInfo>
      <UserInfo>
        <DisplayName>Heidi Reitmeier</DisplayName>
        <AccountId>15</AccountId>
        <AccountType/>
      </UserInfo>
    </SharedWithUsers>
  </documentManagement>
</p:properties>
</file>

<file path=customXml/itemProps1.xml><?xml version="1.0" encoding="utf-8"?>
<ds:datastoreItem xmlns:ds="http://schemas.openxmlformats.org/officeDocument/2006/customXml" ds:itemID="{E900A08C-2BBF-487C-B2C3-1C3A40372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cc466-ec42-4de1-a361-2fd20b54460a"/>
    <ds:schemaRef ds:uri="375173a3-b948-4720-9b44-abf8aa692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79AC02-507D-4677-B182-1AD551380729}">
  <ds:schemaRefs>
    <ds:schemaRef ds:uri="http://schemas.microsoft.com/sharepoint/v3/contenttype/forms"/>
  </ds:schemaRefs>
</ds:datastoreItem>
</file>

<file path=customXml/itemProps3.xml><?xml version="1.0" encoding="utf-8"?>
<ds:datastoreItem xmlns:ds="http://schemas.openxmlformats.org/officeDocument/2006/customXml" ds:itemID="{65F6FC62-2108-4ADE-87A2-39CE4796F953}">
  <ds:schemaRefs>
    <ds:schemaRef ds:uri="http://purl.org/dc/terms/"/>
    <ds:schemaRef ds:uri="http://schemas.openxmlformats.org/package/2006/metadata/core-properties"/>
    <ds:schemaRef ds:uri="584cc466-ec42-4de1-a361-2fd20b54460a"/>
    <ds:schemaRef ds:uri="http://schemas.microsoft.com/office/2006/documentManagement/types"/>
    <ds:schemaRef ds:uri="http://schemas.microsoft.com/office/infopath/2007/PartnerControls"/>
    <ds:schemaRef ds:uri="http://purl.org/dc/elements/1.1/"/>
    <ds:schemaRef ds:uri="http://schemas.microsoft.com/office/2006/metadata/properties"/>
    <ds:schemaRef ds:uri="375173a3-b948-4720-9b44-abf8aa6921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32590</TotalTime>
  <Words>2818</Words>
  <Application>Microsoft Office PowerPoint</Application>
  <PresentationFormat>On-screen Show (16:9)</PresentationFormat>
  <Paragraphs>401</Paragraphs>
  <Slides>35</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35</vt:i4>
      </vt:variant>
    </vt:vector>
  </HeadingPairs>
  <TitlesOfParts>
    <vt:vector size="48" baseType="lpstr">
      <vt:lpstr>Microsoft YaHei</vt:lpstr>
      <vt:lpstr>Arial</vt:lpstr>
      <vt:lpstr>Arial Rounded MT Bold</vt:lpstr>
      <vt:lpstr>Calibri</vt:lpstr>
      <vt:lpstr>Courier New</vt:lpstr>
      <vt:lpstr>Filson Soft Bold</vt:lpstr>
      <vt:lpstr>Filson Soft Book</vt:lpstr>
      <vt:lpstr>Nunito</vt:lpstr>
      <vt:lpstr>Nunito ExtraBold</vt:lpstr>
      <vt:lpstr>Times New Roman</vt:lpstr>
      <vt:lpstr>Wingdings</vt:lpstr>
      <vt:lpstr>Office Theme</vt:lpstr>
      <vt:lpstr>1_Office Theme</vt:lpstr>
      <vt:lpstr>2023 PROPOSED BUDGET</vt:lpstr>
      <vt:lpstr>PRESENTATION TOPICS</vt:lpstr>
      <vt:lpstr>Early childhood capacity building 529 Jump Supporting actions for mental health </vt:lpstr>
      <vt:lpstr>PowerPoint Presentation</vt:lpstr>
      <vt:lpstr>PowerPoint Presentation</vt:lpstr>
      <vt:lpstr>PowerPoint Presentation</vt:lpstr>
      <vt:lpstr>PowerPoint Presentation</vt:lpstr>
      <vt:lpstr>PowerPoint Presentation</vt:lpstr>
      <vt:lpstr>PowerPoint Presentation</vt:lpstr>
      <vt:lpstr>Priority based budgeting and the 2023 budget</vt:lpstr>
      <vt:lpstr>PRIORITY BASED BUDGETING AND THE 2023 BUDGET</vt:lpstr>
      <vt:lpstr>PBB QUARTILES</vt:lpstr>
      <vt:lpstr>OPEN PBB DATA</vt:lpstr>
      <vt:lpstr>INCLUDING EQUITY IN PBB</vt:lpstr>
      <vt:lpstr>ONGOING LEVEL 1 REQUESTS BY QUARTILE-EQUITY SCORE</vt:lpstr>
      <vt:lpstr>ONGOING LEVEL 1 REQUESTS BY PROGRAM</vt:lpstr>
      <vt:lpstr>ONGOING LEVEL 2 FTE REQUESTS BY QUARTILE-EQUITY SCORE</vt:lpstr>
      <vt:lpstr>ONE TIME REQUESTS BY QUARTILE-EQUITY SCORE</vt:lpstr>
      <vt:lpstr>ONE TIME REQUESTS BY PROGRAM</vt:lpstr>
      <vt:lpstr>Financial policies</vt:lpstr>
      <vt:lpstr>FINANCIAL POLICIES</vt:lpstr>
      <vt:lpstr>NEW POLICY</vt:lpstr>
      <vt:lpstr>UPDATED POLICIES</vt:lpstr>
      <vt:lpstr>UPDATED POLICIES</vt:lpstr>
      <vt:lpstr>UPDATED POLICIES</vt:lpstr>
      <vt:lpstr>Public safety take home vehicle program (THVP)</vt:lpstr>
      <vt:lpstr>TAKE HOME VEHICLE PLAN</vt:lpstr>
      <vt:lpstr>PowerPoint Presentation</vt:lpstr>
      <vt:lpstr>NORTHERN COLORADO AGENCIES W/THVP</vt:lpstr>
      <vt:lpstr>PowerPoint Presentation</vt:lpstr>
      <vt:lpstr>PowerPoint Presentation</vt:lpstr>
      <vt:lpstr>Take Home Car Program</vt:lpstr>
      <vt:lpstr>PowerPoint Presentation</vt:lpstr>
      <vt:lpstr>PowerPoint Presentation</vt:lpstr>
      <vt:lpstr>Other questions, comments or additional information needed?</vt:lpstr>
    </vt:vector>
  </TitlesOfParts>
  <Company>Guide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Mary Wunderle</dc:creator>
  <cp:lastModifiedBy>Teresa Molloy</cp:lastModifiedBy>
  <cp:revision>210</cp:revision>
  <cp:lastPrinted>2022-09-19T22:10:54Z</cp:lastPrinted>
  <dcterms:created xsi:type="dcterms:W3CDTF">2018-11-08T16:07:25Z</dcterms:created>
  <dcterms:modified xsi:type="dcterms:W3CDTF">2022-09-27T20:09:59Z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0x01010033CF61D97E3E0D46963F4CCC52CAC10A</vt:lpwstr>
  </property>
</Properties>
</file>