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295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77" r:id="rId14"/>
  </p:sldIdLst>
  <p:sldSz cx="9144000" cy="5143500" type="screen16x9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en Roney" initials="KR" lastIdx="1" clrIdx="0">
    <p:extLst>
      <p:ext uri="{19B8F6BF-5375-455C-9EA6-DF929625EA0E}">
        <p15:presenceInfo xmlns:p15="http://schemas.microsoft.com/office/powerpoint/2012/main" userId="S::karen.roney@longmontcolorado.gov::e974d853-9934-416a-9581-d01846fe1718" providerId="AD"/>
      </p:ext>
    </p:extLst>
  </p:cmAuthor>
  <p:cmAuthor id="2" name="Harold Dominguez" initials="HD" lastIdx="1" clrIdx="1">
    <p:extLst>
      <p:ext uri="{19B8F6BF-5375-455C-9EA6-DF929625EA0E}">
        <p15:presenceInfo xmlns:p15="http://schemas.microsoft.com/office/powerpoint/2012/main" userId="S-1-5-21-1262450708-1795644131-4547331-125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6295"/>
    <a:srgbClr val="C05131"/>
    <a:srgbClr val="003057"/>
    <a:srgbClr val="FF9D6E"/>
    <a:srgbClr val="6787B7"/>
    <a:srgbClr val="404545"/>
    <a:srgbClr val="005B82"/>
    <a:srgbClr val="65CFE9"/>
    <a:srgbClr val="69BE28"/>
    <a:srgbClr val="0069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8" autoAdjust="0"/>
    <p:restoredTop sz="92442" autoAdjust="0"/>
  </p:normalViewPr>
  <p:slideViewPr>
    <p:cSldViewPr snapToGrid="0" snapToObjects="1">
      <p:cViewPr varScale="1">
        <p:scale>
          <a:sx n="140" d="100"/>
          <a:sy n="140" d="100"/>
        </p:scale>
        <p:origin x="69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82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jke Unger" userId="S::marijke.unger@longmontcolorado.gov::a5c26e8e-a29f-47a4-ab9f-cbb618387562" providerId="AD" clId="Web-{DC7DE228-CC7D-4E02-B37B-1C5EC7F21D24}"/>
    <pc:docChg chg="modSld">
      <pc:chgData name="Marijke Unger" userId="S::marijke.unger@longmontcolorado.gov::a5c26e8e-a29f-47a4-ab9f-cbb618387562" providerId="AD" clId="Web-{DC7DE228-CC7D-4E02-B37B-1C5EC7F21D24}" dt="2019-09-05T00:29:18.886" v="5" actId="20577"/>
      <pc:docMkLst>
        <pc:docMk/>
      </pc:docMkLst>
      <pc:sldChg chg="modSp">
        <pc:chgData name="Marijke Unger" userId="S::marijke.unger@longmontcolorado.gov::a5c26e8e-a29f-47a4-ab9f-cbb618387562" providerId="AD" clId="Web-{DC7DE228-CC7D-4E02-B37B-1C5EC7F21D24}" dt="2019-09-05T00:29:18.871" v="4" actId="20577"/>
        <pc:sldMkLst>
          <pc:docMk/>
          <pc:sldMk cId="13999862" sldId="257"/>
        </pc:sldMkLst>
        <pc:spChg chg="mod">
          <ac:chgData name="Marijke Unger" userId="S::marijke.unger@longmontcolorado.gov::a5c26e8e-a29f-47a4-ab9f-cbb618387562" providerId="AD" clId="Web-{DC7DE228-CC7D-4E02-B37B-1C5EC7F21D24}" dt="2019-09-05T00:29:18.871" v="4" actId="20577"/>
          <ac:spMkLst>
            <pc:docMk/>
            <pc:sldMk cId="13999862" sldId="257"/>
            <ac:spMk id="3" creationId="{00000000-0000-0000-0000-000000000000}"/>
          </ac:spMkLst>
        </pc:spChg>
      </pc:sldChg>
    </pc:docChg>
  </pc:docChgLst>
  <pc:docChgLst>
    <pc:chgData name="Teresa Tate" userId="S::teresa.tate@longmontcolorado.gov::7cddadb2-2300-4fad-876d-7d5f7aee401b" providerId="AD" clId="Web-{5661B901-1F85-458D-A66E-7AB2DCB732DE}"/>
    <pc:docChg chg="addSld delSld modSld">
      <pc:chgData name="Teresa Tate" userId="S::teresa.tate@longmontcolorado.gov::7cddadb2-2300-4fad-876d-7d5f7aee401b" providerId="AD" clId="Web-{5661B901-1F85-458D-A66E-7AB2DCB732DE}" dt="2019-09-09T14:10:59.240" v="276" actId="20577"/>
      <pc:docMkLst>
        <pc:docMk/>
      </pc:docMkLst>
      <pc:sldChg chg="modSp">
        <pc:chgData name="Teresa Tate" userId="S::teresa.tate@longmontcolorado.gov::7cddadb2-2300-4fad-876d-7d5f7aee401b" providerId="AD" clId="Web-{5661B901-1F85-458D-A66E-7AB2DCB732DE}" dt="2019-09-09T14:02:01.858" v="125" actId="20577"/>
        <pc:sldMkLst>
          <pc:docMk/>
          <pc:sldMk cId="2338712205" sldId="258"/>
        </pc:sldMkLst>
        <pc:spChg chg="mod">
          <ac:chgData name="Teresa Tate" userId="S::teresa.tate@longmontcolorado.gov::7cddadb2-2300-4fad-876d-7d5f7aee401b" providerId="AD" clId="Web-{5661B901-1F85-458D-A66E-7AB2DCB732DE}" dt="2019-09-09T14:02:01.858" v="125" actId="20577"/>
          <ac:spMkLst>
            <pc:docMk/>
            <pc:sldMk cId="2338712205" sldId="258"/>
            <ac:spMk id="7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3:49:31.333" v="39" actId="14100"/>
        <pc:sldMkLst>
          <pc:docMk/>
          <pc:sldMk cId="1766705631" sldId="267"/>
        </pc:sldMkLst>
        <pc:spChg chg="mod">
          <ac:chgData name="Teresa Tate" userId="S::teresa.tate@longmontcolorado.gov::7cddadb2-2300-4fad-876d-7d5f7aee401b" providerId="AD" clId="Web-{5661B901-1F85-458D-A66E-7AB2DCB732DE}" dt="2019-09-09T13:49:31.333" v="39" actId="14100"/>
          <ac:spMkLst>
            <pc:docMk/>
            <pc:sldMk cId="1766705631" sldId="267"/>
            <ac:spMk id="2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4:10:59.240" v="275" actId="20577"/>
        <pc:sldMkLst>
          <pc:docMk/>
          <pc:sldMk cId="1677863918" sldId="268"/>
        </pc:sldMkLst>
        <pc:spChg chg="mod">
          <ac:chgData name="Teresa Tate" userId="S::teresa.tate@longmontcolorado.gov::7cddadb2-2300-4fad-876d-7d5f7aee401b" providerId="AD" clId="Web-{5661B901-1F85-458D-A66E-7AB2DCB732DE}" dt="2019-09-09T14:10:59.240" v="275" actId="20577"/>
          <ac:spMkLst>
            <pc:docMk/>
            <pc:sldMk cId="1677863918" sldId="268"/>
            <ac:spMk id="3" creationId="{00000000-0000-0000-0000-000000000000}"/>
          </ac:spMkLst>
        </pc:spChg>
        <pc:spChg chg="mod">
          <ac:chgData name="Teresa Tate" userId="S::teresa.tate@longmontcolorado.gov::7cddadb2-2300-4fad-876d-7d5f7aee401b" providerId="AD" clId="Web-{5661B901-1F85-458D-A66E-7AB2DCB732DE}" dt="2019-09-09T14:00:35.763" v="120" actId="14100"/>
          <ac:spMkLst>
            <pc:docMk/>
            <pc:sldMk cId="1677863918" sldId="268"/>
            <ac:spMk id="6" creationId="{00000000-0000-0000-0000-000000000000}"/>
          </ac:spMkLst>
        </pc:spChg>
        <pc:spChg chg="mod">
          <ac:chgData name="Teresa Tate" userId="S::teresa.tate@longmontcolorado.gov::7cddadb2-2300-4fad-876d-7d5f7aee401b" providerId="AD" clId="Web-{5661B901-1F85-458D-A66E-7AB2DCB732DE}" dt="2019-09-09T13:55:17.056" v="89" actId="1076"/>
          <ac:spMkLst>
            <pc:docMk/>
            <pc:sldMk cId="1677863918" sldId="268"/>
            <ac:spMk id="7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3:35:02.400" v="2" actId="20577"/>
        <pc:sldMkLst>
          <pc:docMk/>
          <pc:sldMk cId="1087836892" sldId="269"/>
        </pc:sldMkLst>
        <pc:spChg chg="mod">
          <ac:chgData name="Teresa Tate" userId="S::teresa.tate@longmontcolorado.gov::7cddadb2-2300-4fad-876d-7d5f7aee401b" providerId="AD" clId="Web-{5661B901-1F85-458D-A66E-7AB2DCB732DE}" dt="2019-09-09T13:35:02.400" v="2" actId="20577"/>
          <ac:spMkLst>
            <pc:docMk/>
            <pc:sldMk cId="1087836892" sldId="269"/>
            <ac:spMk id="3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4:07:50.378" v="233" actId="20577"/>
        <pc:sldMkLst>
          <pc:docMk/>
          <pc:sldMk cId="204910600" sldId="272"/>
        </pc:sldMkLst>
        <pc:spChg chg="mod">
          <ac:chgData name="Teresa Tate" userId="S::teresa.tate@longmontcolorado.gov::7cddadb2-2300-4fad-876d-7d5f7aee401b" providerId="AD" clId="Web-{5661B901-1F85-458D-A66E-7AB2DCB732DE}" dt="2019-09-09T14:04:25.922" v="129" actId="14100"/>
          <ac:spMkLst>
            <pc:docMk/>
            <pc:sldMk cId="204910600" sldId="272"/>
            <ac:spMk id="3" creationId="{00000000-0000-0000-0000-000000000000}"/>
          </ac:spMkLst>
        </pc:spChg>
        <pc:spChg chg="mod">
          <ac:chgData name="Teresa Tate" userId="S::teresa.tate@longmontcolorado.gov::7cddadb2-2300-4fad-876d-7d5f7aee401b" providerId="AD" clId="Web-{5661B901-1F85-458D-A66E-7AB2DCB732DE}" dt="2019-09-09T14:07:50.378" v="233" actId="20577"/>
          <ac:spMkLst>
            <pc:docMk/>
            <pc:sldMk cId="204910600" sldId="272"/>
            <ac:spMk id="6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4:02:53.421" v="127" actId="14100"/>
        <pc:sldMkLst>
          <pc:docMk/>
          <pc:sldMk cId="3422298682" sldId="275"/>
        </pc:sldMkLst>
        <pc:spChg chg="mod">
          <ac:chgData name="Teresa Tate" userId="S::teresa.tate@longmontcolorado.gov::7cddadb2-2300-4fad-876d-7d5f7aee401b" providerId="AD" clId="Web-{5661B901-1F85-458D-A66E-7AB2DCB732DE}" dt="2019-09-09T14:02:53.421" v="127" actId="14100"/>
          <ac:spMkLst>
            <pc:docMk/>
            <pc:sldMk cId="3422298682" sldId="275"/>
            <ac:spMk id="3" creationId="{00000000-0000-0000-0000-000000000000}"/>
          </ac:spMkLst>
        </pc:spChg>
      </pc:sldChg>
      <pc:sldChg chg="modSp">
        <pc:chgData name="Teresa Tate" userId="S::teresa.tate@longmontcolorado.gov::7cddadb2-2300-4fad-876d-7d5f7aee401b" providerId="AD" clId="Web-{5661B901-1F85-458D-A66E-7AB2DCB732DE}" dt="2019-09-09T13:34:46.509" v="1" actId="20577"/>
        <pc:sldMkLst>
          <pc:docMk/>
          <pc:sldMk cId="3200838744" sldId="277"/>
        </pc:sldMkLst>
        <pc:spChg chg="mod">
          <ac:chgData name="Teresa Tate" userId="S::teresa.tate@longmontcolorado.gov::7cddadb2-2300-4fad-876d-7d5f7aee401b" providerId="AD" clId="Web-{5661B901-1F85-458D-A66E-7AB2DCB732DE}" dt="2019-09-09T13:34:46.509" v="1" actId="20577"/>
          <ac:spMkLst>
            <pc:docMk/>
            <pc:sldMk cId="3200838744" sldId="277"/>
            <ac:spMk id="3" creationId="{00000000-0000-0000-0000-000000000000}"/>
          </ac:spMkLst>
        </pc:spChg>
      </pc:sldChg>
      <pc:sldChg chg="new del">
        <pc:chgData name="Teresa Tate" userId="S::teresa.tate@longmontcolorado.gov::7cddadb2-2300-4fad-876d-7d5f7aee401b" providerId="AD" clId="Web-{5661B901-1F85-458D-A66E-7AB2DCB732DE}" dt="2019-09-09T14:08:52.754" v="236"/>
        <pc:sldMkLst>
          <pc:docMk/>
          <pc:sldMk cId="2147006859" sldId="279"/>
        </pc:sldMkLst>
      </pc:sldChg>
    </pc:docChg>
  </pc:docChgLst>
  <pc:docChgLst>
    <pc:chgData name="Karen Roney" userId="S::karen.roney@longmontcolorado.gov::e974d853-9934-416a-9581-d01846fe1718" providerId="AD" clId="Web-{F26F5BCF-407F-4E01-963E-E9C2917246B7}"/>
    <pc:docChg chg="">
      <pc:chgData name="Karen Roney" userId="S::karen.roney@longmontcolorado.gov::e974d853-9934-416a-9581-d01846fe1718" providerId="AD" clId="Web-{F26F5BCF-407F-4E01-963E-E9C2917246B7}" dt="2019-08-31T23:48:11.103" v="0"/>
      <pc:docMkLst>
        <pc:docMk/>
      </pc:docMkLst>
      <pc:sldChg chg="addCm">
        <pc:chgData name="Karen Roney" userId="S::karen.roney@longmontcolorado.gov::e974d853-9934-416a-9581-d01846fe1718" providerId="AD" clId="Web-{F26F5BCF-407F-4E01-963E-E9C2917246B7}" dt="2019-08-31T23:48:11.103" v="0"/>
        <pc:sldMkLst>
          <pc:docMk/>
          <pc:sldMk cId="2139808413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59020592-A921-CD43-97AB-A3DC4ADC3342}" type="datetime1">
              <a:rPr lang="en-US" smtClean="0"/>
              <a:t>10/4/2022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B342747-B43D-BA45-A6C4-CD23D03580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5278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FBB1D90-ECBF-4C48-BFA1-4722882C8327}" type="datetime1">
              <a:rPr lang="en-US" smtClean="0"/>
              <a:t>10/4/2022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DADC75C-4099-B745-95AF-BE3F3ECFF2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645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29C0-9DE6-024B-BC7B-DB44FD1990DC}" type="datetime1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THE CITY OF PAINESVILLE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64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8608" y="281184"/>
            <a:ext cx="8398192" cy="599083"/>
          </a:xfrm>
        </p:spPr>
        <p:txBody>
          <a:bodyPr anchor="b">
            <a:normAutofit/>
          </a:bodyPr>
          <a:lstStyle>
            <a:lvl1pPr algn="l">
              <a:defRPr sz="2800" b="1" baseline="0">
                <a:solidFill>
                  <a:schemeClr val="accent2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24200" y="1018380"/>
            <a:ext cx="6054408" cy="340121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88608" y="1018381"/>
            <a:ext cx="2485072" cy="3401219"/>
          </a:xfrm>
          <a:solidFill>
            <a:schemeClr val="accent1"/>
          </a:solidFill>
        </p:spPr>
        <p:txBody>
          <a:bodyPr lIns="457200" tIns="457200" rIns="457200" bIns="457200" anchor="ctr"/>
          <a:lstStyle>
            <a:lvl1pPr marL="0" indent="0">
              <a:lnSpc>
                <a:spcPct val="150000"/>
              </a:lnSpc>
              <a:buNone/>
              <a:defRPr sz="1400" baseline="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This is where you put your caption for your picture. Make sure your picture goes all the way to the edge of the slide.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CITY OF LONGMONT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03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 b="1">
                <a:solidFill>
                  <a:schemeClr val="accent2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 - GALLERY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CITY OF LONGMONT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214636"/>
            <a:ext cx="2612571" cy="340121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3265714" y="1214636"/>
            <a:ext cx="2612571" cy="340121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>
            <a:off x="6074229" y="1214636"/>
            <a:ext cx="2612571" cy="3401219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662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CBA72-A7FA-2B4D-BDBC-6C7D17450868}" type="datetime1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THE CITY OF PAINESVILLE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154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>
            <a:lvl1pPr>
              <a:defRPr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0E074-729B-054C-AF59-63FDD47BD62F}" type="datetime1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THE CITY OF PAINESVILLE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470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>
                <a:solidFill>
                  <a:schemeClr val="accent4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CITY OF LONGMONT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88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l="31268" r="17812"/>
          <a:stretch/>
        </p:blipFill>
        <p:spPr>
          <a:xfrm>
            <a:off x="-20320" y="1109578"/>
            <a:ext cx="9164320" cy="2860843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1767840"/>
            <a:ext cx="9144000" cy="152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959769"/>
            <a:ext cx="7772400" cy="1021556"/>
          </a:xfrm>
        </p:spPr>
        <p:txBody>
          <a:bodyPr anchor="ctr"/>
          <a:lstStyle>
            <a:lvl1pPr algn="ctr">
              <a:defRPr sz="4000" b="0" cap="all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392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 baseline="0">
                <a:solidFill>
                  <a:schemeClr val="accent4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CITY OF LONGMONT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689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2800" b="1" baseline="0">
                <a:solidFill>
                  <a:schemeClr val="accent4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CITY OF LONGMONT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772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67981"/>
            <a:ext cx="8229600" cy="85725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4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CITY OF LONGMONT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488" y="0"/>
            <a:ext cx="3151024" cy="1067981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199" y="2016125"/>
            <a:ext cx="4562669" cy="2584450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084763" y="2016125"/>
            <a:ext cx="3602037" cy="258445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92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3200" b="1" baseline="0">
                <a:solidFill>
                  <a:schemeClr val="accent2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CITY OF LONGMONT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8" t="-18104" r="5845" b="-9810"/>
          <a:stretch/>
        </p:blipFill>
        <p:spPr>
          <a:xfrm>
            <a:off x="-60960" y="955040"/>
            <a:ext cx="920496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2630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193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8229599" cy="1044178"/>
          </a:xfrm>
          <a:noFill/>
        </p:spPr>
        <p:txBody>
          <a:bodyPr anchor="ctr">
            <a:normAutofit/>
          </a:bodyPr>
          <a:lstStyle>
            <a:lvl1pPr algn="l">
              <a:defRPr sz="2800" b="1">
                <a:solidFill>
                  <a:schemeClr val="accent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 smtClean="0"/>
              <a:t>TITLE IN ALL CAPS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48965"/>
            <a:ext cx="5111750" cy="3345658"/>
          </a:xfr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1" y="1248965"/>
            <a:ext cx="3008313" cy="3345658"/>
          </a:xfrm>
          <a:solidFill>
            <a:schemeClr val="accent2"/>
          </a:solidFill>
        </p:spPr>
        <p:txBody>
          <a:bodyPr lIns="457200" tIns="457200" rIns="457200" bIns="457200" anchor="ctr" anchorCtr="0">
            <a:normAutofit/>
          </a:bodyPr>
          <a:lstStyle>
            <a:lvl1pPr marL="0" indent="0">
              <a:lnSpc>
                <a:spcPct val="150000"/>
              </a:lnSpc>
              <a:buFont typeface="Wingdings" panose="05000000000000000000" pitchFamily="2" charset="2"/>
              <a:buNone/>
              <a:defRPr sz="1600" baseline="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This is where you give your chart, etc. a caption or explanation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CITY OF LONGMONT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497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470B5-B442-A94D-B647-DCBB22430CAF}" type="datetime1">
              <a:rPr lang="en-US" smtClean="0"/>
              <a:t>10/4/2022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THE CITY OF PAINESVILLE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0CD3F-EBF3-BD45-9FF4-85E5963A66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05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0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3946071"/>
            <a:ext cx="9144000" cy="1197428"/>
          </a:xfrm>
          <a:prstGeom prst="rect">
            <a:avLst/>
          </a:prstGeom>
          <a:solidFill>
            <a:srgbClr val="C05131"/>
          </a:solidFill>
          <a:ln>
            <a:noFill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9992" y="1035038"/>
            <a:ext cx="7772400" cy="1102519"/>
          </a:xfrm>
        </p:spPr>
        <p:txBody>
          <a:bodyPr>
            <a:normAutofit/>
          </a:bodyPr>
          <a:lstStyle/>
          <a:p>
            <a:pPr algn="l"/>
            <a:r>
              <a:rPr lang="en-US" sz="4000" spc="400" dirty="0" smtClean="0">
                <a:solidFill>
                  <a:schemeClr val="bg1"/>
                </a:solidFill>
                <a:latin typeface="Nunito ExtraBold" panose="00000900000000000000" pitchFamily="2" charset="0"/>
                <a:cs typeface="Filson Soft Bold"/>
              </a:rPr>
              <a:t>2023 PROPOSED BUDGET</a:t>
            </a:r>
            <a:endParaRPr lang="en-US" sz="4000" spc="400" dirty="0">
              <a:solidFill>
                <a:schemeClr val="bg1"/>
              </a:solidFill>
              <a:latin typeface="Nunito ExtraBold" panose="00000900000000000000" pitchFamily="2" charset="0"/>
              <a:cs typeface="Filson Soft Bold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28133" y="4356740"/>
            <a:ext cx="6400800" cy="279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 smtClean="0">
                <a:solidFill>
                  <a:schemeClr val="bg1"/>
                </a:solidFill>
                <a:latin typeface="Nunito" panose="00000500000000000000" pitchFamily="2" charset="0"/>
                <a:cs typeface="Filson Soft Bold"/>
              </a:rPr>
              <a:t>OCTOBER 4, 2022</a:t>
            </a:r>
            <a:endParaRPr lang="en-US" sz="1400" dirty="0">
              <a:solidFill>
                <a:schemeClr val="bg1"/>
              </a:solidFill>
              <a:latin typeface="Nunito" panose="00000500000000000000" pitchFamily="2" charset="0"/>
              <a:cs typeface="Filson Soft Bold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12832" r="20263" b="51818"/>
          <a:stretch/>
        </p:blipFill>
        <p:spPr>
          <a:xfrm>
            <a:off x="0" y="2894151"/>
            <a:ext cx="9143999" cy="1046746"/>
          </a:xfrm>
          <a:prstGeom prst="rect">
            <a:avLst/>
          </a:prstGeom>
        </p:spPr>
      </p:pic>
      <p:pic>
        <p:nvPicPr>
          <p:cNvPr id="10" name="Picture 9" descr="LON-Logo-whitecircle_4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533" y="3034691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80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2023 Budget</a:t>
            </a:r>
          </a:p>
          <a:p>
            <a:r>
              <a:rPr lang="en-US" sz="2800" dirty="0" smtClean="0"/>
              <a:t>2023-2027 Capital Improvement Program</a:t>
            </a:r>
          </a:p>
          <a:p>
            <a:r>
              <a:rPr lang="en-US" sz="2800" dirty="0" smtClean="0"/>
              <a:t>2023 Pay Plan</a:t>
            </a:r>
          </a:p>
          <a:p>
            <a:r>
              <a:rPr lang="en-US" sz="2800" dirty="0" smtClean="0"/>
              <a:t>2023 Financial Policies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796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4"/>
                </a:solidFill>
              </a:rPr>
              <a:t>PRESENTATION TOPICS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95423" y="1330064"/>
            <a:ext cx="8229600" cy="3703638"/>
          </a:xfrm>
        </p:spPr>
        <p:txBody>
          <a:bodyPr>
            <a:normAutofit/>
          </a:bodyPr>
          <a:lstStyle/>
          <a:p>
            <a:r>
              <a:rPr lang="en-US" dirty="0" smtClean="0"/>
              <a:t>Overview of changes since budget first presented to Council</a:t>
            </a:r>
          </a:p>
          <a:p>
            <a:r>
              <a:rPr lang="en-US" dirty="0" smtClean="0"/>
              <a:t>Public Hearing</a:t>
            </a:r>
          </a:p>
          <a:p>
            <a:r>
              <a:rPr lang="en-US" dirty="0" smtClean="0"/>
              <a:t>Final Direction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44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General Fund</a:t>
            </a:r>
          </a:p>
          <a:p>
            <a:r>
              <a:rPr lang="en-US" dirty="0" smtClean="0"/>
              <a:t>Reductions</a:t>
            </a:r>
          </a:p>
          <a:p>
            <a:pPr lvl="1"/>
            <a:r>
              <a:rPr lang="en-US" dirty="0" smtClean="0"/>
              <a:t>property tax $186,130</a:t>
            </a:r>
          </a:p>
          <a:p>
            <a:pPr lvl="1"/>
            <a:r>
              <a:rPr lang="en-US" dirty="0" smtClean="0"/>
              <a:t>ongoing for take home vehicles $283,127 </a:t>
            </a:r>
          </a:p>
          <a:p>
            <a:r>
              <a:rPr lang="en-US" dirty="0" smtClean="0"/>
              <a:t>Additions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ngoing for pay plan corrections $64,497</a:t>
            </a:r>
          </a:p>
          <a:p>
            <a:pPr lvl="1"/>
            <a:r>
              <a:rPr lang="en-US" dirty="0" smtClean="0"/>
              <a:t>ongoing for Longmont Public Media $32,500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time for take home vehicles $254,809</a:t>
            </a:r>
          </a:p>
          <a:p>
            <a:r>
              <a:rPr lang="en-US" dirty="0" smtClean="0"/>
              <a:t>Revised </a:t>
            </a:r>
            <a:r>
              <a:rPr lang="en-US" dirty="0" smtClean="0"/>
              <a:t>Sources of Funds $109,894,854</a:t>
            </a:r>
          </a:p>
          <a:p>
            <a:pPr lvl="1"/>
            <a:r>
              <a:rPr lang="en-US" dirty="0" smtClean="0"/>
              <a:t>Revenues </a:t>
            </a:r>
            <a:r>
              <a:rPr lang="en-US" dirty="0" smtClean="0"/>
              <a:t>$</a:t>
            </a:r>
            <a:r>
              <a:rPr lang="en-US" dirty="0" smtClean="0"/>
              <a:t>104,654,559</a:t>
            </a:r>
          </a:p>
          <a:p>
            <a:pPr lvl="1"/>
            <a:r>
              <a:rPr lang="en-US" dirty="0" smtClean="0"/>
              <a:t>Use of Fund Balance $5,240,595 (for one time expenses)</a:t>
            </a:r>
            <a:endParaRPr lang="en-US" dirty="0" smtClean="0"/>
          </a:p>
          <a:p>
            <a:r>
              <a:rPr lang="en-US" dirty="0" smtClean="0"/>
              <a:t>Revised Expenses $109,894,854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402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Electric and Broadband Fund</a:t>
            </a:r>
          </a:p>
          <a:p>
            <a:r>
              <a:rPr lang="en-US" sz="2200" dirty="0" smtClean="0"/>
              <a:t>Reductions</a:t>
            </a:r>
          </a:p>
          <a:p>
            <a:pPr lvl="1"/>
            <a:r>
              <a:rPr lang="en-US" sz="2000" dirty="0"/>
              <a:t>p</a:t>
            </a:r>
            <a:r>
              <a:rPr lang="en-US" sz="2000" dirty="0" smtClean="0"/>
              <a:t>urchased power $2,409,551</a:t>
            </a:r>
          </a:p>
          <a:p>
            <a:r>
              <a:rPr lang="en-US" sz="2200" dirty="0"/>
              <a:t>Additions</a:t>
            </a:r>
          </a:p>
          <a:p>
            <a:pPr lvl="1"/>
            <a:r>
              <a:rPr lang="en-US" sz="2000" dirty="0" smtClean="0"/>
              <a:t>pay </a:t>
            </a:r>
            <a:r>
              <a:rPr lang="en-US" sz="2000" dirty="0"/>
              <a:t>plan </a:t>
            </a:r>
            <a:r>
              <a:rPr lang="en-US" sz="2000" dirty="0" smtClean="0"/>
              <a:t>corrections $24,821</a:t>
            </a:r>
          </a:p>
          <a:p>
            <a:pPr lvl="1"/>
            <a:r>
              <a:rPr lang="en-US" sz="2000" dirty="0" smtClean="0"/>
              <a:t>franchise equivalency $153,414</a:t>
            </a:r>
          </a:p>
          <a:p>
            <a:r>
              <a:rPr lang="en-US" sz="2200" dirty="0" smtClean="0"/>
              <a:t>Revised </a:t>
            </a:r>
            <a:r>
              <a:rPr lang="en-US" sz="2200" dirty="0"/>
              <a:t>Expenses $</a:t>
            </a:r>
            <a:r>
              <a:rPr lang="en-US" sz="2200" dirty="0" smtClean="0"/>
              <a:t>112,374,314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515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Downtown Development Authority Debt Service Fund</a:t>
            </a:r>
          </a:p>
          <a:p>
            <a:r>
              <a:rPr lang="en-US" sz="2200" dirty="0" smtClean="0"/>
              <a:t>Additions</a:t>
            </a:r>
            <a:endParaRPr lang="en-US" sz="2200" dirty="0"/>
          </a:p>
          <a:p>
            <a:pPr lvl="1"/>
            <a:r>
              <a:rPr lang="en-US" sz="2000" dirty="0" smtClean="0"/>
              <a:t>debt service correction (transfer to Art and Entertainment Fund $8</a:t>
            </a:r>
          </a:p>
          <a:p>
            <a:r>
              <a:rPr lang="en-US" sz="2200" dirty="0" smtClean="0"/>
              <a:t>Revised </a:t>
            </a:r>
            <a:r>
              <a:rPr lang="en-US" sz="2200" dirty="0"/>
              <a:t>Expenses </a:t>
            </a:r>
            <a:r>
              <a:rPr lang="en-US" sz="2200" dirty="0" smtClean="0"/>
              <a:t>$2,431,343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957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Attainable Housing Fund</a:t>
            </a:r>
          </a:p>
          <a:p>
            <a:r>
              <a:rPr lang="en-US" sz="2200" dirty="0" smtClean="0"/>
              <a:t>Additions</a:t>
            </a:r>
            <a:endParaRPr lang="en-US" sz="2200" dirty="0"/>
          </a:p>
          <a:p>
            <a:pPr lvl="1"/>
            <a:r>
              <a:rPr lang="en-US" sz="2000" dirty="0"/>
              <a:t>t</a:t>
            </a:r>
            <a:r>
              <a:rPr lang="en-US" sz="2000" dirty="0" smtClean="0"/>
              <a:t>ransfers from General Fund $950,000</a:t>
            </a:r>
          </a:p>
          <a:p>
            <a:pPr lvl="1"/>
            <a:r>
              <a:rPr lang="en-US" sz="2000" dirty="0" smtClean="0"/>
              <a:t>expenses $950,000</a:t>
            </a:r>
          </a:p>
          <a:p>
            <a:r>
              <a:rPr lang="en-US" sz="2200" dirty="0" smtClean="0"/>
              <a:t>Revised Revenues $950,000</a:t>
            </a:r>
          </a:p>
          <a:p>
            <a:r>
              <a:rPr lang="en-US" sz="2200" dirty="0" smtClean="0"/>
              <a:t>Revised Expenses $950,000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99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Public Safety Fund</a:t>
            </a:r>
          </a:p>
          <a:p>
            <a:r>
              <a:rPr lang="en-US" sz="2200" dirty="0" smtClean="0"/>
              <a:t>Additions</a:t>
            </a:r>
            <a:endParaRPr lang="en-US" sz="2200" dirty="0"/>
          </a:p>
          <a:p>
            <a:pPr lvl="1"/>
            <a:r>
              <a:rPr lang="en-US" sz="2000" dirty="0"/>
              <a:t>one time for take home vehicles </a:t>
            </a:r>
            <a:r>
              <a:rPr lang="en-US" sz="2000" dirty="0" smtClean="0"/>
              <a:t>$50,800</a:t>
            </a:r>
            <a:endParaRPr lang="en-US" sz="2000" dirty="0"/>
          </a:p>
          <a:p>
            <a:r>
              <a:rPr lang="en-US" sz="2200" dirty="0" smtClean="0"/>
              <a:t>Revised Expenses $18,453,797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825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Total 2023 Budget</a:t>
            </a:r>
          </a:p>
          <a:p>
            <a:r>
              <a:rPr lang="en-US" sz="2800" dirty="0" smtClean="0"/>
              <a:t>Revised </a:t>
            </a:r>
            <a:r>
              <a:rPr lang="en-US" sz="2800" dirty="0" smtClean="0"/>
              <a:t>Sources of Funds $413,090,816</a:t>
            </a:r>
          </a:p>
          <a:p>
            <a:pPr lvl="1"/>
            <a:r>
              <a:rPr lang="en-US" sz="2400" dirty="0" smtClean="0"/>
              <a:t>Revenues </a:t>
            </a:r>
            <a:r>
              <a:rPr lang="en-US" sz="2400" dirty="0" smtClean="0"/>
              <a:t>$</a:t>
            </a:r>
            <a:r>
              <a:rPr lang="en-US" sz="2400" dirty="0" smtClean="0"/>
              <a:t>380,875,706</a:t>
            </a:r>
          </a:p>
          <a:p>
            <a:pPr lvl="1"/>
            <a:r>
              <a:rPr lang="en-US" sz="2400" dirty="0" smtClean="0"/>
              <a:t>Use of Fund Balance $32,215,110 (for CIP and one time expenses)</a:t>
            </a:r>
            <a:endParaRPr lang="en-US" sz="2400" dirty="0" smtClean="0"/>
          </a:p>
          <a:p>
            <a:r>
              <a:rPr lang="en-US" sz="2800" dirty="0" smtClean="0"/>
              <a:t>Revised Expenses $413,090,816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142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HEARING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2023 Budget</a:t>
            </a:r>
          </a:p>
          <a:p>
            <a:r>
              <a:rPr lang="en-US" sz="2800" dirty="0" smtClean="0"/>
              <a:t>2023-2027 Capital Improvement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0CD3F-EBF3-BD45-9FF4-85E5963A66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272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ty of Longmont Branding">
      <a:dk1>
        <a:srgbClr val="4D4D4D"/>
      </a:dk1>
      <a:lt1>
        <a:sysClr val="window" lastClr="FFFFFF"/>
      </a:lt1>
      <a:dk2>
        <a:srgbClr val="44546A"/>
      </a:dk2>
      <a:lt2>
        <a:srgbClr val="E7E6E6"/>
      </a:lt2>
      <a:accent1>
        <a:srgbClr val="003057"/>
      </a:accent1>
      <a:accent2>
        <a:srgbClr val="326295"/>
      </a:accent2>
      <a:accent3>
        <a:srgbClr val="6787B7"/>
      </a:accent3>
      <a:accent4>
        <a:srgbClr val="C05131"/>
      </a:accent4>
      <a:accent5>
        <a:srgbClr val="FF9D6E"/>
      </a:accent5>
      <a:accent6>
        <a:srgbClr val="EFBE7D"/>
      </a:accent6>
      <a:hlink>
        <a:srgbClr val="326295"/>
      </a:hlink>
      <a:folHlink>
        <a:srgbClr val="C05131"/>
      </a:folHlink>
    </a:clrScheme>
    <a:fontScheme name="Nunito">
      <a:majorFont>
        <a:latin typeface="Nunito ExtraBold"/>
        <a:ea typeface=""/>
        <a:cs typeface=""/>
      </a:majorFont>
      <a:minorFont>
        <a:latin typeface="Nuni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CF61D97E3E0D46963F4CCC52CAC10A" ma:contentTypeVersion="11" ma:contentTypeDescription="Create a new document." ma:contentTypeScope="" ma:versionID="78871cd9e886d81f0182123de7e56943">
  <xsd:schema xmlns:xsd="http://www.w3.org/2001/XMLSchema" xmlns:xs="http://www.w3.org/2001/XMLSchema" xmlns:p="http://schemas.microsoft.com/office/2006/metadata/properties" xmlns:ns3="584cc466-ec42-4de1-a361-2fd20b54460a" xmlns:ns4="375173a3-b948-4720-9b44-abf8aa6921ce" targetNamespace="http://schemas.microsoft.com/office/2006/metadata/properties" ma:root="true" ma:fieldsID="766dfba990cbf36a0463438b8c40f13e" ns3:_="" ns4:_="">
    <xsd:import namespace="584cc466-ec42-4de1-a361-2fd20b54460a"/>
    <xsd:import namespace="375173a3-b948-4720-9b44-abf8aa6921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4cc466-ec42-4de1-a361-2fd20b5446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173a3-b948-4720-9b44-abf8aa6921c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75173a3-b948-4720-9b44-abf8aa6921ce">
      <UserInfo>
        <DisplayName>Teresa Tate</DisplayName>
        <AccountId>28</AccountId>
        <AccountType/>
      </UserInfo>
      <UserInfo>
        <DisplayName>Marijke Unger</DisplayName>
        <AccountId>6</AccountId>
        <AccountType/>
      </UserInfo>
      <UserInfo>
        <DisplayName>Jeff Friesner</DisplayName>
        <AccountId>20</AccountId>
        <AccountType/>
      </UserInfo>
      <UserInfo>
        <DisplayName>Jim Angstadt</DisplayName>
        <AccountId>19</AccountId>
        <AccountType/>
      </UserInfo>
      <UserInfo>
        <DisplayName>Heidi Reitmeier</DisplayName>
        <AccountId>15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900A08C-2BBF-487C-B2C3-1C3A403725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4cc466-ec42-4de1-a361-2fd20b54460a"/>
    <ds:schemaRef ds:uri="375173a3-b948-4720-9b44-abf8aa6921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79AC02-507D-4677-B182-1AD5513807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5F6FC62-2108-4ADE-87A2-39CE4796F953}">
  <ds:schemaRefs>
    <ds:schemaRef ds:uri="http://purl.org/dc/elements/1.1/"/>
    <ds:schemaRef ds:uri="http://schemas.microsoft.com/office/2006/metadata/properties"/>
    <ds:schemaRef ds:uri="375173a3-b948-4720-9b44-abf8aa6921ce"/>
    <ds:schemaRef ds:uri="http://purl.org/dc/terms/"/>
    <ds:schemaRef ds:uri="http://schemas.openxmlformats.org/package/2006/metadata/core-properties"/>
    <ds:schemaRef ds:uri="584cc466-ec42-4de1-a361-2fd20b54460a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32640</TotalTime>
  <Words>246</Words>
  <Application>Microsoft Office PowerPoint</Application>
  <PresentationFormat>On-screen Show (16:9)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Rounded MT Bold</vt:lpstr>
      <vt:lpstr>Calibri</vt:lpstr>
      <vt:lpstr>Filson Soft Bold</vt:lpstr>
      <vt:lpstr>Nunito</vt:lpstr>
      <vt:lpstr>Nunito ExtraBold</vt:lpstr>
      <vt:lpstr>Wingdings</vt:lpstr>
      <vt:lpstr>Office Theme</vt:lpstr>
      <vt:lpstr>2023 PROPOSED BUDGET</vt:lpstr>
      <vt:lpstr>PRESENTATION TOPICS</vt:lpstr>
      <vt:lpstr>OVERVIEW OF CHANGES</vt:lpstr>
      <vt:lpstr>OVERVIEW OF CHANGES</vt:lpstr>
      <vt:lpstr>OVERVIEW OF CHANGES</vt:lpstr>
      <vt:lpstr>OVERVIEW OF CHANGES</vt:lpstr>
      <vt:lpstr>OVERVIEW OF CHANGES</vt:lpstr>
      <vt:lpstr>OVERVIEW OF CHANGES</vt:lpstr>
      <vt:lpstr>PUBLIC HEARING</vt:lpstr>
      <vt:lpstr>FINAL DIRECTION</vt:lpstr>
    </vt:vector>
  </TitlesOfParts>
  <Company>Guide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Mary Wunderle</dc:creator>
  <cp:lastModifiedBy>Teresa Molloy</cp:lastModifiedBy>
  <cp:revision>219</cp:revision>
  <cp:lastPrinted>2022-09-19T22:10:54Z</cp:lastPrinted>
  <dcterms:created xsi:type="dcterms:W3CDTF">2018-11-08T16:07:25Z</dcterms:created>
  <dcterms:modified xsi:type="dcterms:W3CDTF">2022-10-05T02:01:13Z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0x01010033CF61D97E3E0D46963F4CCC52CAC10A</vt:lpwstr>
  </property>
</Properties>
</file>