
<file path=[Content_Types].xml><?xml version="1.0" encoding="utf-8"?>
<Types xmlns="http://schemas.openxmlformats.org/package/2006/content-types">
  <Default Extension="emf" ContentType="image/x-emf"/>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20"/>
  </p:notesMasterIdLst>
  <p:handoutMasterIdLst>
    <p:handoutMasterId r:id="rId21"/>
  </p:handoutMasterIdLst>
  <p:sldIdLst>
    <p:sldId id="256" r:id="rId5"/>
    <p:sldId id="289" r:id="rId6"/>
    <p:sldId id="314" r:id="rId7"/>
    <p:sldId id="315" r:id="rId8"/>
    <p:sldId id="316" r:id="rId9"/>
    <p:sldId id="325" r:id="rId10"/>
    <p:sldId id="294" r:id="rId11"/>
    <p:sldId id="297" r:id="rId12"/>
    <p:sldId id="319" r:id="rId13"/>
    <p:sldId id="301" r:id="rId14"/>
    <p:sldId id="320" r:id="rId15"/>
    <p:sldId id="303" r:id="rId16"/>
    <p:sldId id="324" r:id="rId17"/>
    <p:sldId id="321" r:id="rId18"/>
    <p:sldId id="298" r:id="rId19"/>
  </p:sldIdLst>
  <p:sldSz cx="9144000" cy="5143500" type="screen16x9"/>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ren Roney" initials="KR" lastIdx="1" clrIdx="0">
    <p:extLst>
      <p:ext uri="{19B8F6BF-5375-455C-9EA6-DF929625EA0E}">
        <p15:presenceInfo xmlns:p15="http://schemas.microsoft.com/office/powerpoint/2012/main" userId="S::karen.roney@longmontcolorado.gov::e974d853-9934-416a-9581-d01846fe171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26295"/>
    <a:srgbClr val="404545"/>
    <a:srgbClr val="C05131"/>
    <a:srgbClr val="CC6600"/>
    <a:srgbClr val="FF9900"/>
    <a:srgbClr val="003057"/>
    <a:srgbClr val="FF9D6E"/>
    <a:srgbClr val="6787B7"/>
    <a:srgbClr val="005B82"/>
    <a:srgbClr val="65CFE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041E973-A729-EEC9-BB8E-A2A5763A8848}" v="1" dt="2023-07-25T15:50:47.71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48" autoAdjust="0"/>
    <p:restoredTop sz="78158" autoAdjust="0"/>
  </p:normalViewPr>
  <p:slideViewPr>
    <p:cSldViewPr snapToGrid="0" snapToObjects="1">
      <p:cViewPr varScale="1">
        <p:scale>
          <a:sx n="104" d="100"/>
          <a:sy n="104" d="100"/>
        </p:scale>
        <p:origin x="1518" y="96"/>
      </p:cViewPr>
      <p:guideLst>
        <p:guide orient="horz" pos="162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commentAuthors" Target="commentAuthors.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cott Yoho" userId="S::scott.yoho@longmontcolorado.gov::93f26306-a71e-4d22-9953-10bd651cf38e" providerId="AD" clId="Web-{A041E973-A729-EEC9-BB8E-A2A5763A8848}"/>
    <pc:docChg chg="modSld">
      <pc:chgData name="Scott Yoho" userId="S::scott.yoho@longmontcolorado.gov::93f26306-a71e-4d22-9953-10bd651cf38e" providerId="AD" clId="Web-{A041E973-A729-EEC9-BB8E-A2A5763A8848}" dt="2023-07-25T15:50:47.714" v="0" actId="1076"/>
      <pc:docMkLst>
        <pc:docMk/>
      </pc:docMkLst>
      <pc:sldChg chg="modSp">
        <pc:chgData name="Scott Yoho" userId="S::scott.yoho@longmontcolorado.gov::93f26306-a71e-4d22-9953-10bd651cf38e" providerId="AD" clId="Web-{A041E973-A729-EEC9-BB8E-A2A5763A8848}" dt="2023-07-25T15:50:47.714" v="0" actId="1076"/>
        <pc:sldMkLst>
          <pc:docMk/>
          <pc:sldMk cId="1556668244" sldId="324"/>
        </pc:sldMkLst>
        <pc:picChg chg="mod">
          <ac:chgData name="Scott Yoho" userId="S::scott.yoho@longmontcolorado.gov::93f26306-a71e-4d22-9953-10bd651cf38e" providerId="AD" clId="Web-{A041E973-A729-EEC9-BB8E-A2A5763A8848}" dt="2023-07-25T15:50:47.714" v="0" actId="1076"/>
          <ac:picMkLst>
            <pc:docMk/>
            <pc:sldMk cId="1556668244" sldId="324"/>
            <ac:picMk id="12" creationId="{2C68B913-4ED3-D119-62FB-BBC271B380D5}"/>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CDBG Grant Funding Over Time (20-year lookback)</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Grant Amount</c:v>
                </c:pt>
              </c:strCache>
            </c:strRef>
          </c:tx>
          <c:spPr>
            <a:solidFill>
              <a:schemeClr val="accent1"/>
            </a:solidFill>
            <a:ln>
              <a:noFill/>
            </a:ln>
            <a:effectLst/>
          </c:spPr>
          <c:invertIfNegative val="0"/>
          <c:cat>
            <c:numRef>
              <c:f>Sheet1!$A$3:$A$22</c:f>
              <c:numCache>
                <c:formatCode>General</c:formatCode>
                <c:ptCount val="20"/>
                <c:pt idx="0">
                  <c:v>2004</c:v>
                </c:pt>
                <c:pt idx="1">
                  <c:v>2005</c:v>
                </c:pt>
                <c:pt idx="2">
                  <c:v>2006</c:v>
                </c:pt>
                <c:pt idx="3">
                  <c:v>2007</c:v>
                </c:pt>
                <c:pt idx="4">
                  <c:v>2008</c:v>
                </c:pt>
                <c:pt idx="5">
                  <c:v>2009</c:v>
                </c:pt>
                <c:pt idx="6">
                  <c:v>2010</c:v>
                </c:pt>
                <c:pt idx="7">
                  <c:v>2011</c:v>
                </c:pt>
                <c:pt idx="8">
                  <c:v>2012</c:v>
                </c:pt>
                <c:pt idx="9">
                  <c:v>2013</c:v>
                </c:pt>
                <c:pt idx="10">
                  <c:v>2014</c:v>
                </c:pt>
                <c:pt idx="11">
                  <c:v>2015</c:v>
                </c:pt>
                <c:pt idx="12">
                  <c:v>2016</c:v>
                </c:pt>
                <c:pt idx="13">
                  <c:v>2017</c:v>
                </c:pt>
                <c:pt idx="14">
                  <c:v>2018</c:v>
                </c:pt>
                <c:pt idx="15">
                  <c:v>2019</c:v>
                </c:pt>
                <c:pt idx="16">
                  <c:v>2020</c:v>
                </c:pt>
                <c:pt idx="17">
                  <c:v>2021</c:v>
                </c:pt>
                <c:pt idx="18">
                  <c:v>2022</c:v>
                </c:pt>
                <c:pt idx="19">
                  <c:v>2023</c:v>
                </c:pt>
              </c:numCache>
            </c:numRef>
          </c:cat>
          <c:val>
            <c:numRef>
              <c:f>Sheet1!$B$3:$B$22</c:f>
              <c:numCache>
                <c:formatCode>_("$"* #,##0_);_("$"* \(#,##0\);_("$"* "-"??_);_(@_)</c:formatCode>
                <c:ptCount val="20"/>
                <c:pt idx="0">
                  <c:v>648000</c:v>
                </c:pt>
                <c:pt idx="1">
                  <c:v>613944</c:v>
                </c:pt>
                <c:pt idx="2">
                  <c:v>552727</c:v>
                </c:pt>
                <c:pt idx="3">
                  <c:v>552371</c:v>
                </c:pt>
                <c:pt idx="4">
                  <c:v>532646</c:v>
                </c:pt>
                <c:pt idx="5">
                  <c:v>542538</c:v>
                </c:pt>
                <c:pt idx="6">
                  <c:v>587398</c:v>
                </c:pt>
                <c:pt idx="7">
                  <c:v>493401</c:v>
                </c:pt>
                <c:pt idx="8">
                  <c:v>532458</c:v>
                </c:pt>
                <c:pt idx="9">
                  <c:v>568555</c:v>
                </c:pt>
                <c:pt idx="10">
                  <c:v>580094</c:v>
                </c:pt>
                <c:pt idx="11">
                  <c:v>587833</c:v>
                </c:pt>
                <c:pt idx="12">
                  <c:v>603958</c:v>
                </c:pt>
                <c:pt idx="13">
                  <c:v>617129</c:v>
                </c:pt>
                <c:pt idx="14">
                  <c:v>651340</c:v>
                </c:pt>
                <c:pt idx="15">
                  <c:v>622953</c:v>
                </c:pt>
                <c:pt idx="16">
                  <c:v>610926</c:v>
                </c:pt>
                <c:pt idx="17">
                  <c:v>558679</c:v>
                </c:pt>
                <c:pt idx="18">
                  <c:v>519709</c:v>
                </c:pt>
                <c:pt idx="19">
                  <c:v>474607</c:v>
                </c:pt>
              </c:numCache>
            </c:numRef>
          </c:val>
          <c:extLst>
            <c:ext xmlns:c16="http://schemas.microsoft.com/office/drawing/2014/chart" uri="{C3380CC4-5D6E-409C-BE32-E72D297353CC}">
              <c16:uniqueId val="{00000000-6FB9-445B-83D2-E7C3D4748FA0}"/>
            </c:ext>
          </c:extLst>
        </c:ser>
        <c:dLbls>
          <c:showLegendKey val="0"/>
          <c:showVal val="0"/>
          <c:showCatName val="0"/>
          <c:showSerName val="0"/>
          <c:showPercent val="0"/>
          <c:showBubbleSize val="0"/>
        </c:dLbls>
        <c:gapWidth val="219"/>
        <c:axId val="626537120"/>
        <c:axId val="626538432"/>
      </c:barChart>
      <c:lineChart>
        <c:grouping val="standard"/>
        <c:varyColors val="0"/>
        <c:ser>
          <c:idx val="2"/>
          <c:order val="2"/>
          <c:tx>
            <c:strRef>
              <c:f>Sheet1!$D$1</c:f>
              <c:strCache>
                <c:ptCount val="1"/>
                <c:pt idx="0">
                  <c:v>Average</c:v>
                </c:pt>
              </c:strCache>
            </c:strRef>
          </c:tx>
          <c:spPr>
            <a:ln w="28575" cap="rnd">
              <a:solidFill>
                <a:schemeClr val="accent1">
                  <a:lumMod val="50000"/>
                </a:schemeClr>
              </a:solidFill>
              <a:round/>
            </a:ln>
            <a:effectLst/>
          </c:spPr>
          <c:marker>
            <c:symbol val="none"/>
          </c:marker>
          <c:cat>
            <c:numRef>
              <c:f>Sheet1!$A$3:$A$22</c:f>
              <c:numCache>
                <c:formatCode>General</c:formatCode>
                <c:ptCount val="20"/>
                <c:pt idx="0">
                  <c:v>2004</c:v>
                </c:pt>
                <c:pt idx="1">
                  <c:v>2005</c:v>
                </c:pt>
                <c:pt idx="2">
                  <c:v>2006</c:v>
                </c:pt>
                <c:pt idx="3">
                  <c:v>2007</c:v>
                </c:pt>
                <c:pt idx="4">
                  <c:v>2008</c:v>
                </c:pt>
                <c:pt idx="5">
                  <c:v>2009</c:v>
                </c:pt>
                <c:pt idx="6">
                  <c:v>2010</c:v>
                </c:pt>
                <c:pt idx="7">
                  <c:v>2011</c:v>
                </c:pt>
                <c:pt idx="8">
                  <c:v>2012</c:v>
                </c:pt>
                <c:pt idx="9">
                  <c:v>2013</c:v>
                </c:pt>
                <c:pt idx="10">
                  <c:v>2014</c:v>
                </c:pt>
                <c:pt idx="11">
                  <c:v>2015</c:v>
                </c:pt>
                <c:pt idx="12">
                  <c:v>2016</c:v>
                </c:pt>
                <c:pt idx="13">
                  <c:v>2017</c:v>
                </c:pt>
                <c:pt idx="14">
                  <c:v>2018</c:v>
                </c:pt>
                <c:pt idx="15">
                  <c:v>2019</c:v>
                </c:pt>
                <c:pt idx="16">
                  <c:v>2020</c:v>
                </c:pt>
                <c:pt idx="17">
                  <c:v>2021</c:v>
                </c:pt>
                <c:pt idx="18">
                  <c:v>2022</c:v>
                </c:pt>
                <c:pt idx="19">
                  <c:v>2023</c:v>
                </c:pt>
              </c:numCache>
            </c:numRef>
          </c:cat>
          <c:val>
            <c:numRef>
              <c:f>Sheet1!$D$3:$D$22</c:f>
              <c:numCache>
                <c:formatCode>_("$"* #,##0_);_("$"* \(#,##0\);_("$"* "-"??_);_(@_)</c:formatCode>
                <c:ptCount val="20"/>
                <c:pt idx="0">
                  <c:v>572563</c:v>
                </c:pt>
                <c:pt idx="1">
                  <c:v>572563</c:v>
                </c:pt>
                <c:pt idx="2">
                  <c:v>572563</c:v>
                </c:pt>
                <c:pt idx="3">
                  <c:v>572563</c:v>
                </c:pt>
                <c:pt idx="4">
                  <c:v>572563</c:v>
                </c:pt>
                <c:pt idx="5">
                  <c:v>572563</c:v>
                </c:pt>
                <c:pt idx="6">
                  <c:v>572563</c:v>
                </c:pt>
                <c:pt idx="7">
                  <c:v>572563</c:v>
                </c:pt>
                <c:pt idx="8">
                  <c:v>572563</c:v>
                </c:pt>
                <c:pt idx="9">
                  <c:v>572563</c:v>
                </c:pt>
                <c:pt idx="10">
                  <c:v>572563</c:v>
                </c:pt>
                <c:pt idx="11">
                  <c:v>572563</c:v>
                </c:pt>
                <c:pt idx="12">
                  <c:v>572563</c:v>
                </c:pt>
                <c:pt idx="13">
                  <c:v>572563</c:v>
                </c:pt>
                <c:pt idx="14">
                  <c:v>572563</c:v>
                </c:pt>
                <c:pt idx="15">
                  <c:v>572563</c:v>
                </c:pt>
                <c:pt idx="16">
                  <c:v>572563</c:v>
                </c:pt>
                <c:pt idx="17">
                  <c:v>572563</c:v>
                </c:pt>
                <c:pt idx="18">
                  <c:v>572563</c:v>
                </c:pt>
                <c:pt idx="19">
                  <c:v>572563.30000000005</c:v>
                </c:pt>
              </c:numCache>
            </c:numRef>
          </c:val>
          <c:smooth val="0"/>
          <c:extLst>
            <c:ext xmlns:c16="http://schemas.microsoft.com/office/drawing/2014/chart" uri="{C3380CC4-5D6E-409C-BE32-E72D297353CC}">
              <c16:uniqueId val="{00000001-6FB9-445B-83D2-E7C3D4748FA0}"/>
            </c:ext>
          </c:extLst>
        </c:ser>
        <c:dLbls>
          <c:showLegendKey val="0"/>
          <c:showVal val="0"/>
          <c:showCatName val="0"/>
          <c:showSerName val="0"/>
          <c:showPercent val="0"/>
          <c:showBubbleSize val="0"/>
        </c:dLbls>
        <c:marker val="1"/>
        <c:smooth val="0"/>
        <c:axId val="626537120"/>
        <c:axId val="626538432"/>
      </c:lineChart>
      <c:lineChart>
        <c:grouping val="standard"/>
        <c:varyColors val="0"/>
        <c:ser>
          <c:idx val="1"/>
          <c:order val="1"/>
          <c:tx>
            <c:strRef>
              <c:f>Sheet1!$C$1</c:f>
              <c:strCache>
                <c:ptCount val="1"/>
                <c:pt idx="0">
                  <c:v>Percent Change Year Over Year</c:v>
                </c:pt>
              </c:strCache>
            </c:strRef>
          </c:tx>
          <c:spPr>
            <a:ln w="28575" cap="rnd">
              <a:solidFill>
                <a:schemeClr val="accent2"/>
              </a:solidFill>
              <a:round/>
            </a:ln>
            <a:effectLst/>
          </c:spPr>
          <c:marker>
            <c:symbol val="none"/>
          </c:marker>
          <c:cat>
            <c:numRef>
              <c:f>Sheet1!$A$3:$A$22</c:f>
              <c:numCache>
                <c:formatCode>General</c:formatCode>
                <c:ptCount val="20"/>
                <c:pt idx="0">
                  <c:v>2004</c:v>
                </c:pt>
                <c:pt idx="1">
                  <c:v>2005</c:v>
                </c:pt>
                <c:pt idx="2">
                  <c:v>2006</c:v>
                </c:pt>
                <c:pt idx="3">
                  <c:v>2007</c:v>
                </c:pt>
                <c:pt idx="4">
                  <c:v>2008</c:v>
                </c:pt>
                <c:pt idx="5">
                  <c:v>2009</c:v>
                </c:pt>
                <c:pt idx="6">
                  <c:v>2010</c:v>
                </c:pt>
                <c:pt idx="7">
                  <c:v>2011</c:v>
                </c:pt>
                <c:pt idx="8">
                  <c:v>2012</c:v>
                </c:pt>
                <c:pt idx="9">
                  <c:v>2013</c:v>
                </c:pt>
                <c:pt idx="10">
                  <c:v>2014</c:v>
                </c:pt>
                <c:pt idx="11">
                  <c:v>2015</c:v>
                </c:pt>
                <c:pt idx="12">
                  <c:v>2016</c:v>
                </c:pt>
                <c:pt idx="13">
                  <c:v>2017</c:v>
                </c:pt>
                <c:pt idx="14">
                  <c:v>2018</c:v>
                </c:pt>
                <c:pt idx="15">
                  <c:v>2019</c:v>
                </c:pt>
                <c:pt idx="16">
                  <c:v>2020</c:v>
                </c:pt>
                <c:pt idx="17">
                  <c:v>2021</c:v>
                </c:pt>
                <c:pt idx="18">
                  <c:v>2022</c:v>
                </c:pt>
                <c:pt idx="19">
                  <c:v>2023</c:v>
                </c:pt>
              </c:numCache>
            </c:numRef>
          </c:cat>
          <c:val>
            <c:numRef>
              <c:f>Sheet1!$C$3:$C$22</c:f>
              <c:numCache>
                <c:formatCode>0.00%</c:formatCode>
                <c:ptCount val="20"/>
                <c:pt idx="0">
                  <c:v>3.0959752321981782E-3</c:v>
                </c:pt>
                <c:pt idx="1">
                  <c:v>-5.2555555555555578E-2</c:v>
                </c:pt>
                <c:pt idx="2">
                  <c:v>-9.971104856468993E-2</c:v>
                </c:pt>
                <c:pt idx="3">
                  <c:v>-6.4407926517073832E-4</c:v>
                </c:pt>
                <c:pt idx="4">
                  <c:v>-3.5709695114334417E-2</c:v>
                </c:pt>
                <c:pt idx="5">
                  <c:v>1.8571433935484327E-2</c:v>
                </c:pt>
                <c:pt idx="6">
                  <c:v>8.2685452447570418E-2</c:v>
                </c:pt>
                <c:pt idx="7">
                  <c:v>-0.16002267627741329</c:v>
                </c:pt>
                <c:pt idx="8">
                  <c:v>7.9158737011072233E-2</c:v>
                </c:pt>
                <c:pt idx="9">
                  <c:v>6.779314049183216E-2</c:v>
                </c:pt>
                <c:pt idx="10">
                  <c:v>2.0295310040365555E-2</c:v>
                </c:pt>
                <c:pt idx="11">
                  <c:v>1.3340941295721054E-2</c:v>
                </c:pt>
                <c:pt idx="12">
                  <c:v>2.743126023887732E-2</c:v>
                </c:pt>
                <c:pt idx="13">
                  <c:v>2.1807807827696646E-2</c:v>
                </c:pt>
                <c:pt idx="14">
                  <c:v>5.5435735478319703E-2</c:v>
                </c:pt>
                <c:pt idx="15">
                  <c:v>-4.3582460773175291E-2</c:v>
                </c:pt>
                <c:pt idx="16">
                  <c:v>-1.9306432427486531E-2</c:v>
                </c:pt>
                <c:pt idx="17">
                  <c:v>-8.5520995996241744E-2</c:v>
                </c:pt>
                <c:pt idx="18">
                  <c:v>-6.975383001687907E-2</c:v>
                </c:pt>
                <c:pt idx="19">
                  <c:v>-8.6783180587598041E-2</c:v>
                </c:pt>
              </c:numCache>
            </c:numRef>
          </c:val>
          <c:smooth val="0"/>
          <c:extLst>
            <c:ext xmlns:c16="http://schemas.microsoft.com/office/drawing/2014/chart" uri="{C3380CC4-5D6E-409C-BE32-E72D297353CC}">
              <c16:uniqueId val="{00000002-6FB9-445B-83D2-E7C3D4748FA0}"/>
            </c:ext>
          </c:extLst>
        </c:ser>
        <c:dLbls>
          <c:showLegendKey val="0"/>
          <c:showVal val="0"/>
          <c:showCatName val="0"/>
          <c:showSerName val="0"/>
          <c:showPercent val="0"/>
          <c:showBubbleSize val="0"/>
        </c:dLbls>
        <c:marker val="1"/>
        <c:smooth val="0"/>
        <c:axId val="557084184"/>
        <c:axId val="557076640"/>
      </c:lineChart>
      <c:catAx>
        <c:axId val="6265371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26538432"/>
        <c:crosses val="autoZero"/>
        <c:auto val="1"/>
        <c:lblAlgn val="ctr"/>
        <c:lblOffset val="100"/>
        <c:noMultiLvlLbl val="0"/>
      </c:catAx>
      <c:valAx>
        <c:axId val="626538432"/>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26537120"/>
        <c:crosses val="autoZero"/>
        <c:crossBetween val="between"/>
      </c:valAx>
      <c:valAx>
        <c:axId val="557076640"/>
        <c:scaling>
          <c:orientation val="minMax"/>
        </c:scaling>
        <c:delete val="0"/>
        <c:axPos val="r"/>
        <c:numFmt formatCode="0.0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57084184"/>
        <c:crosses val="max"/>
        <c:crossBetween val="between"/>
      </c:valAx>
      <c:catAx>
        <c:axId val="557084184"/>
        <c:scaling>
          <c:orientation val="minMax"/>
        </c:scaling>
        <c:delete val="1"/>
        <c:axPos val="b"/>
        <c:numFmt formatCode="General" sourceLinked="1"/>
        <c:majorTickMark val="out"/>
        <c:minorTickMark val="none"/>
        <c:tickLblPos val="nextTo"/>
        <c:crossAx val="557076640"/>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9525" cap="flat" cmpd="sng" algn="ctr">
      <a:solidFill>
        <a:sysClr val="windowText" lastClr="000000"/>
      </a:solidFill>
      <a:round/>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59020592-A921-CD43-97AB-A3DC4ADC3342}" type="datetime1">
              <a:rPr lang="en-US" smtClean="0"/>
              <a:t>7/25/2023</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5B342747-B43D-BA45-A6C4-CD23D035800A}" type="slidenum">
              <a:rPr lang="en-US" smtClean="0"/>
              <a:t>‹#›</a:t>
            </a:fld>
            <a:endParaRPr lang="en-US"/>
          </a:p>
        </p:txBody>
      </p:sp>
    </p:spTree>
    <p:extLst>
      <p:ext uri="{BB962C8B-B14F-4D97-AF65-F5344CB8AC3E}">
        <p14:creationId xmlns:p14="http://schemas.microsoft.com/office/powerpoint/2010/main" val="180252781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DFBB1D90-ECBF-4C48-BFA1-4722882C8327}" type="datetime1">
              <a:rPr lang="en-US" smtClean="0"/>
              <a:t>7/25/2023</a:t>
            </a:fld>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FDADC75C-4099-B745-95AF-BE3F3ECFF2B0}" type="slidenum">
              <a:rPr lang="en-US" smtClean="0"/>
              <a:t>‹#›</a:t>
            </a:fld>
            <a:endParaRPr lang="en-US"/>
          </a:p>
        </p:txBody>
      </p:sp>
    </p:spTree>
    <p:extLst>
      <p:ext uri="{BB962C8B-B14F-4D97-AF65-F5344CB8AC3E}">
        <p14:creationId xmlns:p14="http://schemas.microsoft.com/office/powerpoint/2010/main" val="3025864586"/>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ADC75C-4099-B745-95AF-BE3F3ECFF2B0}" type="slidenum">
              <a:rPr lang="en-US" smtClean="0"/>
              <a:t>1</a:t>
            </a:fld>
            <a:endParaRPr lang="en-US"/>
          </a:p>
        </p:txBody>
      </p:sp>
    </p:spTree>
    <p:extLst>
      <p:ext uri="{BB962C8B-B14F-4D97-AF65-F5344CB8AC3E}">
        <p14:creationId xmlns:p14="http://schemas.microsoft.com/office/powerpoint/2010/main" val="15340747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ADC75C-4099-B745-95AF-BE3F3ECFF2B0}" type="slidenum">
              <a:rPr lang="en-US" smtClean="0"/>
              <a:t>10</a:t>
            </a:fld>
            <a:endParaRPr lang="en-US"/>
          </a:p>
        </p:txBody>
      </p:sp>
    </p:spTree>
    <p:extLst>
      <p:ext uri="{BB962C8B-B14F-4D97-AF65-F5344CB8AC3E}">
        <p14:creationId xmlns:p14="http://schemas.microsoft.com/office/powerpoint/2010/main" val="13373359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ADC75C-4099-B745-95AF-BE3F3ECFF2B0}" type="slidenum">
              <a:rPr lang="en-US" smtClean="0"/>
              <a:t>11</a:t>
            </a:fld>
            <a:endParaRPr lang="en-US"/>
          </a:p>
        </p:txBody>
      </p:sp>
    </p:spTree>
    <p:extLst>
      <p:ext uri="{BB962C8B-B14F-4D97-AF65-F5344CB8AC3E}">
        <p14:creationId xmlns:p14="http://schemas.microsoft.com/office/powerpoint/2010/main" val="37065130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ADC75C-4099-B745-95AF-BE3F3ECFF2B0}" type="slidenum">
              <a:rPr lang="en-US" smtClean="0"/>
              <a:t>12</a:t>
            </a:fld>
            <a:endParaRPr lang="en-US"/>
          </a:p>
        </p:txBody>
      </p:sp>
    </p:spTree>
    <p:extLst>
      <p:ext uri="{BB962C8B-B14F-4D97-AF65-F5344CB8AC3E}">
        <p14:creationId xmlns:p14="http://schemas.microsoft.com/office/powerpoint/2010/main" val="24468794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ADC75C-4099-B745-95AF-BE3F3ECFF2B0}" type="slidenum">
              <a:rPr lang="en-US" smtClean="0"/>
              <a:t>13</a:t>
            </a:fld>
            <a:endParaRPr lang="en-US"/>
          </a:p>
        </p:txBody>
      </p:sp>
    </p:spTree>
    <p:extLst>
      <p:ext uri="{BB962C8B-B14F-4D97-AF65-F5344CB8AC3E}">
        <p14:creationId xmlns:p14="http://schemas.microsoft.com/office/powerpoint/2010/main" val="386441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DADC75C-4099-B745-95AF-BE3F3ECFF2B0}" type="slidenum">
              <a:rPr lang="en-US" smtClean="0"/>
              <a:t>14</a:t>
            </a:fld>
            <a:endParaRPr lang="en-US"/>
          </a:p>
        </p:txBody>
      </p:sp>
    </p:spTree>
    <p:extLst>
      <p:ext uri="{BB962C8B-B14F-4D97-AF65-F5344CB8AC3E}">
        <p14:creationId xmlns:p14="http://schemas.microsoft.com/office/powerpoint/2010/main" val="8361839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DADC75C-4099-B745-95AF-BE3F3ECFF2B0}" type="slidenum">
              <a:rPr lang="en-US" smtClean="0"/>
              <a:t>15</a:t>
            </a:fld>
            <a:endParaRPr lang="en-US"/>
          </a:p>
        </p:txBody>
      </p:sp>
    </p:spTree>
    <p:extLst>
      <p:ext uri="{BB962C8B-B14F-4D97-AF65-F5344CB8AC3E}">
        <p14:creationId xmlns:p14="http://schemas.microsoft.com/office/powerpoint/2010/main" val="29963726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The Consolidated Plan is prepared</a:t>
            </a:r>
            <a:r>
              <a:rPr lang="en-US" sz="1200" kern="1200" baseline="0" dirty="0">
                <a:solidFill>
                  <a:schemeClr val="tx1"/>
                </a:solidFill>
                <a:effectLst/>
                <a:latin typeface="+mn-lt"/>
                <a:ea typeface="+mn-ea"/>
                <a:cs typeface="+mn-cs"/>
              </a:rPr>
              <a:t> in conjunction with the Boulder County/Broomfield Regional Consortium and</a:t>
            </a:r>
            <a:r>
              <a:rPr lang="en-US" sz="1200" kern="1200" dirty="0">
                <a:solidFill>
                  <a:schemeClr val="tx1"/>
                </a:solidFill>
                <a:effectLst/>
                <a:latin typeface="+mn-lt"/>
                <a:ea typeface="+mn-ea"/>
                <a:cs typeface="+mn-cs"/>
              </a:rPr>
              <a:t> sets shared goals, strategies, and funding priorities for program years 2020-2024 period. </a:t>
            </a:r>
          </a:p>
          <a:p>
            <a:pPr lvl="0"/>
            <a:endParaRPr lang="en-US"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2020-2024 Consolidated Plan outlines goals to pursue during a five-year period to meet community needs. CDBG and HOME programs advance the following objectives, for the benefit of low-and moderate-income (LMI) households:</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Rental Housing Programs- Maintain and produce additional affordable rental housing, particularly for households with income below 50 percent AMI.</a:t>
            </a:r>
          </a:p>
          <a:p>
            <a:pPr lvl="0"/>
            <a:r>
              <a:rPr lang="en-US" sz="1200" kern="1200" dirty="0">
                <a:solidFill>
                  <a:schemeClr val="tx1"/>
                </a:solidFill>
                <a:effectLst/>
                <a:latin typeface="+mn-lt"/>
                <a:ea typeface="+mn-ea"/>
                <a:cs typeface="+mn-cs"/>
              </a:rPr>
              <a:t>Existing Homeownership Preservation- Maintain and increase the inventory of affordable ownership homes by assisting low-income households with rehabilitation and accessibility needs to ensure decent, safe and sanitary housing conditions.</a:t>
            </a:r>
          </a:p>
          <a:p>
            <a:pPr lvl="0"/>
            <a:r>
              <a:rPr lang="en-US" sz="1200" kern="1200" dirty="0">
                <a:solidFill>
                  <a:schemeClr val="tx1"/>
                </a:solidFill>
                <a:effectLst/>
                <a:latin typeface="+mn-lt"/>
                <a:ea typeface="+mn-ea"/>
                <a:cs typeface="+mn-cs"/>
              </a:rPr>
              <a:t>New Homebuyer Opportunities-Increase the inventory through innovative housing development models as opportunities arise, and by providing first-time homebuyer classes.</a:t>
            </a:r>
          </a:p>
          <a:p>
            <a:pPr lvl="0"/>
            <a:r>
              <a:rPr lang="en-US" sz="1200" kern="1200" dirty="0">
                <a:solidFill>
                  <a:schemeClr val="tx1"/>
                </a:solidFill>
                <a:effectLst/>
                <a:latin typeface="+mn-lt"/>
                <a:ea typeface="+mn-ea"/>
                <a:cs typeface="+mn-cs"/>
              </a:rPr>
              <a:t>Housing Stabilization Programs- Work with community partners to provide housing resources and services to individuals and families at-risk of or experiencing homelessness.</a:t>
            </a:r>
          </a:p>
          <a:p>
            <a:pPr lvl="0"/>
            <a:r>
              <a:rPr lang="en-US" sz="1200" kern="1200" dirty="0">
                <a:solidFill>
                  <a:schemeClr val="tx1"/>
                </a:solidFill>
                <a:effectLst/>
                <a:latin typeface="+mn-lt"/>
                <a:ea typeface="+mn-ea"/>
                <a:cs typeface="+mn-cs"/>
              </a:rPr>
              <a:t>Community Investments-Work with regional partners to coordinate investment strategies that fund programs and projects designed to impact existing conditions that threaten the health or welfare of the community, particularly for residents with low income and/or special needs.</a:t>
            </a:r>
          </a:p>
          <a:p>
            <a:pPr lvl="0"/>
            <a:r>
              <a:rPr lang="en-US" sz="1200" kern="1200" dirty="0">
                <a:solidFill>
                  <a:schemeClr val="tx1"/>
                </a:solidFill>
                <a:effectLst/>
                <a:latin typeface="+mn-lt"/>
                <a:ea typeface="+mn-ea"/>
                <a:cs typeface="+mn-cs"/>
              </a:rPr>
              <a:t>Economic Development- Promotes job creation or retention through support for primarily micro-enterprises or small businesses.</a:t>
            </a:r>
          </a:p>
          <a:p>
            <a:endParaRPr lang="en-US" dirty="0"/>
          </a:p>
        </p:txBody>
      </p:sp>
      <p:sp>
        <p:nvSpPr>
          <p:cNvPr id="4" name="Slide Number Placeholder 3"/>
          <p:cNvSpPr>
            <a:spLocks noGrp="1"/>
          </p:cNvSpPr>
          <p:nvPr>
            <p:ph type="sldNum" sz="quarter" idx="10"/>
          </p:nvPr>
        </p:nvSpPr>
        <p:spPr/>
        <p:txBody>
          <a:bodyPr/>
          <a:lstStyle/>
          <a:p>
            <a:fld id="{FDADC75C-4099-B745-95AF-BE3F3ECFF2B0}" type="slidenum">
              <a:rPr lang="en-US" smtClean="0"/>
              <a:t>2</a:t>
            </a:fld>
            <a:endParaRPr lang="en-US"/>
          </a:p>
        </p:txBody>
      </p:sp>
    </p:spTree>
    <p:extLst>
      <p:ext uri="{BB962C8B-B14F-4D97-AF65-F5344CB8AC3E}">
        <p14:creationId xmlns:p14="http://schemas.microsoft.com/office/powerpoint/2010/main" val="8593240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DADC75C-4099-B745-95AF-BE3F3ECFF2B0}" type="slidenum">
              <a:rPr lang="en-US" smtClean="0"/>
              <a:t>3</a:t>
            </a:fld>
            <a:endParaRPr lang="en-US"/>
          </a:p>
        </p:txBody>
      </p:sp>
    </p:spTree>
    <p:extLst>
      <p:ext uri="{BB962C8B-B14F-4D97-AF65-F5344CB8AC3E}">
        <p14:creationId xmlns:p14="http://schemas.microsoft.com/office/powerpoint/2010/main" val="19868289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ADC75C-4099-B745-95AF-BE3F3ECFF2B0}" type="slidenum">
              <a:rPr lang="en-US" smtClean="0"/>
              <a:t>4</a:t>
            </a:fld>
            <a:endParaRPr lang="en-US"/>
          </a:p>
        </p:txBody>
      </p:sp>
    </p:spTree>
    <p:extLst>
      <p:ext uri="{BB962C8B-B14F-4D97-AF65-F5344CB8AC3E}">
        <p14:creationId xmlns:p14="http://schemas.microsoft.com/office/powerpoint/2010/main" val="22767100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put</a:t>
            </a:r>
            <a:r>
              <a:rPr lang="en-US" baseline="0" dirty="0"/>
              <a:t> out a notice of funding availability between 2 and 4 times per year.</a:t>
            </a:r>
            <a:endParaRPr lang="en-US" dirty="0"/>
          </a:p>
        </p:txBody>
      </p:sp>
      <p:sp>
        <p:nvSpPr>
          <p:cNvPr id="4" name="Slide Number Placeholder 3"/>
          <p:cNvSpPr>
            <a:spLocks noGrp="1"/>
          </p:cNvSpPr>
          <p:nvPr>
            <p:ph type="sldNum" sz="quarter" idx="10"/>
          </p:nvPr>
        </p:nvSpPr>
        <p:spPr/>
        <p:txBody>
          <a:bodyPr/>
          <a:lstStyle/>
          <a:p>
            <a:fld id="{FDADC75C-4099-B745-95AF-BE3F3ECFF2B0}" type="slidenum">
              <a:rPr lang="en-US" smtClean="0"/>
              <a:t>5</a:t>
            </a:fld>
            <a:endParaRPr lang="en-US"/>
          </a:p>
        </p:txBody>
      </p:sp>
    </p:spTree>
    <p:extLst>
      <p:ext uri="{BB962C8B-B14F-4D97-AF65-F5344CB8AC3E}">
        <p14:creationId xmlns:p14="http://schemas.microsoft.com/office/powerpoint/2010/main" val="17615821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DADC75C-4099-B745-95AF-BE3F3ECFF2B0}" type="slidenum">
              <a:rPr lang="en-US" smtClean="0"/>
              <a:t>6</a:t>
            </a:fld>
            <a:endParaRPr lang="en-US"/>
          </a:p>
        </p:txBody>
      </p:sp>
    </p:spTree>
    <p:extLst>
      <p:ext uri="{BB962C8B-B14F-4D97-AF65-F5344CB8AC3E}">
        <p14:creationId xmlns:p14="http://schemas.microsoft.com/office/powerpoint/2010/main" val="22784774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dirty="0"/>
              <a:t>This program provides 1 on 1 financial counseling to Longmont residents who have applied for the Down Payment or Rehab programs or who have credit issues.  Counseling includes developing a spending plan, reducing debt, and improving credit.  It also includes foreclosure prevention and reverse mortgage counseling.  The project leverages over $300,000 in other funding.  Financial counseling helps keep people in their homes or helps people buy new homes, ensuring our residents can stay housed or move up in the housing spectrum, while managing their housing cost burden, reducing debt, and avoiding foreclosure.</a:t>
            </a:r>
            <a:endParaRPr lang="en-US" dirty="0"/>
          </a:p>
        </p:txBody>
      </p:sp>
      <p:sp>
        <p:nvSpPr>
          <p:cNvPr id="4" name="Slide Number Placeholder 3"/>
          <p:cNvSpPr>
            <a:spLocks noGrp="1"/>
          </p:cNvSpPr>
          <p:nvPr>
            <p:ph type="sldNum" sz="quarter" idx="10"/>
          </p:nvPr>
        </p:nvSpPr>
        <p:spPr/>
        <p:txBody>
          <a:bodyPr/>
          <a:lstStyle/>
          <a:p>
            <a:fld id="{FDADC75C-4099-B745-95AF-BE3F3ECFF2B0}" type="slidenum">
              <a:rPr lang="en-US" smtClean="0"/>
              <a:t>7</a:t>
            </a:fld>
            <a:endParaRPr lang="en-US"/>
          </a:p>
        </p:txBody>
      </p:sp>
    </p:spTree>
    <p:extLst>
      <p:ext uri="{BB962C8B-B14F-4D97-AF65-F5344CB8AC3E}">
        <p14:creationId xmlns:p14="http://schemas.microsoft.com/office/powerpoint/2010/main" val="42889051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ADC75C-4099-B745-95AF-BE3F3ECFF2B0}" type="slidenum">
              <a:rPr lang="en-US" smtClean="0"/>
              <a:t>8</a:t>
            </a:fld>
            <a:endParaRPr lang="en-US"/>
          </a:p>
        </p:txBody>
      </p:sp>
    </p:spTree>
    <p:extLst>
      <p:ext uri="{BB962C8B-B14F-4D97-AF65-F5344CB8AC3E}">
        <p14:creationId xmlns:p14="http://schemas.microsoft.com/office/powerpoint/2010/main" val="39797171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DADC75C-4099-B745-95AF-BE3F3ECFF2B0}" type="slidenum">
              <a:rPr lang="en-US" smtClean="0"/>
              <a:t>9</a:t>
            </a:fld>
            <a:endParaRPr lang="en-US"/>
          </a:p>
        </p:txBody>
      </p:sp>
    </p:spTree>
    <p:extLst>
      <p:ext uri="{BB962C8B-B14F-4D97-AF65-F5344CB8AC3E}">
        <p14:creationId xmlns:p14="http://schemas.microsoft.com/office/powerpoint/2010/main" val="5158637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lvl1pPr>
              <a:defRPr>
                <a:latin typeface="Arial Rounded MT Bold" panose="020F0704030504030204" pitchFamily="34" charset="0"/>
              </a:defRPr>
            </a:lvl1pPr>
          </a:lstStyle>
          <a:p>
            <a:r>
              <a:rPr lang="en-US" dirty="0"/>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latin typeface="Calibri" panose="020F0502020204030204" pitchFamily="34" charset="0"/>
                <a:cs typeface="Calibri" panose="020F050202020403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B08629C0-9DE6-024B-BC7B-DB44FD1990DC}" type="datetime1">
              <a:rPr lang="en-US" smtClean="0"/>
              <a:t>7/25/2023</a:t>
            </a:fld>
            <a:endParaRPr lang="en-US"/>
          </a:p>
        </p:txBody>
      </p:sp>
      <p:sp>
        <p:nvSpPr>
          <p:cNvPr id="5" name="Footer Placeholder 4"/>
          <p:cNvSpPr>
            <a:spLocks noGrp="1"/>
          </p:cNvSpPr>
          <p:nvPr>
            <p:ph type="ftr" sz="quarter" idx="11"/>
          </p:nvPr>
        </p:nvSpPr>
        <p:spPr/>
        <p:txBody>
          <a:bodyPr/>
          <a:lstStyle/>
          <a:p>
            <a:r>
              <a:rPr lang="en-US"/>
              <a:t>THE CITY OF PAINESVILLE</a:t>
            </a:r>
          </a:p>
        </p:txBody>
      </p:sp>
      <p:sp>
        <p:nvSpPr>
          <p:cNvPr id="6" name="Slide Number Placeholder 5"/>
          <p:cNvSpPr>
            <a:spLocks noGrp="1"/>
          </p:cNvSpPr>
          <p:nvPr>
            <p:ph type="sldNum" sz="quarter" idx="12"/>
          </p:nvPr>
        </p:nvSpPr>
        <p:spPr/>
        <p:txBody>
          <a:bodyPr/>
          <a:lstStyle/>
          <a:p>
            <a:fld id="{BB50CD3F-EBF3-BD45-9FF4-85E5963A6685}" type="slidenum">
              <a:rPr lang="en-US" smtClean="0"/>
              <a:t>‹#›</a:t>
            </a:fld>
            <a:endParaRPr lang="en-US"/>
          </a:p>
        </p:txBody>
      </p:sp>
    </p:spTree>
    <p:extLst>
      <p:ext uri="{BB962C8B-B14F-4D97-AF65-F5344CB8AC3E}">
        <p14:creationId xmlns:p14="http://schemas.microsoft.com/office/powerpoint/2010/main" val="28321645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88608" y="281184"/>
            <a:ext cx="8398192" cy="599083"/>
          </a:xfrm>
        </p:spPr>
        <p:txBody>
          <a:bodyPr anchor="b">
            <a:normAutofit/>
          </a:bodyPr>
          <a:lstStyle>
            <a:lvl1pPr algn="l">
              <a:defRPr sz="2800" b="1" baseline="0">
                <a:solidFill>
                  <a:schemeClr val="accent2"/>
                </a:solidFill>
                <a:latin typeface="Arial Rounded MT Bold" panose="020F0704030504030204" pitchFamily="34" charset="0"/>
              </a:defRPr>
            </a:lvl1pPr>
          </a:lstStyle>
          <a:p>
            <a:r>
              <a:rPr lang="en-US" dirty="0"/>
              <a:t>TITLE IN ALL CAPS</a:t>
            </a:r>
          </a:p>
        </p:txBody>
      </p:sp>
      <p:sp>
        <p:nvSpPr>
          <p:cNvPr id="3" name="Picture Placeholder 2"/>
          <p:cNvSpPr>
            <a:spLocks noGrp="1"/>
          </p:cNvSpPr>
          <p:nvPr>
            <p:ph type="pic" idx="1"/>
          </p:nvPr>
        </p:nvSpPr>
        <p:spPr>
          <a:xfrm>
            <a:off x="3124200" y="1018380"/>
            <a:ext cx="6054408" cy="3401219"/>
          </a:xfrm>
        </p:spPr>
        <p:txBody>
          <a:bodyPr/>
          <a:lstStyle>
            <a:lvl1pPr marL="0" indent="0">
              <a:buNone/>
              <a:defRPr sz="3200">
                <a:latin typeface="Calibri" panose="020F0502020204030204" pitchFamily="34" charset="0"/>
                <a:cs typeface="Calibri" panose="020F050202020403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hasCustomPrompt="1"/>
          </p:nvPr>
        </p:nvSpPr>
        <p:spPr>
          <a:xfrm>
            <a:off x="288608" y="1018381"/>
            <a:ext cx="2485072" cy="3401219"/>
          </a:xfrm>
          <a:solidFill>
            <a:schemeClr val="accent1"/>
          </a:solidFill>
        </p:spPr>
        <p:txBody>
          <a:bodyPr lIns="457200" tIns="457200" rIns="457200" bIns="457200" anchor="ctr"/>
          <a:lstStyle>
            <a:lvl1pPr marL="0" indent="0">
              <a:lnSpc>
                <a:spcPct val="150000"/>
              </a:lnSpc>
              <a:buNone/>
              <a:defRPr sz="1400" baseline="0">
                <a:solidFill>
                  <a:schemeClr val="bg1"/>
                </a:solidFill>
                <a:latin typeface="Arial Rounded MT Bold" panose="020F070403050403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This is where you put your caption for your picture. Make sure your picture goes all the way to the edge of the slide.</a:t>
            </a:r>
          </a:p>
        </p:txBody>
      </p:sp>
      <p:sp>
        <p:nvSpPr>
          <p:cNvPr id="5" name="Date Placeholder 4"/>
          <p:cNvSpPr>
            <a:spLocks noGrp="1"/>
          </p:cNvSpPr>
          <p:nvPr>
            <p:ph type="dt" sz="half" idx="10"/>
          </p:nvPr>
        </p:nvSpPr>
        <p:spPr/>
        <p:txBody>
          <a:bodyPr/>
          <a:lstStyle>
            <a:lvl1pPr>
              <a:defRPr/>
            </a:lvl1pPr>
          </a:lstStyle>
          <a:p>
            <a:r>
              <a:rPr lang="en-US" dirty="0"/>
              <a:t>CITY OF LONGMONT</a:t>
            </a:r>
          </a:p>
        </p:txBody>
      </p:sp>
      <p:sp>
        <p:nvSpPr>
          <p:cNvPr id="7" name="Slide Number Placeholder 6"/>
          <p:cNvSpPr>
            <a:spLocks noGrp="1"/>
          </p:cNvSpPr>
          <p:nvPr>
            <p:ph type="sldNum" sz="quarter" idx="12"/>
          </p:nvPr>
        </p:nvSpPr>
        <p:spPr/>
        <p:txBody>
          <a:bodyPr/>
          <a:lstStyle/>
          <a:p>
            <a:fld id="{BB50CD3F-EBF3-BD45-9FF4-85E5963A6685}" type="slidenum">
              <a:rPr lang="en-US" smtClean="0"/>
              <a:t>‹#›</a:t>
            </a:fld>
            <a:endParaRPr lang="en-US"/>
          </a:p>
        </p:txBody>
      </p:sp>
    </p:spTree>
    <p:extLst>
      <p:ext uri="{BB962C8B-B14F-4D97-AF65-F5344CB8AC3E}">
        <p14:creationId xmlns:p14="http://schemas.microsoft.com/office/powerpoint/2010/main" val="30345039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ture Galler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2800" b="1">
                <a:solidFill>
                  <a:schemeClr val="accent2"/>
                </a:solidFill>
                <a:latin typeface="Arial Rounded MT Bold" panose="020F0704030504030204" pitchFamily="34" charset="0"/>
              </a:defRPr>
            </a:lvl1pPr>
          </a:lstStyle>
          <a:p>
            <a:r>
              <a:rPr lang="en-US" dirty="0"/>
              <a:t>TITLE IN ALL CAPS - GALLERY</a:t>
            </a:r>
          </a:p>
        </p:txBody>
      </p:sp>
      <p:sp>
        <p:nvSpPr>
          <p:cNvPr id="3" name="Date Placeholder 2"/>
          <p:cNvSpPr>
            <a:spLocks noGrp="1"/>
          </p:cNvSpPr>
          <p:nvPr>
            <p:ph type="dt" sz="half" idx="10"/>
          </p:nvPr>
        </p:nvSpPr>
        <p:spPr/>
        <p:txBody>
          <a:bodyPr/>
          <a:lstStyle>
            <a:lvl1pPr>
              <a:defRPr/>
            </a:lvl1pPr>
          </a:lstStyle>
          <a:p>
            <a:r>
              <a:rPr lang="en-US" dirty="0"/>
              <a:t>CITY OF LONGMONT</a:t>
            </a:r>
          </a:p>
        </p:txBody>
      </p:sp>
      <p:sp>
        <p:nvSpPr>
          <p:cNvPr id="5" name="Slide Number Placeholder 4"/>
          <p:cNvSpPr>
            <a:spLocks noGrp="1"/>
          </p:cNvSpPr>
          <p:nvPr>
            <p:ph type="sldNum" sz="quarter" idx="12"/>
          </p:nvPr>
        </p:nvSpPr>
        <p:spPr/>
        <p:txBody>
          <a:bodyPr/>
          <a:lstStyle/>
          <a:p>
            <a:fld id="{BB50CD3F-EBF3-BD45-9FF4-85E5963A6685}" type="slidenum">
              <a:rPr lang="en-US" smtClean="0"/>
              <a:t>‹#›</a:t>
            </a:fld>
            <a:endParaRPr lang="en-US"/>
          </a:p>
        </p:txBody>
      </p:sp>
      <p:sp>
        <p:nvSpPr>
          <p:cNvPr id="6" name="Picture Placeholder 2"/>
          <p:cNvSpPr>
            <a:spLocks noGrp="1"/>
          </p:cNvSpPr>
          <p:nvPr>
            <p:ph type="pic" idx="1"/>
          </p:nvPr>
        </p:nvSpPr>
        <p:spPr>
          <a:xfrm>
            <a:off x="457200" y="1214636"/>
            <a:ext cx="2612571" cy="3401219"/>
          </a:xfrm>
        </p:spPr>
        <p:txBody>
          <a:bodyPr/>
          <a:lstStyle>
            <a:lvl1pPr marL="0" indent="0">
              <a:buNone/>
              <a:defRPr sz="3200">
                <a:latin typeface="Calibri" panose="020F0502020204030204" pitchFamily="34" charset="0"/>
                <a:cs typeface="Calibri" panose="020F050202020403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8" name="Picture Placeholder 2"/>
          <p:cNvSpPr>
            <a:spLocks noGrp="1"/>
          </p:cNvSpPr>
          <p:nvPr>
            <p:ph type="pic" idx="13"/>
          </p:nvPr>
        </p:nvSpPr>
        <p:spPr>
          <a:xfrm>
            <a:off x="3265714" y="1214636"/>
            <a:ext cx="2612571" cy="3401219"/>
          </a:xfrm>
        </p:spPr>
        <p:txBody>
          <a:bodyPr/>
          <a:lstStyle>
            <a:lvl1pPr marL="0" indent="0">
              <a:buNone/>
              <a:defRPr sz="3200">
                <a:latin typeface="Calibri" panose="020F0502020204030204" pitchFamily="34" charset="0"/>
                <a:cs typeface="Calibri" panose="020F050202020403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9" name="Picture Placeholder 2"/>
          <p:cNvSpPr>
            <a:spLocks noGrp="1"/>
          </p:cNvSpPr>
          <p:nvPr>
            <p:ph type="pic" idx="14"/>
          </p:nvPr>
        </p:nvSpPr>
        <p:spPr>
          <a:xfrm>
            <a:off x="6074229" y="1214636"/>
            <a:ext cx="2612571" cy="3401219"/>
          </a:xfrm>
        </p:spPr>
        <p:txBody>
          <a:bodyPr/>
          <a:lstStyle>
            <a:lvl1pPr marL="0" indent="0">
              <a:buNone/>
              <a:defRPr sz="3200">
                <a:latin typeface="Calibri" panose="020F0502020204030204" pitchFamily="34" charset="0"/>
                <a:cs typeface="Calibri" panose="020F050202020403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Tree>
    <p:extLst>
      <p:ext uri="{BB962C8B-B14F-4D97-AF65-F5344CB8AC3E}">
        <p14:creationId xmlns:p14="http://schemas.microsoft.com/office/powerpoint/2010/main" val="42396629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Rounded MT Bold" panose="020F070403050403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A56CBA72-A7FA-2B4D-BDBC-6C7D17450868}" type="datetime1">
              <a:rPr lang="en-US" smtClean="0"/>
              <a:t>7/25/2023</a:t>
            </a:fld>
            <a:endParaRPr lang="en-US"/>
          </a:p>
        </p:txBody>
      </p:sp>
      <p:sp>
        <p:nvSpPr>
          <p:cNvPr id="5" name="Footer Placeholder 4"/>
          <p:cNvSpPr>
            <a:spLocks noGrp="1"/>
          </p:cNvSpPr>
          <p:nvPr>
            <p:ph type="ftr" sz="quarter" idx="11"/>
          </p:nvPr>
        </p:nvSpPr>
        <p:spPr/>
        <p:txBody>
          <a:bodyPr/>
          <a:lstStyle/>
          <a:p>
            <a:r>
              <a:rPr lang="en-US"/>
              <a:t>THE CITY OF PAINESVILLE</a:t>
            </a:r>
          </a:p>
        </p:txBody>
      </p:sp>
      <p:sp>
        <p:nvSpPr>
          <p:cNvPr id="6" name="Slide Number Placeholder 5"/>
          <p:cNvSpPr>
            <a:spLocks noGrp="1"/>
          </p:cNvSpPr>
          <p:nvPr>
            <p:ph type="sldNum" sz="quarter" idx="12"/>
          </p:nvPr>
        </p:nvSpPr>
        <p:spPr/>
        <p:txBody>
          <a:bodyPr/>
          <a:lstStyle/>
          <a:p>
            <a:fld id="{BB50CD3F-EBF3-BD45-9FF4-85E5963A6685}" type="slidenum">
              <a:rPr lang="en-US" smtClean="0"/>
              <a:t>‹#›</a:t>
            </a:fld>
            <a:endParaRPr lang="en-US"/>
          </a:p>
        </p:txBody>
      </p:sp>
    </p:spTree>
    <p:extLst>
      <p:ext uri="{BB962C8B-B14F-4D97-AF65-F5344CB8AC3E}">
        <p14:creationId xmlns:p14="http://schemas.microsoft.com/office/powerpoint/2010/main" val="19541542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lvl1pPr>
              <a:defRPr>
                <a:latin typeface="Arial Rounded MT Bold" panose="020F070403050403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7700E074-729B-054C-AF59-63FDD47BD62F}" type="datetime1">
              <a:rPr lang="en-US" smtClean="0"/>
              <a:t>7/25/2023</a:t>
            </a:fld>
            <a:endParaRPr lang="en-US"/>
          </a:p>
        </p:txBody>
      </p:sp>
      <p:sp>
        <p:nvSpPr>
          <p:cNvPr id="5" name="Footer Placeholder 4"/>
          <p:cNvSpPr>
            <a:spLocks noGrp="1"/>
          </p:cNvSpPr>
          <p:nvPr>
            <p:ph type="ftr" sz="quarter" idx="11"/>
          </p:nvPr>
        </p:nvSpPr>
        <p:spPr/>
        <p:txBody>
          <a:bodyPr/>
          <a:lstStyle/>
          <a:p>
            <a:r>
              <a:rPr lang="en-US"/>
              <a:t>THE CITY OF PAINESVILLE</a:t>
            </a:r>
          </a:p>
        </p:txBody>
      </p:sp>
      <p:sp>
        <p:nvSpPr>
          <p:cNvPr id="6" name="Slide Number Placeholder 5"/>
          <p:cNvSpPr>
            <a:spLocks noGrp="1"/>
          </p:cNvSpPr>
          <p:nvPr>
            <p:ph type="sldNum" sz="quarter" idx="12"/>
          </p:nvPr>
        </p:nvSpPr>
        <p:spPr/>
        <p:txBody>
          <a:bodyPr/>
          <a:lstStyle/>
          <a:p>
            <a:fld id="{BB50CD3F-EBF3-BD45-9FF4-85E5963A6685}" type="slidenum">
              <a:rPr lang="en-US" smtClean="0"/>
              <a:t>‹#›</a:t>
            </a:fld>
            <a:endParaRPr lang="en-US"/>
          </a:p>
        </p:txBody>
      </p:sp>
    </p:spTree>
    <p:extLst>
      <p:ext uri="{BB962C8B-B14F-4D97-AF65-F5344CB8AC3E}">
        <p14:creationId xmlns:p14="http://schemas.microsoft.com/office/powerpoint/2010/main" val="4864706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lgn="l">
              <a:defRPr sz="2800" b="1">
                <a:solidFill>
                  <a:schemeClr val="accent4"/>
                </a:solidFill>
                <a:latin typeface="Arial Rounded MT Bold" panose="020F0704030504030204" pitchFamily="34" charset="0"/>
              </a:defRPr>
            </a:lvl1pPr>
          </a:lstStyle>
          <a:p>
            <a:r>
              <a:rPr lang="en-US" dirty="0"/>
              <a:t>TITLE IN ALL CAPS</a:t>
            </a:r>
          </a:p>
        </p:txBody>
      </p:sp>
      <p:sp>
        <p:nvSpPr>
          <p:cNvPr id="3" name="Content Placeholder 2"/>
          <p:cNvSpPr>
            <a:spLocks noGrp="1"/>
          </p:cNvSpPr>
          <p:nvPr>
            <p:ph idx="1"/>
          </p:nvPr>
        </p:nvSpPr>
        <p:spPr/>
        <p:txBody>
          <a:bodyPr/>
          <a:lstStyle>
            <a:lvl1pPr>
              <a:defRPr>
                <a:solidFill>
                  <a:schemeClr val="tx1"/>
                </a:solidFill>
                <a:latin typeface="Calibri" panose="020F0502020204030204" pitchFamily="34" charset="0"/>
                <a:cs typeface="Calibri" panose="020F0502020204030204" pitchFamily="34" charset="0"/>
              </a:defRPr>
            </a:lvl1pPr>
            <a:lvl2pPr>
              <a:defRPr>
                <a:solidFill>
                  <a:schemeClr val="tx1"/>
                </a:solidFill>
                <a:latin typeface="Calibri" panose="020F0502020204030204" pitchFamily="34" charset="0"/>
                <a:cs typeface="Calibri" panose="020F0502020204030204" pitchFamily="34" charset="0"/>
              </a:defRPr>
            </a:lvl2pPr>
            <a:lvl3pPr>
              <a:defRPr>
                <a:solidFill>
                  <a:schemeClr val="tx1"/>
                </a:solidFill>
                <a:latin typeface="Calibri" panose="020F0502020204030204" pitchFamily="34" charset="0"/>
                <a:cs typeface="Calibri" panose="020F0502020204030204" pitchFamily="34" charset="0"/>
              </a:defRPr>
            </a:lvl3pPr>
            <a:lvl4pPr>
              <a:defRPr>
                <a:solidFill>
                  <a:schemeClr val="tx1"/>
                </a:solidFill>
                <a:latin typeface="Calibri" panose="020F0502020204030204" pitchFamily="34" charset="0"/>
                <a:cs typeface="Calibri" panose="020F0502020204030204" pitchFamily="34" charset="0"/>
              </a:defRPr>
            </a:lvl4pPr>
            <a:lvl5pPr>
              <a:defRPr>
                <a:solidFill>
                  <a:schemeClr val="tx1"/>
                </a:solidFill>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vl1pPr>
          </a:lstStyle>
          <a:p>
            <a:r>
              <a:rPr lang="en-US" dirty="0"/>
              <a:t>CITY OF LONGMONT</a:t>
            </a:r>
          </a:p>
        </p:txBody>
      </p:sp>
      <p:sp>
        <p:nvSpPr>
          <p:cNvPr id="6" name="Slide Number Placeholder 5"/>
          <p:cNvSpPr>
            <a:spLocks noGrp="1"/>
          </p:cNvSpPr>
          <p:nvPr>
            <p:ph type="sldNum" sz="quarter" idx="12"/>
          </p:nvPr>
        </p:nvSpPr>
        <p:spPr/>
        <p:txBody>
          <a:bodyPr/>
          <a:lstStyle/>
          <a:p>
            <a:fld id="{BB50CD3F-EBF3-BD45-9FF4-85E5963A6685}" type="slidenum">
              <a:rPr lang="en-US" smtClean="0"/>
              <a:t>‹#›</a:t>
            </a:fld>
            <a:endParaRPr lang="en-US"/>
          </a:p>
        </p:txBody>
      </p:sp>
    </p:spTree>
    <p:extLst>
      <p:ext uri="{BB962C8B-B14F-4D97-AF65-F5344CB8AC3E}">
        <p14:creationId xmlns:p14="http://schemas.microsoft.com/office/powerpoint/2010/main" val="18380889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accent2"/>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srcRect l="31268" r="17812"/>
          <a:stretch/>
        </p:blipFill>
        <p:spPr>
          <a:xfrm>
            <a:off x="-20320" y="1109578"/>
            <a:ext cx="9164320" cy="2860843"/>
          </a:xfrm>
          <a:prstGeom prst="rect">
            <a:avLst/>
          </a:prstGeom>
        </p:spPr>
      </p:pic>
      <p:sp>
        <p:nvSpPr>
          <p:cNvPr id="8" name="Rectangle 7"/>
          <p:cNvSpPr/>
          <p:nvPr userDrawn="1"/>
        </p:nvSpPr>
        <p:spPr>
          <a:xfrm>
            <a:off x="0" y="1767840"/>
            <a:ext cx="9144000" cy="152400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722313" y="1959769"/>
            <a:ext cx="7772400" cy="1021556"/>
          </a:xfrm>
        </p:spPr>
        <p:txBody>
          <a:bodyPr anchor="ctr"/>
          <a:lstStyle>
            <a:lvl1pPr algn="ctr">
              <a:defRPr sz="4000" b="0" cap="all">
                <a:solidFill>
                  <a:schemeClr val="bg1"/>
                </a:solidFill>
                <a:latin typeface="Arial Rounded MT Bold" panose="020F0704030504030204" pitchFamily="34" charset="0"/>
              </a:defRPr>
            </a:lvl1pPr>
          </a:lstStyle>
          <a:p>
            <a:r>
              <a:rPr lang="en-US" dirty="0"/>
              <a:t>Section title</a:t>
            </a:r>
          </a:p>
        </p:txBody>
      </p:sp>
    </p:spTree>
    <p:extLst>
      <p:ext uri="{BB962C8B-B14F-4D97-AF65-F5344CB8AC3E}">
        <p14:creationId xmlns:p14="http://schemas.microsoft.com/office/powerpoint/2010/main" val="42763926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lgn="l">
              <a:defRPr sz="2800" b="1" baseline="0">
                <a:solidFill>
                  <a:schemeClr val="accent4"/>
                </a:solidFill>
                <a:latin typeface="Arial Rounded MT Bold" panose="020F0704030504030204" pitchFamily="34" charset="0"/>
              </a:defRPr>
            </a:lvl1pPr>
          </a:lstStyle>
          <a:p>
            <a:r>
              <a:rPr lang="en-US" dirty="0"/>
              <a:t>TITLE IN ALL CAPS</a:t>
            </a:r>
          </a:p>
        </p:txBody>
      </p:sp>
      <p:sp>
        <p:nvSpPr>
          <p:cNvPr id="3" name="Content Placeholder 2"/>
          <p:cNvSpPr>
            <a:spLocks noGrp="1"/>
          </p:cNvSpPr>
          <p:nvPr>
            <p:ph sz="half" idx="1"/>
          </p:nvPr>
        </p:nvSpPr>
        <p:spPr>
          <a:xfrm>
            <a:off x="457200" y="1200151"/>
            <a:ext cx="4038600" cy="3394472"/>
          </a:xfrm>
        </p:spPr>
        <p:txBody>
          <a:bodyPr/>
          <a:lstStyle>
            <a:lvl1pPr marL="342900" indent="-342900">
              <a:buFont typeface="Wingdings" panose="05000000000000000000" pitchFamily="2" charset="2"/>
              <a:buChar char="§"/>
              <a:defRPr sz="2800">
                <a:latin typeface="Calibri" panose="020F0502020204030204" pitchFamily="34" charset="0"/>
                <a:cs typeface="Calibri" panose="020F0502020204030204" pitchFamily="34" charset="0"/>
              </a:defRPr>
            </a:lvl1pPr>
            <a:lvl2pPr>
              <a:defRPr sz="2400">
                <a:latin typeface="Calibri" panose="020F0502020204030204" pitchFamily="34" charset="0"/>
                <a:cs typeface="Calibri" panose="020F0502020204030204" pitchFamily="34" charset="0"/>
              </a:defRPr>
            </a:lvl2pPr>
            <a:lvl3pPr>
              <a:defRPr sz="2000">
                <a:latin typeface="Calibri" panose="020F0502020204030204" pitchFamily="34" charset="0"/>
                <a:cs typeface="Calibri" panose="020F0502020204030204" pitchFamily="34" charset="0"/>
              </a:defRPr>
            </a:lvl3pPr>
            <a:lvl4pPr>
              <a:defRPr sz="1800">
                <a:latin typeface="Calibri" panose="020F0502020204030204" pitchFamily="34" charset="0"/>
                <a:cs typeface="Calibri" panose="020F0502020204030204" pitchFamily="34" charset="0"/>
              </a:defRPr>
            </a:lvl4pPr>
            <a:lvl5pPr>
              <a:defRPr sz="1800">
                <a:latin typeface="Calibri" panose="020F0502020204030204" pitchFamily="34" charset="0"/>
                <a:cs typeface="Calibri" panose="020F050202020403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200151"/>
            <a:ext cx="4038600" cy="3394472"/>
          </a:xfrm>
        </p:spPr>
        <p:txBody>
          <a:bodyPr/>
          <a:lstStyle>
            <a:lvl1pPr marL="342900" indent="-342900">
              <a:buFont typeface="Wingdings" panose="05000000000000000000" pitchFamily="2" charset="2"/>
              <a:buChar char="§"/>
              <a:defRPr sz="2800">
                <a:latin typeface="Calibri" panose="020F0502020204030204" pitchFamily="34" charset="0"/>
                <a:cs typeface="Calibri" panose="020F0502020204030204" pitchFamily="34" charset="0"/>
              </a:defRPr>
            </a:lvl1pPr>
            <a:lvl2pPr>
              <a:defRPr sz="2400">
                <a:latin typeface="Calibri" panose="020F0502020204030204" pitchFamily="34" charset="0"/>
                <a:cs typeface="Calibri" panose="020F0502020204030204" pitchFamily="34" charset="0"/>
              </a:defRPr>
            </a:lvl2pPr>
            <a:lvl3pPr>
              <a:defRPr sz="2000">
                <a:latin typeface="Calibri" panose="020F0502020204030204" pitchFamily="34" charset="0"/>
                <a:cs typeface="Calibri" panose="020F0502020204030204" pitchFamily="34" charset="0"/>
              </a:defRPr>
            </a:lvl3pPr>
            <a:lvl4pPr>
              <a:defRPr sz="1800">
                <a:latin typeface="Calibri" panose="020F0502020204030204" pitchFamily="34" charset="0"/>
                <a:cs typeface="Calibri" panose="020F0502020204030204" pitchFamily="34" charset="0"/>
              </a:defRPr>
            </a:lvl4pPr>
            <a:lvl5pPr>
              <a:defRPr sz="1800">
                <a:latin typeface="Calibri" panose="020F0502020204030204" pitchFamily="34" charset="0"/>
                <a:cs typeface="Calibri" panose="020F050202020403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lvl1pPr>
              <a:defRPr/>
            </a:lvl1pPr>
          </a:lstStyle>
          <a:p>
            <a:r>
              <a:rPr lang="en-US" dirty="0"/>
              <a:t>CITY OF LONGMONT</a:t>
            </a:r>
          </a:p>
        </p:txBody>
      </p:sp>
      <p:sp>
        <p:nvSpPr>
          <p:cNvPr id="7" name="Slide Number Placeholder 6"/>
          <p:cNvSpPr>
            <a:spLocks noGrp="1"/>
          </p:cNvSpPr>
          <p:nvPr>
            <p:ph type="sldNum" sz="quarter" idx="12"/>
          </p:nvPr>
        </p:nvSpPr>
        <p:spPr/>
        <p:txBody>
          <a:bodyPr/>
          <a:lstStyle/>
          <a:p>
            <a:fld id="{BB50CD3F-EBF3-BD45-9FF4-85E5963A6685}" type="slidenum">
              <a:rPr lang="en-US" smtClean="0"/>
              <a:t>‹#›</a:t>
            </a:fld>
            <a:endParaRPr lang="en-US"/>
          </a:p>
        </p:txBody>
      </p:sp>
    </p:spTree>
    <p:extLst>
      <p:ext uri="{BB962C8B-B14F-4D97-AF65-F5344CB8AC3E}">
        <p14:creationId xmlns:p14="http://schemas.microsoft.com/office/powerpoint/2010/main" val="14116896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lgn="l">
              <a:defRPr sz="2800" b="1" baseline="0">
                <a:solidFill>
                  <a:schemeClr val="accent4"/>
                </a:solidFill>
                <a:latin typeface="Arial Rounded MT Bold" panose="020F0704030504030204" pitchFamily="34" charset="0"/>
              </a:defRPr>
            </a:lvl1pPr>
          </a:lstStyle>
          <a:p>
            <a:r>
              <a:rPr lang="en-US" dirty="0"/>
              <a:t>TITLE IN ALL CAPS</a:t>
            </a:r>
          </a:p>
        </p:txBody>
      </p:sp>
      <p:sp>
        <p:nvSpPr>
          <p:cNvPr id="3" name="Text Placeholder 2"/>
          <p:cNvSpPr>
            <a:spLocks noGrp="1"/>
          </p:cNvSpPr>
          <p:nvPr>
            <p:ph type="body" idx="1"/>
          </p:nvPr>
        </p:nvSpPr>
        <p:spPr>
          <a:xfrm>
            <a:off x="457200" y="1151335"/>
            <a:ext cx="4040188" cy="479822"/>
          </a:xfrm>
        </p:spPr>
        <p:txBody>
          <a:bodyPr anchor="b">
            <a:normAutofit/>
          </a:bodyPr>
          <a:lstStyle>
            <a:lvl1pPr marL="0" indent="0">
              <a:buNone/>
              <a:defRPr sz="2000" b="1">
                <a:solidFill>
                  <a:schemeClr val="tx2"/>
                </a:solidFill>
                <a:latin typeface="Arial Rounded MT Bold" panose="020F07040305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marL="342900" indent="-342900">
              <a:buFont typeface="Wingdings" panose="05000000000000000000" pitchFamily="2" charset="2"/>
              <a:buChar char="§"/>
              <a:defRPr sz="2400">
                <a:latin typeface="Calibri" panose="020F0502020204030204" pitchFamily="34" charset="0"/>
                <a:cs typeface="Calibri" panose="020F0502020204030204" pitchFamily="34" charset="0"/>
              </a:defRPr>
            </a:lvl1pPr>
            <a:lvl2pPr>
              <a:defRPr sz="2000">
                <a:latin typeface="Calibri" panose="020F0502020204030204" pitchFamily="34" charset="0"/>
                <a:cs typeface="Calibri" panose="020F0502020204030204" pitchFamily="34" charset="0"/>
              </a:defRPr>
            </a:lvl2pPr>
            <a:lvl3pPr>
              <a:defRPr sz="1800">
                <a:latin typeface="Calibri" panose="020F0502020204030204" pitchFamily="34" charset="0"/>
                <a:cs typeface="Calibri" panose="020F0502020204030204" pitchFamily="34" charset="0"/>
              </a:defRPr>
            </a:lvl3pPr>
            <a:lvl4pPr>
              <a:defRPr sz="1600">
                <a:latin typeface="Calibri" panose="020F0502020204030204" pitchFamily="34" charset="0"/>
                <a:cs typeface="Calibri" panose="020F0502020204030204" pitchFamily="34" charset="0"/>
              </a:defRPr>
            </a:lvl4pPr>
            <a:lvl5pPr>
              <a:defRPr sz="1600">
                <a:latin typeface="Calibri" panose="020F0502020204030204" pitchFamily="34" charset="0"/>
                <a:cs typeface="Calibri" panose="020F050202020403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6" y="1151335"/>
            <a:ext cx="4041775" cy="479822"/>
          </a:xfrm>
        </p:spPr>
        <p:txBody>
          <a:bodyPr anchor="b">
            <a:normAutofit/>
          </a:bodyPr>
          <a:lstStyle>
            <a:lvl1pPr marL="0" indent="0">
              <a:buNone/>
              <a:defRPr sz="2000" b="1">
                <a:solidFill>
                  <a:schemeClr val="tx2"/>
                </a:solidFill>
                <a:latin typeface="Arial Rounded MT Bold" panose="020F07040305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marL="342900" indent="-342900">
              <a:buFont typeface="Wingdings" panose="05000000000000000000" pitchFamily="2" charset="2"/>
              <a:buChar char="§"/>
              <a:defRPr sz="2400">
                <a:latin typeface="Calibri" panose="020F0502020204030204" pitchFamily="34" charset="0"/>
                <a:cs typeface="Calibri" panose="020F0502020204030204" pitchFamily="34" charset="0"/>
              </a:defRPr>
            </a:lvl1pPr>
            <a:lvl2pPr>
              <a:defRPr sz="2000">
                <a:latin typeface="Calibri" panose="020F0502020204030204" pitchFamily="34" charset="0"/>
                <a:cs typeface="Calibri" panose="020F0502020204030204" pitchFamily="34" charset="0"/>
              </a:defRPr>
            </a:lvl2pPr>
            <a:lvl3pPr>
              <a:defRPr sz="1800">
                <a:latin typeface="Calibri" panose="020F0502020204030204" pitchFamily="34" charset="0"/>
                <a:cs typeface="Calibri" panose="020F0502020204030204" pitchFamily="34" charset="0"/>
              </a:defRPr>
            </a:lvl3pPr>
            <a:lvl4pPr>
              <a:defRPr sz="1600">
                <a:latin typeface="Calibri" panose="020F0502020204030204" pitchFamily="34" charset="0"/>
                <a:cs typeface="Calibri" panose="020F0502020204030204" pitchFamily="34" charset="0"/>
              </a:defRPr>
            </a:lvl4pPr>
            <a:lvl5pPr>
              <a:defRPr sz="1600">
                <a:latin typeface="Calibri" panose="020F0502020204030204" pitchFamily="34" charset="0"/>
                <a:cs typeface="Calibri" panose="020F050202020403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lvl1pPr>
              <a:defRPr/>
            </a:lvl1pPr>
          </a:lstStyle>
          <a:p>
            <a:r>
              <a:rPr lang="en-US" dirty="0"/>
              <a:t>CITY OF LONGMONT</a:t>
            </a:r>
          </a:p>
        </p:txBody>
      </p:sp>
      <p:sp>
        <p:nvSpPr>
          <p:cNvPr id="9" name="Slide Number Placeholder 8"/>
          <p:cNvSpPr>
            <a:spLocks noGrp="1"/>
          </p:cNvSpPr>
          <p:nvPr>
            <p:ph type="sldNum" sz="quarter" idx="12"/>
          </p:nvPr>
        </p:nvSpPr>
        <p:spPr/>
        <p:txBody>
          <a:bodyPr/>
          <a:lstStyle/>
          <a:p>
            <a:fld id="{BB50CD3F-EBF3-BD45-9FF4-85E5963A6685}" type="slidenum">
              <a:rPr lang="en-US" smtClean="0"/>
              <a:t>‹#›</a:t>
            </a:fld>
            <a:endParaRPr lang="en-US"/>
          </a:p>
        </p:txBody>
      </p:sp>
    </p:spTree>
    <p:extLst>
      <p:ext uri="{BB962C8B-B14F-4D97-AF65-F5344CB8AC3E}">
        <p14:creationId xmlns:p14="http://schemas.microsoft.com/office/powerpoint/2010/main" val="38197729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mall Content and Pictur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1067981"/>
            <a:ext cx="8229600" cy="857250"/>
          </a:xfrm>
        </p:spPr>
        <p:txBody>
          <a:bodyPr>
            <a:normAutofit/>
          </a:bodyPr>
          <a:lstStyle>
            <a:lvl1pPr>
              <a:defRPr sz="2800" b="1">
                <a:solidFill>
                  <a:schemeClr val="accent4"/>
                </a:solidFill>
                <a:latin typeface="Arial Rounded MT Bold" panose="020F0704030504030204" pitchFamily="34" charset="0"/>
              </a:defRPr>
            </a:lvl1pPr>
          </a:lstStyle>
          <a:p>
            <a:r>
              <a:rPr lang="en-US" dirty="0"/>
              <a:t>TITLE IN ALL CAPS</a:t>
            </a:r>
          </a:p>
        </p:txBody>
      </p:sp>
      <p:sp>
        <p:nvSpPr>
          <p:cNvPr id="3" name="Date Placeholder 2"/>
          <p:cNvSpPr>
            <a:spLocks noGrp="1"/>
          </p:cNvSpPr>
          <p:nvPr>
            <p:ph type="dt" sz="half" idx="10"/>
          </p:nvPr>
        </p:nvSpPr>
        <p:spPr/>
        <p:txBody>
          <a:bodyPr/>
          <a:lstStyle>
            <a:lvl1pPr>
              <a:defRPr/>
            </a:lvl1pPr>
          </a:lstStyle>
          <a:p>
            <a:r>
              <a:rPr lang="en-US" dirty="0"/>
              <a:t>CITY OF LONGMONT</a:t>
            </a:r>
          </a:p>
        </p:txBody>
      </p:sp>
      <p:sp>
        <p:nvSpPr>
          <p:cNvPr id="5" name="Slide Number Placeholder 4"/>
          <p:cNvSpPr>
            <a:spLocks noGrp="1"/>
          </p:cNvSpPr>
          <p:nvPr>
            <p:ph type="sldNum" sz="quarter" idx="12"/>
          </p:nvPr>
        </p:nvSpPr>
        <p:spPr/>
        <p:txBody>
          <a:bodyPr/>
          <a:lstStyle/>
          <a:p>
            <a:fld id="{BB50CD3F-EBF3-BD45-9FF4-85E5963A6685}" type="slidenum">
              <a:rPr lang="en-US" smtClean="0"/>
              <a:t>‹#›</a:t>
            </a:fld>
            <a:endParaRPr lang="en-US"/>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996488" y="0"/>
            <a:ext cx="3151024" cy="1067981"/>
          </a:xfrm>
          <a:prstGeom prst="rect">
            <a:avLst/>
          </a:prstGeom>
        </p:spPr>
      </p:pic>
      <p:sp>
        <p:nvSpPr>
          <p:cNvPr id="8" name="Text Placeholder 7"/>
          <p:cNvSpPr>
            <a:spLocks noGrp="1"/>
          </p:cNvSpPr>
          <p:nvPr>
            <p:ph type="body" sz="quarter" idx="13"/>
          </p:nvPr>
        </p:nvSpPr>
        <p:spPr>
          <a:xfrm>
            <a:off x="457199" y="2016125"/>
            <a:ext cx="4562669" cy="2584450"/>
          </a:xfrm>
        </p:spPr>
        <p:txBody>
          <a:bodyPr/>
          <a:lstStyle>
            <a:lvl1pPr marL="342900" indent="-342900">
              <a:buFont typeface="Arial" panose="020B0604020202020204" pitchFamily="34" charset="0"/>
              <a:buChar cha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9"/>
          <p:cNvSpPr>
            <a:spLocks noGrp="1"/>
          </p:cNvSpPr>
          <p:nvPr>
            <p:ph type="pic" sz="quarter" idx="14"/>
          </p:nvPr>
        </p:nvSpPr>
        <p:spPr>
          <a:xfrm>
            <a:off x="5084763" y="2016125"/>
            <a:ext cx="3602037" cy="2584450"/>
          </a:xfrm>
        </p:spPr>
        <p:txBody>
          <a:bodyPr/>
          <a:lstStyle>
            <a:lvl1pPr>
              <a:defRPr>
                <a:latin typeface="Calibri" panose="020F0502020204030204" pitchFamily="34" charset="0"/>
                <a:cs typeface="Calibri" panose="020F0502020204030204" pitchFamily="34" charset="0"/>
              </a:defRPr>
            </a:lvl1pPr>
          </a:lstStyle>
          <a:p>
            <a:endParaRPr lang="en-US" dirty="0"/>
          </a:p>
        </p:txBody>
      </p:sp>
    </p:spTree>
    <p:extLst>
      <p:ext uri="{BB962C8B-B14F-4D97-AF65-F5344CB8AC3E}">
        <p14:creationId xmlns:p14="http://schemas.microsoft.com/office/powerpoint/2010/main" val="15909273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Autofit/>
          </a:bodyPr>
          <a:lstStyle>
            <a:lvl1pPr>
              <a:defRPr sz="3200" b="1" baseline="0">
                <a:solidFill>
                  <a:schemeClr val="accent2"/>
                </a:solidFill>
                <a:latin typeface="Arial Rounded MT Bold" panose="020F0704030504030204" pitchFamily="34" charset="0"/>
              </a:defRPr>
            </a:lvl1pPr>
          </a:lstStyle>
          <a:p>
            <a:r>
              <a:rPr lang="en-US" dirty="0"/>
              <a:t>TITLE IN ALL CAPS</a:t>
            </a:r>
          </a:p>
        </p:txBody>
      </p:sp>
      <p:sp>
        <p:nvSpPr>
          <p:cNvPr id="3" name="Date Placeholder 2"/>
          <p:cNvSpPr>
            <a:spLocks noGrp="1"/>
          </p:cNvSpPr>
          <p:nvPr>
            <p:ph type="dt" sz="half" idx="10"/>
          </p:nvPr>
        </p:nvSpPr>
        <p:spPr/>
        <p:txBody>
          <a:bodyPr/>
          <a:lstStyle>
            <a:lvl1pPr>
              <a:defRPr/>
            </a:lvl1pPr>
          </a:lstStyle>
          <a:p>
            <a:r>
              <a:rPr lang="en-US" dirty="0"/>
              <a:t>CITY OF LONGMONT</a:t>
            </a:r>
          </a:p>
        </p:txBody>
      </p:sp>
      <p:sp>
        <p:nvSpPr>
          <p:cNvPr id="5" name="Slide Number Placeholder 4"/>
          <p:cNvSpPr>
            <a:spLocks noGrp="1"/>
          </p:cNvSpPr>
          <p:nvPr>
            <p:ph type="sldNum" sz="quarter" idx="12"/>
          </p:nvPr>
        </p:nvSpPr>
        <p:spPr/>
        <p:txBody>
          <a:bodyPr/>
          <a:lstStyle/>
          <a:p>
            <a:fld id="{BB50CD3F-EBF3-BD45-9FF4-85E5963A6685}" type="slidenum">
              <a:rPr lang="en-US" smtClean="0"/>
              <a:t>‹#›</a:t>
            </a:fld>
            <a:endParaRPr lang="en-US"/>
          </a:p>
        </p:txBody>
      </p:sp>
      <p:pic>
        <p:nvPicPr>
          <p:cNvPr id="6" name="Picture 5"/>
          <p:cNvPicPr>
            <a:picLocks noChangeAspect="1"/>
          </p:cNvPicPr>
          <p:nvPr userDrawn="1"/>
        </p:nvPicPr>
        <p:blipFill rotWithShape="1">
          <a:blip r:embed="rId2">
            <a:extLst>
              <a:ext uri="{28A0092B-C50C-407E-A947-70E740481C1C}">
                <a14:useLocalDpi xmlns:a14="http://schemas.microsoft.com/office/drawing/2010/main" val="0"/>
              </a:ext>
            </a:extLst>
          </a:blip>
          <a:srcRect l="9528" t="-18104" r="5845" b="-9810"/>
          <a:stretch/>
        </p:blipFill>
        <p:spPr>
          <a:xfrm>
            <a:off x="-60960" y="955040"/>
            <a:ext cx="9204960" cy="203200"/>
          </a:xfrm>
          <a:prstGeom prst="rect">
            <a:avLst/>
          </a:prstGeom>
        </p:spPr>
      </p:pic>
    </p:spTree>
    <p:extLst>
      <p:ext uri="{BB962C8B-B14F-4D97-AF65-F5344CB8AC3E}">
        <p14:creationId xmlns:p14="http://schemas.microsoft.com/office/powerpoint/2010/main" val="8752630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319355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1" y="204787"/>
            <a:ext cx="8229599" cy="1044178"/>
          </a:xfrm>
          <a:noFill/>
        </p:spPr>
        <p:txBody>
          <a:bodyPr anchor="ctr">
            <a:normAutofit/>
          </a:bodyPr>
          <a:lstStyle>
            <a:lvl1pPr algn="l">
              <a:defRPr sz="2800" b="1">
                <a:solidFill>
                  <a:schemeClr val="accent1"/>
                </a:solidFill>
                <a:latin typeface="Arial Rounded MT Bold" panose="020F0704030504030204" pitchFamily="34" charset="0"/>
              </a:defRPr>
            </a:lvl1pPr>
          </a:lstStyle>
          <a:p>
            <a:r>
              <a:rPr lang="en-US" dirty="0"/>
              <a:t>TITLE IN ALL CAPS</a:t>
            </a:r>
          </a:p>
        </p:txBody>
      </p:sp>
      <p:sp>
        <p:nvSpPr>
          <p:cNvPr id="3" name="Content Placeholder 2"/>
          <p:cNvSpPr>
            <a:spLocks noGrp="1"/>
          </p:cNvSpPr>
          <p:nvPr>
            <p:ph idx="1"/>
          </p:nvPr>
        </p:nvSpPr>
        <p:spPr>
          <a:xfrm>
            <a:off x="3575050" y="1248965"/>
            <a:ext cx="5111750" cy="3345658"/>
          </a:xfrm>
        </p:spPr>
        <p:txBody>
          <a:bodyPr/>
          <a:lstStyle>
            <a:lvl1pPr marL="342900" indent="-342900">
              <a:buFont typeface="Wingdings" panose="05000000000000000000" pitchFamily="2" charset="2"/>
              <a:buChar char="§"/>
              <a:defRPr sz="3200">
                <a:latin typeface="Calibri" panose="020F0502020204030204" pitchFamily="34" charset="0"/>
                <a:cs typeface="Calibri" panose="020F0502020204030204" pitchFamily="34" charset="0"/>
              </a:defRPr>
            </a:lvl1pPr>
            <a:lvl2pPr>
              <a:defRPr sz="2800">
                <a:latin typeface="Calibri" panose="020F0502020204030204" pitchFamily="34" charset="0"/>
                <a:cs typeface="Calibri" panose="020F0502020204030204" pitchFamily="34" charset="0"/>
              </a:defRPr>
            </a:lvl2pPr>
            <a:lvl3pPr>
              <a:defRPr sz="2400">
                <a:latin typeface="Calibri" panose="020F0502020204030204" pitchFamily="34" charset="0"/>
                <a:cs typeface="Calibri" panose="020F0502020204030204" pitchFamily="34" charset="0"/>
              </a:defRPr>
            </a:lvl3pPr>
            <a:lvl4pPr>
              <a:defRPr sz="2000">
                <a:latin typeface="Calibri" panose="020F0502020204030204" pitchFamily="34" charset="0"/>
                <a:cs typeface="Calibri" panose="020F0502020204030204" pitchFamily="34" charset="0"/>
              </a:defRPr>
            </a:lvl4pPr>
            <a:lvl5pPr>
              <a:defRPr sz="2000">
                <a:latin typeface="Calibri" panose="020F0502020204030204" pitchFamily="34" charset="0"/>
                <a:cs typeface="Calibri" panose="020F050202020403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hasCustomPrompt="1"/>
          </p:nvPr>
        </p:nvSpPr>
        <p:spPr>
          <a:xfrm>
            <a:off x="457201" y="1248965"/>
            <a:ext cx="3008313" cy="3345658"/>
          </a:xfrm>
          <a:solidFill>
            <a:schemeClr val="accent2"/>
          </a:solidFill>
        </p:spPr>
        <p:txBody>
          <a:bodyPr lIns="457200" tIns="457200" rIns="457200" bIns="457200" anchor="ctr" anchorCtr="0">
            <a:normAutofit/>
          </a:bodyPr>
          <a:lstStyle>
            <a:lvl1pPr marL="0" indent="0">
              <a:lnSpc>
                <a:spcPct val="150000"/>
              </a:lnSpc>
              <a:buFont typeface="Wingdings" panose="05000000000000000000" pitchFamily="2" charset="2"/>
              <a:buNone/>
              <a:defRPr sz="1600" baseline="0">
                <a:solidFill>
                  <a:schemeClr val="bg1"/>
                </a:solidFill>
                <a:latin typeface="Arial Rounded MT Bold" panose="020F070403050403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This is where you give your chart, etc. a caption or explanation</a:t>
            </a:r>
          </a:p>
        </p:txBody>
      </p:sp>
      <p:sp>
        <p:nvSpPr>
          <p:cNvPr id="5" name="Date Placeholder 4"/>
          <p:cNvSpPr>
            <a:spLocks noGrp="1"/>
          </p:cNvSpPr>
          <p:nvPr>
            <p:ph type="dt" sz="half" idx="10"/>
          </p:nvPr>
        </p:nvSpPr>
        <p:spPr/>
        <p:txBody>
          <a:bodyPr/>
          <a:lstStyle>
            <a:lvl1pPr>
              <a:defRPr/>
            </a:lvl1pPr>
          </a:lstStyle>
          <a:p>
            <a:r>
              <a:rPr lang="en-US" dirty="0"/>
              <a:t>CITY OF LONGMONT</a:t>
            </a:r>
          </a:p>
        </p:txBody>
      </p:sp>
      <p:sp>
        <p:nvSpPr>
          <p:cNvPr id="7" name="Slide Number Placeholder 6"/>
          <p:cNvSpPr>
            <a:spLocks noGrp="1"/>
          </p:cNvSpPr>
          <p:nvPr>
            <p:ph type="sldNum" sz="quarter" idx="12"/>
          </p:nvPr>
        </p:nvSpPr>
        <p:spPr/>
        <p:txBody>
          <a:bodyPr/>
          <a:lstStyle/>
          <a:p>
            <a:fld id="{BB50CD3F-EBF3-BD45-9FF4-85E5963A6685}" type="slidenum">
              <a:rPr lang="en-US" smtClean="0"/>
              <a:t>‹#›</a:t>
            </a:fld>
            <a:endParaRPr lang="en-US"/>
          </a:p>
        </p:txBody>
      </p:sp>
    </p:spTree>
    <p:extLst>
      <p:ext uri="{BB962C8B-B14F-4D97-AF65-F5344CB8AC3E}">
        <p14:creationId xmlns:p14="http://schemas.microsoft.com/office/powerpoint/2010/main" val="26664979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478470B5-B442-A94D-B647-DCBB22430CAF}" type="datetime1">
              <a:rPr lang="en-US" smtClean="0"/>
              <a:t>7/25/2023</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THE CITY OF PAINESVILLE</a:t>
            </a: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BB50CD3F-EBF3-BD45-9FF4-85E5963A6685}" type="slidenum">
              <a:rPr lang="en-US" smtClean="0"/>
              <a:t>‹#›</a:t>
            </a:fld>
            <a:endParaRPr lang="en-US"/>
          </a:p>
        </p:txBody>
      </p:sp>
    </p:spTree>
    <p:extLst>
      <p:ext uri="{BB962C8B-B14F-4D97-AF65-F5344CB8AC3E}">
        <p14:creationId xmlns:p14="http://schemas.microsoft.com/office/powerpoint/2010/main" val="11730568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61" r:id="rId6"/>
    <p:sldLayoutId id="2147483654" r:id="rId7"/>
    <p:sldLayoutId id="2147483655" r:id="rId8"/>
    <p:sldLayoutId id="2147483656" r:id="rId9"/>
    <p:sldLayoutId id="2147483657" r:id="rId10"/>
    <p:sldLayoutId id="2147483660" r:id="rId11"/>
    <p:sldLayoutId id="2147483658" r:id="rId12"/>
    <p:sldLayoutId id="2147483659" r:id="rId13"/>
  </p:sldLayoutIdLst>
  <p:hf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10.xml"/><Relationship Id="rId1" Type="http://schemas.openxmlformats.org/officeDocument/2006/relationships/slideLayout" Target="../slideLayouts/slideLayout9.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9.xml"/><Relationship Id="rId6" Type="http://schemas.openxmlformats.org/officeDocument/2006/relationships/image" Target="../media/image15.emf"/><Relationship Id="rId5" Type="http://schemas.openxmlformats.org/officeDocument/2006/relationships/image" Target="../media/image14.emf"/><Relationship Id="rId4" Type="http://schemas.openxmlformats.org/officeDocument/2006/relationships/image" Target="../media/image13.emf"/></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10.xml"/><Relationship Id="rId6" Type="http://schemas.openxmlformats.org/officeDocument/2006/relationships/image" Target="../media/image19.emf"/><Relationship Id="rId5" Type="http://schemas.openxmlformats.org/officeDocument/2006/relationships/image" Target="../media/image18.png"/><Relationship Id="rId4" Type="http://schemas.openxmlformats.org/officeDocument/2006/relationships/image" Target="../media/image17.emf"/></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0.xml"/><Relationship Id="rId6" Type="http://schemas.openxmlformats.org/officeDocument/2006/relationships/image" Target="../media/image10.png"/><Relationship Id="rId5" Type="http://schemas.openxmlformats.org/officeDocument/2006/relationships/image" Target="../media/image9.emf"/><Relationship Id="rId4" Type="http://schemas.openxmlformats.org/officeDocument/2006/relationships/image" Target="../media/image8.emf"/></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3057"/>
        </a:solidFill>
        <a:effectLst/>
      </p:bgPr>
    </p:bg>
    <p:spTree>
      <p:nvGrpSpPr>
        <p:cNvPr id="1" name=""/>
        <p:cNvGrpSpPr/>
        <p:nvPr/>
      </p:nvGrpSpPr>
      <p:grpSpPr>
        <a:xfrm>
          <a:off x="0" y="0"/>
          <a:ext cx="0" cy="0"/>
          <a:chOff x="0" y="0"/>
          <a:chExt cx="0" cy="0"/>
        </a:xfrm>
      </p:grpSpPr>
      <p:sp>
        <p:nvSpPr>
          <p:cNvPr id="9" name="Rectangle 8"/>
          <p:cNvSpPr/>
          <p:nvPr/>
        </p:nvSpPr>
        <p:spPr>
          <a:xfrm>
            <a:off x="0" y="3946071"/>
            <a:ext cx="9144000" cy="1197428"/>
          </a:xfrm>
          <a:prstGeom prst="rect">
            <a:avLst/>
          </a:prstGeom>
          <a:solidFill>
            <a:srgbClr val="C05131"/>
          </a:solidFill>
          <a:ln>
            <a:noFill/>
          </a:ln>
          <a:effectLst/>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343458" y="692759"/>
            <a:ext cx="8601161" cy="1342297"/>
          </a:xfrm>
        </p:spPr>
        <p:txBody>
          <a:bodyPr>
            <a:normAutofit fontScale="90000"/>
          </a:bodyPr>
          <a:lstStyle/>
          <a:p>
            <a:pPr algn="l"/>
            <a:r>
              <a:rPr lang="en-US" spc="400" dirty="0">
                <a:solidFill>
                  <a:schemeClr val="bg1"/>
                </a:solidFill>
                <a:cs typeface="Filson Soft Bold"/>
              </a:rPr>
              <a:t>2023 CDBG/HOME     ACTION PLAN &amp; </a:t>
            </a:r>
            <a:br>
              <a:rPr lang="en-US" sz="4000" spc="400" dirty="0">
                <a:solidFill>
                  <a:schemeClr val="bg1"/>
                </a:solidFill>
                <a:cs typeface="Filson Soft Bold"/>
              </a:rPr>
            </a:br>
            <a:r>
              <a:rPr lang="en-US" spc="400" dirty="0">
                <a:solidFill>
                  <a:schemeClr val="bg1"/>
                </a:solidFill>
                <a:cs typeface="Filson Soft Bold"/>
              </a:rPr>
              <a:t>AFFORDABLE HOUSING FUND RECOMMENDATIONS</a:t>
            </a:r>
          </a:p>
        </p:txBody>
      </p:sp>
      <p:sp>
        <p:nvSpPr>
          <p:cNvPr id="4" name="Subtitle 2"/>
          <p:cNvSpPr txBox="1">
            <a:spLocks/>
          </p:cNvSpPr>
          <p:nvPr/>
        </p:nvSpPr>
        <p:spPr>
          <a:xfrm>
            <a:off x="728133" y="4356740"/>
            <a:ext cx="6400800" cy="279461"/>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1400" dirty="0">
                <a:solidFill>
                  <a:schemeClr val="bg1"/>
                </a:solidFill>
                <a:latin typeface="Arial Rounded MT Bold" panose="020F0704030504030204" pitchFamily="34" charset="0"/>
                <a:cs typeface="Filson Soft Bold"/>
              </a:rPr>
              <a:t>JUNE 20, 2023</a:t>
            </a:r>
          </a:p>
        </p:txBody>
      </p:sp>
      <p:pic>
        <p:nvPicPr>
          <p:cNvPr id="14" name="Picture 13"/>
          <p:cNvPicPr>
            <a:picLocks noChangeAspect="1"/>
          </p:cNvPicPr>
          <p:nvPr/>
        </p:nvPicPr>
        <p:blipFill rotWithShape="1">
          <a:blip r:embed="rId3"/>
          <a:srcRect l="12832" r="20263" b="51818"/>
          <a:stretch/>
        </p:blipFill>
        <p:spPr>
          <a:xfrm>
            <a:off x="0" y="2894151"/>
            <a:ext cx="9143999" cy="1046746"/>
          </a:xfrm>
          <a:prstGeom prst="rect">
            <a:avLst/>
          </a:prstGeom>
        </p:spPr>
      </p:pic>
      <p:pic>
        <p:nvPicPr>
          <p:cNvPr id="10" name="Picture 9" descr="LON-Logo-whitecircle_4C.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14533" y="3034691"/>
            <a:ext cx="1828800" cy="1828800"/>
          </a:xfrm>
          <a:prstGeom prst="rect">
            <a:avLst/>
          </a:prstGeom>
        </p:spPr>
      </p:pic>
      <p:sp>
        <p:nvSpPr>
          <p:cNvPr id="11" name="Slide Number Placeholder 3"/>
          <p:cNvSpPr>
            <a:spLocks noGrp="1"/>
          </p:cNvSpPr>
          <p:nvPr>
            <p:ph type="sldNum" sz="quarter" idx="12"/>
          </p:nvPr>
        </p:nvSpPr>
        <p:spPr>
          <a:xfrm>
            <a:off x="6553200" y="4767263"/>
            <a:ext cx="2133600" cy="273844"/>
          </a:xfrm>
        </p:spPr>
        <p:txBody>
          <a:bodyPr/>
          <a:lstStyle/>
          <a:p>
            <a:fld id="{BB50CD3F-EBF3-BD45-9FF4-85E5963A6685}" type="slidenum">
              <a:rPr lang="en-US" smtClean="0">
                <a:latin typeface="Arial Rounded MT Bold" panose="020F0704030504030204" pitchFamily="34" charset="0"/>
              </a:rPr>
              <a:t>1</a:t>
            </a:fld>
            <a:r>
              <a:rPr lang="en-US" dirty="0">
                <a:latin typeface="Arial Rounded MT Bold" panose="020F0704030504030204" pitchFamily="34" charset="0"/>
              </a:rPr>
              <a:t> of 17</a:t>
            </a:r>
          </a:p>
        </p:txBody>
      </p:sp>
    </p:spTree>
    <p:extLst>
      <p:ext uri="{BB962C8B-B14F-4D97-AF65-F5344CB8AC3E}">
        <p14:creationId xmlns:p14="http://schemas.microsoft.com/office/powerpoint/2010/main" val="42338093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200" dirty="0">
                <a:solidFill>
                  <a:schemeClr val="accent2"/>
                </a:solidFill>
              </a:rPr>
              <a:t>HOME FUNDING RECOMMENDATIONS</a:t>
            </a:r>
            <a:br>
              <a:rPr lang="en-US" sz="3200" dirty="0">
                <a:solidFill>
                  <a:schemeClr val="accent2"/>
                </a:solidFill>
              </a:rPr>
            </a:br>
            <a:r>
              <a:rPr lang="en-US" sz="1800" dirty="0">
                <a:solidFill>
                  <a:schemeClr val="accent2"/>
                </a:solidFill>
              </a:rPr>
              <a:t>2023 – Longmont’s Year for HOME Entitlement Funds $784,252.80</a:t>
            </a:r>
            <a:br>
              <a:rPr lang="en-US" sz="1800" dirty="0"/>
            </a:br>
            <a:endParaRPr lang="en-US" sz="3200" dirty="0"/>
          </a:p>
        </p:txBody>
      </p:sp>
      <p:sp>
        <p:nvSpPr>
          <p:cNvPr id="3" name="Content Placeholder 2"/>
          <p:cNvSpPr>
            <a:spLocks noGrp="1"/>
          </p:cNvSpPr>
          <p:nvPr>
            <p:ph idx="1"/>
          </p:nvPr>
        </p:nvSpPr>
        <p:spPr>
          <a:xfrm>
            <a:off x="3598517" y="1248964"/>
            <a:ext cx="5357704" cy="3616949"/>
          </a:xfrm>
        </p:spPr>
        <p:txBody>
          <a:bodyPr>
            <a:normAutofit fontScale="92500" lnSpcReduction="10000"/>
          </a:bodyPr>
          <a:lstStyle/>
          <a:p>
            <a:pPr>
              <a:buFont typeface="Arial" panose="020B0604020202020204" pitchFamily="34" charset="0"/>
              <a:buChar char="•"/>
            </a:pPr>
            <a:r>
              <a:rPr lang="en-US" sz="2400" dirty="0">
                <a:latin typeface="+mn-lt"/>
              </a:rPr>
              <a:t>Habitat For Humanity Sunset St.</a:t>
            </a:r>
          </a:p>
          <a:p>
            <a:pPr lvl="1">
              <a:buFont typeface="Arial" panose="020B0604020202020204" pitchFamily="34" charset="0"/>
              <a:buChar char="•"/>
            </a:pPr>
            <a:r>
              <a:rPr lang="en-US" sz="1800" dirty="0">
                <a:latin typeface="+mn-lt"/>
              </a:rPr>
              <a:t>$134,712 HOME Entitlement </a:t>
            </a:r>
          </a:p>
          <a:p>
            <a:pPr lvl="1">
              <a:buFont typeface="Arial" panose="020B0604020202020204" pitchFamily="34" charset="0"/>
              <a:buChar char="•"/>
            </a:pPr>
            <a:r>
              <a:rPr lang="en-US" sz="1800" dirty="0">
                <a:latin typeface="+mn-lt"/>
              </a:rPr>
              <a:t>4 owner occupied units in 2 duplexes at 137/139 Sunset Street for &lt; 60% AMI</a:t>
            </a:r>
          </a:p>
          <a:p>
            <a:pPr lvl="1">
              <a:buFont typeface="Arial" panose="020B0604020202020204" pitchFamily="34" charset="0"/>
              <a:buChar char="•"/>
            </a:pPr>
            <a:r>
              <a:rPr lang="en-US" sz="1800" dirty="0">
                <a:latin typeface="+mn-lt"/>
              </a:rPr>
              <a:t>Application to Consortium’s CHDO set-aside for remainder of request</a:t>
            </a:r>
          </a:p>
          <a:p>
            <a:pPr>
              <a:buFont typeface="Arial" panose="020B0604020202020204" pitchFamily="34" charset="0"/>
              <a:buChar char="•"/>
            </a:pPr>
            <a:endParaRPr lang="en-US" sz="1800" dirty="0">
              <a:latin typeface="+mn-lt"/>
            </a:endParaRPr>
          </a:p>
          <a:p>
            <a:pPr>
              <a:buFont typeface="Arial" panose="020B0604020202020204" pitchFamily="34" charset="0"/>
              <a:buChar char="•"/>
            </a:pPr>
            <a:r>
              <a:rPr lang="en-US" sz="2400" dirty="0">
                <a:latin typeface="+mn-lt"/>
              </a:rPr>
              <a:t>Inn Between – Wesley Homes</a:t>
            </a:r>
          </a:p>
          <a:p>
            <a:pPr lvl="1">
              <a:buFont typeface="Arial" panose="020B0604020202020204" pitchFamily="34" charset="0"/>
              <a:buChar char="•"/>
            </a:pPr>
            <a:r>
              <a:rPr lang="en-US" sz="1800" dirty="0">
                <a:latin typeface="+mn-lt"/>
              </a:rPr>
              <a:t>$599,240.80 HOME Entitlement </a:t>
            </a:r>
          </a:p>
          <a:p>
            <a:pPr lvl="1">
              <a:buFont typeface="Arial" panose="020B0604020202020204" pitchFamily="34" charset="0"/>
              <a:buChar char="•"/>
            </a:pPr>
            <a:r>
              <a:rPr lang="en-US" sz="1800" dirty="0">
                <a:latin typeface="+mn-lt"/>
              </a:rPr>
              <a:t>11 new PSH rental units at 350 11</a:t>
            </a:r>
            <a:r>
              <a:rPr lang="en-US" sz="1800" baseline="30000" dirty="0">
                <a:latin typeface="+mn-lt"/>
              </a:rPr>
              <a:t>th</a:t>
            </a:r>
            <a:r>
              <a:rPr lang="en-US" sz="1800" dirty="0">
                <a:latin typeface="+mn-lt"/>
              </a:rPr>
              <a:t> Avenue (Heart of Longmont Church)</a:t>
            </a:r>
          </a:p>
          <a:p>
            <a:pPr lvl="1">
              <a:buFont typeface="Arial" panose="020B0604020202020204" pitchFamily="34" charset="0"/>
              <a:buChar char="•"/>
            </a:pPr>
            <a:r>
              <a:rPr lang="en-US" sz="1800" dirty="0">
                <a:latin typeface="+mn-lt"/>
              </a:rPr>
              <a:t>Will serve &lt; 40%AMI</a:t>
            </a:r>
          </a:p>
        </p:txBody>
      </p:sp>
      <p:sp>
        <p:nvSpPr>
          <p:cNvPr id="4" name="Text Placeholder 3"/>
          <p:cNvSpPr>
            <a:spLocks noGrp="1"/>
          </p:cNvSpPr>
          <p:nvPr>
            <p:ph type="body" sz="half" idx="2"/>
          </p:nvPr>
        </p:nvSpPr>
        <p:spPr>
          <a:xfrm>
            <a:off x="467454" y="1047347"/>
            <a:ext cx="3008313" cy="3345658"/>
          </a:xfrm>
        </p:spPr>
        <p:txBody>
          <a:bodyPr>
            <a:normAutofit/>
          </a:bodyPr>
          <a:lstStyle/>
          <a:p>
            <a:endParaRPr lang="en-US" dirty="0"/>
          </a:p>
        </p:txBody>
      </p:sp>
      <p:sp>
        <p:nvSpPr>
          <p:cNvPr id="5" name="Slide Number Placeholder 4"/>
          <p:cNvSpPr>
            <a:spLocks noGrp="1"/>
          </p:cNvSpPr>
          <p:nvPr>
            <p:ph type="sldNum" sz="quarter" idx="12"/>
          </p:nvPr>
        </p:nvSpPr>
        <p:spPr/>
        <p:txBody>
          <a:bodyPr/>
          <a:lstStyle/>
          <a:p>
            <a:fld id="{BB50CD3F-EBF3-BD45-9FF4-85E5963A6685}" type="slidenum">
              <a:rPr lang="en-US" smtClean="0"/>
              <a:t>10</a:t>
            </a:fld>
            <a:endParaRPr lang="en-US"/>
          </a:p>
        </p:txBody>
      </p:sp>
      <p:pic>
        <p:nvPicPr>
          <p:cNvPr id="7" name="Picture 6">
            <a:extLst>
              <a:ext uri="{FF2B5EF4-FFF2-40B4-BE49-F238E27FC236}">
                <a16:creationId xmlns:a16="http://schemas.microsoft.com/office/drawing/2014/main" id="{9932AA12-3FE0-5BF4-1E2A-C0EB3D3290D9}"/>
              </a:ext>
            </a:extLst>
          </p:cNvPr>
          <p:cNvPicPr>
            <a:picLocks noChangeAspect="1"/>
          </p:cNvPicPr>
          <p:nvPr/>
        </p:nvPicPr>
        <p:blipFill>
          <a:blip r:embed="rId3"/>
          <a:stretch>
            <a:fillRect/>
          </a:stretch>
        </p:blipFill>
        <p:spPr>
          <a:xfrm>
            <a:off x="726597" y="1248965"/>
            <a:ext cx="2469520" cy="1557481"/>
          </a:xfrm>
          <a:prstGeom prst="rect">
            <a:avLst/>
          </a:prstGeom>
        </p:spPr>
      </p:pic>
      <p:pic>
        <p:nvPicPr>
          <p:cNvPr id="8" name="Picture 7">
            <a:extLst>
              <a:ext uri="{FF2B5EF4-FFF2-40B4-BE49-F238E27FC236}">
                <a16:creationId xmlns:a16="http://schemas.microsoft.com/office/drawing/2014/main" id="{3136455C-0167-5C42-DE3E-DB32E75F6585}"/>
              </a:ext>
            </a:extLst>
          </p:cNvPr>
          <p:cNvPicPr>
            <a:picLocks noChangeAspect="1"/>
          </p:cNvPicPr>
          <p:nvPr/>
        </p:nvPicPr>
        <p:blipFill>
          <a:blip r:embed="rId4"/>
          <a:stretch>
            <a:fillRect/>
          </a:stretch>
        </p:blipFill>
        <p:spPr>
          <a:xfrm>
            <a:off x="726597" y="2806446"/>
            <a:ext cx="2490029" cy="1289707"/>
          </a:xfrm>
          <a:prstGeom prst="rect">
            <a:avLst/>
          </a:prstGeom>
        </p:spPr>
      </p:pic>
    </p:spTree>
    <p:extLst>
      <p:ext uri="{BB962C8B-B14F-4D97-AF65-F5344CB8AC3E}">
        <p14:creationId xmlns:p14="http://schemas.microsoft.com/office/powerpoint/2010/main" val="30222712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314" y="198096"/>
            <a:ext cx="9005207" cy="857250"/>
          </a:xfrm>
        </p:spPr>
        <p:txBody>
          <a:bodyPr/>
          <a:lstStyle/>
          <a:p>
            <a:r>
              <a:rPr lang="en-US" dirty="0">
                <a:solidFill>
                  <a:srgbClr val="C00000"/>
                </a:solidFill>
              </a:rPr>
              <a:t>AHF FUNDING AVAILABLE</a:t>
            </a:r>
            <a:endParaRPr lang="en-US" sz="2800" dirty="0">
              <a:solidFill>
                <a:srgbClr val="C00000"/>
              </a:solidFill>
            </a:endParaRPr>
          </a:p>
        </p:txBody>
      </p:sp>
      <p:sp>
        <p:nvSpPr>
          <p:cNvPr id="3" name="Slide Number Placeholder 2"/>
          <p:cNvSpPr>
            <a:spLocks noGrp="1"/>
          </p:cNvSpPr>
          <p:nvPr>
            <p:ph type="sldNum" sz="quarter" idx="12"/>
          </p:nvPr>
        </p:nvSpPr>
        <p:spPr/>
        <p:txBody>
          <a:bodyPr/>
          <a:lstStyle/>
          <a:p>
            <a:fld id="{BB50CD3F-EBF3-BD45-9FF4-85E5963A6685}" type="slidenum">
              <a:rPr lang="en-US" smtClean="0"/>
              <a:t>11</a:t>
            </a:fld>
            <a:endParaRPr lang="en-US" dirty="0"/>
          </a:p>
        </p:txBody>
      </p:sp>
      <p:sp>
        <p:nvSpPr>
          <p:cNvPr id="4" name="Content Placeholder 2"/>
          <p:cNvSpPr txBox="1">
            <a:spLocks/>
          </p:cNvSpPr>
          <p:nvPr/>
        </p:nvSpPr>
        <p:spPr>
          <a:xfrm>
            <a:off x="368299" y="1225550"/>
            <a:ext cx="8775701" cy="4019550"/>
          </a:xfrm>
          <a:prstGeom prst="rect">
            <a:avLst/>
          </a:prstGeom>
        </p:spPr>
        <p:txBody>
          <a:bodyPr>
            <a:normAutofit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800" dirty="0">
                <a:solidFill>
                  <a:schemeClr val="accent2"/>
                </a:solidFill>
              </a:rPr>
              <a:t>$6,365,456 total budget for 2023</a:t>
            </a:r>
          </a:p>
          <a:p>
            <a:pPr lvl="1"/>
            <a:r>
              <a:rPr lang="en-US" sz="2400" dirty="0"/>
              <a:t>Revenue</a:t>
            </a:r>
          </a:p>
          <a:p>
            <a:pPr lvl="2"/>
            <a:r>
              <a:rPr lang="en-US" sz="2000" dirty="0"/>
              <a:t>$1,206,543 from General Fund Transfer (includes admin)</a:t>
            </a:r>
          </a:p>
          <a:p>
            <a:pPr lvl="2"/>
            <a:r>
              <a:rPr lang="en-US" sz="2000" dirty="0"/>
              <a:t>Estimated $300,000 from Marijuana Tax</a:t>
            </a:r>
          </a:p>
          <a:p>
            <a:pPr lvl="2"/>
            <a:r>
              <a:rPr lang="en-US" sz="2000" dirty="0"/>
              <a:t>Estimated $1,265,432 from Fee-in-Lieu revenue</a:t>
            </a:r>
          </a:p>
          <a:p>
            <a:pPr lvl="2"/>
            <a:r>
              <a:rPr lang="en-US" sz="2000" dirty="0"/>
              <a:t>$1,600,000 in estimated 2023 program income</a:t>
            </a:r>
          </a:p>
          <a:p>
            <a:r>
              <a:rPr lang="en-US" sz="2800" dirty="0">
                <a:solidFill>
                  <a:srgbClr val="326295"/>
                </a:solidFill>
              </a:rPr>
              <a:t>Expenditure Set-Asides</a:t>
            </a:r>
          </a:p>
          <a:p>
            <a:pPr lvl="1"/>
            <a:r>
              <a:rPr lang="en-US" sz="2100" dirty="0"/>
              <a:t>Program Administration – $600,000</a:t>
            </a:r>
          </a:p>
          <a:p>
            <a:pPr lvl="1"/>
            <a:r>
              <a:rPr lang="en-US" sz="2100" dirty="0"/>
              <a:t>Carry over projects from prior year – $1.8M</a:t>
            </a:r>
          </a:p>
          <a:p>
            <a:pPr lvl="1"/>
            <a:r>
              <a:rPr lang="en-US" sz="2100" dirty="0"/>
              <a:t>Estimated fee offsets – $178,142</a:t>
            </a:r>
          </a:p>
        </p:txBody>
      </p:sp>
    </p:spTree>
    <p:extLst>
      <p:ext uri="{BB962C8B-B14F-4D97-AF65-F5344CB8AC3E}">
        <p14:creationId xmlns:p14="http://schemas.microsoft.com/office/powerpoint/2010/main" val="31317408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25CD7721-9585-C91F-37CE-E398847C1926}"/>
              </a:ext>
            </a:extLst>
          </p:cNvPr>
          <p:cNvPicPr>
            <a:picLocks noChangeAspect="1"/>
          </p:cNvPicPr>
          <p:nvPr/>
        </p:nvPicPr>
        <p:blipFill rotWithShape="1">
          <a:blip r:embed="rId3"/>
          <a:srcRect b="8791"/>
          <a:stretch/>
        </p:blipFill>
        <p:spPr>
          <a:xfrm>
            <a:off x="119101" y="776375"/>
            <a:ext cx="3843299" cy="3737960"/>
          </a:xfrm>
          <a:prstGeom prst="rect">
            <a:avLst/>
          </a:prstGeom>
        </p:spPr>
      </p:pic>
      <p:sp>
        <p:nvSpPr>
          <p:cNvPr id="2" name="Title 1"/>
          <p:cNvSpPr>
            <a:spLocks noGrp="1"/>
          </p:cNvSpPr>
          <p:nvPr>
            <p:ph type="title"/>
          </p:nvPr>
        </p:nvSpPr>
        <p:spPr>
          <a:xfrm>
            <a:off x="564293" y="-1159"/>
            <a:ext cx="8229599" cy="1044178"/>
          </a:xfrm>
        </p:spPr>
        <p:txBody>
          <a:bodyPr>
            <a:noAutofit/>
          </a:bodyPr>
          <a:lstStyle/>
          <a:p>
            <a:r>
              <a:rPr lang="en-US" sz="3200" dirty="0">
                <a:solidFill>
                  <a:schemeClr val="accent2"/>
                </a:solidFill>
              </a:rPr>
              <a:t>AHF FUNDING RECOMMENDATIONS</a:t>
            </a:r>
          </a:p>
        </p:txBody>
      </p:sp>
      <p:sp>
        <p:nvSpPr>
          <p:cNvPr id="3" name="Content Placeholder 2"/>
          <p:cNvSpPr>
            <a:spLocks noGrp="1"/>
          </p:cNvSpPr>
          <p:nvPr>
            <p:ph idx="1"/>
          </p:nvPr>
        </p:nvSpPr>
        <p:spPr>
          <a:xfrm>
            <a:off x="4127334" y="898921"/>
            <a:ext cx="5111750" cy="3345658"/>
          </a:xfrm>
        </p:spPr>
        <p:txBody>
          <a:bodyPr>
            <a:noAutofit/>
          </a:bodyPr>
          <a:lstStyle/>
          <a:p>
            <a:pPr>
              <a:buFont typeface="Arial" panose="020B0604020202020204" pitchFamily="34" charset="0"/>
              <a:buChar char="•"/>
            </a:pPr>
            <a:endParaRPr lang="en-US" sz="2400" dirty="0">
              <a:latin typeface="+mn-lt"/>
            </a:endParaRPr>
          </a:p>
          <a:p>
            <a:pPr>
              <a:buFont typeface="Arial" panose="020B0604020202020204" pitchFamily="34" charset="0"/>
              <a:buChar char="•"/>
            </a:pPr>
            <a:r>
              <a:rPr lang="en-US" sz="2400" dirty="0">
                <a:latin typeface="+mn-lt"/>
              </a:rPr>
              <a:t>Thistle – Kimbark </a:t>
            </a:r>
            <a:r>
              <a:rPr lang="en-US" sz="2400" dirty="0" err="1">
                <a:latin typeface="+mn-lt"/>
              </a:rPr>
              <a:t>Apts</a:t>
            </a:r>
            <a:r>
              <a:rPr lang="en-US" sz="2400" dirty="0">
                <a:latin typeface="+mn-lt"/>
              </a:rPr>
              <a:t> Rehab (security improvements)</a:t>
            </a:r>
          </a:p>
          <a:p>
            <a:pPr lvl="1">
              <a:buFont typeface="Arial" panose="020B0604020202020204" pitchFamily="34" charset="0"/>
              <a:buChar char="•"/>
            </a:pPr>
            <a:r>
              <a:rPr lang="en-US" sz="2000" dirty="0">
                <a:latin typeface="+mn-lt"/>
              </a:rPr>
              <a:t>$33,000 loan – 0%, 5 year term </a:t>
            </a:r>
          </a:p>
          <a:p>
            <a:pPr>
              <a:buFont typeface="Arial" panose="020B0604020202020204" pitchFamily="34" charset="0"/>
              <a:buChar char="•"/>
            </a:pPr>
            <a:endParaRPr lang="en-US" sz="2400" dirty="0">
              <a:latin typeface="+mn-lt"/>
            </a:endParaRPr>
          </a:p>
          <a:p>
            <a:pPr>
              <a:buFont typeface="Arial" panose="020B0604020202020204" pitchFamily="34" charset="0"/>
              <a:buChar char="•"/>
            </a:pPr>
            <a:r>
              <a:rPr lang="en-US" sz="2400" dirty="0">
                <a:latin typeface="+mn-lt"/>
              </a:rPr>
              <a:t>Village on Main Acquisition</a:t>
            </a:r>
          </a:p>
          <a:p>
            <a:pPr lvl="1">
              <a:buFont typeface="Arial" panose="020B0604020202020204" pitchFamily="34" charset="0"/>
              <a:buChar char="•"/>
            </a:pPr>
            <a:r>
              <a:rPr lang="en-US" sz="2000" dirty="0">
                <a:latin typeface="+mn-lt"/>
              </a:rPr>
              <a:t>$192,629 loan – 0%, 43 year term </a:t>
            </a:r>
            <a:endParaRPr lang="en-US" sz="2400" dirty="0">
              <a:latin typeface="+mn-lt"/>
            </a:endParaRPr>
          </a:p>
          <a:p>
            <a:pPr lvl="1"/>
            <a:endParaRPr lang="en-US" sz="2400" dirty="0">
              <a:latin typeface="+mn-lt"/>
            </a:endParaRPr>
          </a:p>
        </p:txBody>
      </p:sp>
      <p:sp>
        <p:nvSpPr>
          <p:cNvPr id="5" name="Slide Number Placeholder 4"/>
          <p:cNvSpPr>
            <a:spLocks noGrp="1"/>
          </p:cNvSpPr>
          <p:nvPr>
            <p:ph type="sldNum" sz="quarter" idx="12"/>
          </p:nvPr>
        </p:nvSpPr>
        <p:spPr/>
        <p:txBody>
          <a:bodyPr/>
          <a:lstStyle/>
          <a:p>
            <a:fld id="{BB50CD3F-EBF3-BD45-9FF4-85E5963A6685}" type="slidenum">
              <a:rPr lang="en-US" smtClean="0"/>
              <a:t>12</a:t>
            </a:fld>
            <a:endParaRPr lang="en-US"/>
          </a:p>
        </p:txBody>
      </p:sp>
      <p:pic>
        <p:nvPicPr>
          <p:cNvPr id="7" name="Picture 6">
            <a:extLst>
              <a:ext uri="{FF2B5EF4-FFF2-40B4-BE49-F238E27FC236}">
                <a16:creationId xmlns:a16="http://schemas.microsoft.com/office/drawing/2014/main" id="{90A55B59-CA93-B58C-3780-7AE7B5FE503E}"/>
              </a:ext>
            </a:extLst>
          </p:cNvPr>
          <p:cNvPicPr>
            <a:picLocks noChangeAspect="1"/>
          </p:cNvPicPr>
          <p:nvPr/>
        </p:nvPicPr>
        <p:blipFill>
          <a:blip r:embed="rId4"/>
          <a:stretch>
            <a:fillRect/>
          </a:stretch>
        </p:blipFill>
        <p:spPr>
          <a:xfrm>
            <a:off x="1452315" y="978812"/>
            <a:ext cx="1176869" cy="1564510"/>
          </a:xfrm>
          <a:prstGeom prst="rect">
            <a:avLst/>
          </a:prstGeom>
        </p:spPr>
      </p:pic>
      <p:pic>
        <p:nvPicPr>
          <p:cNvPr id="9" name="Picture 8">
            <a:extLst>
              <a:ext uri="{FF2B5EF4-FFF2-40B4-BE49-F238E27FC236}">
                <a16:creationId xmlns:a16="http://schemas.microsoft.com/office/drawing/2014/main" id="{36B0511C-6949-47AD-4EB0-19342B01A672}"/>
              </a:ext>
            </a:extLst>
          </p:cNvPr>
          <p:cNvPicPr>
            <a:picLocks noChangeAspect="1"/>
          </p:cNvPicPr>
          <p:nvPr/>
        </p:nvPicPr>
        <p:blipFill>
          <a:blip r:embed="rId5"/>
          <a:stretch>
            <a:fillRect/>
          </a:stretch>
        </p:blipFill>
        <p:spPr>
          <a:xfrm>
            <a:off x="212271" y="978979"/>
            <a:ext cx="1176869" cy="1564343"/>
          </a:xfrm>
          <a:prstGeom prst="rect">
            <a:avLst/>
          </a:prstGeom>
        </p:spPr>
      </p:pic>
      <p:pic>
        <p:nvPicPr>
          <p:cNvPr id="11" name="Picture 10">
            <a:extLst>
              <a:ext uri="{FF2B5EF4-FFF2-40B4-BE49-F238E27FC236}">
                <a16:creationId xmlns:a16="http://schemas.microsoft.com/office/drawing/2014/main" id="{58215F5F-3D52-1A61-6566-0A02B62B6B66}"/>
              </a:ext>
            </a:extLst>
          </p:cNvPr>
          <p:cNvPicPr>
            <a:picLocks noChangeAspect="1"/>
          </p:cNvPicPr>
          <p:nvPr/>
        </p:nvPicPr>
        <p:blipFill>
          <a:blip r:embed="rId6"/>
          <a:stretch>
            <a:fillRect/>
          </a:stretch>
        </p:blipFill>
        <p:spPr>
          <a:xfrm>
            <a:off x="2692359" y="978979"/>
            <a:ext cx="1176743" cy="1564343"/>
          </a:xfrm>
          <a:prstGeom prst="rect">
            <a:avLst/>
          </a:prstGeom>
        </p:spPr>
      </p:pic>
      <p:pic>
        <p:nvPicPr>
          <p:cNvPr id="12" name="Picture 11">
            <a:extLst>
              <a:ext uri="{FF2B5EF4-FFF2-40B4-BE49-F238E27FC236}">
                <a16:creationId xmlns:a16="http://schemas.microsoft.com/office/drawing/2014/main" id="{95FC9FCB-C0E3-F631-B002-6BA53C7E44B2}"/>
              </a:ext>
            </a:extLst>
          </p:cNvPr>
          <p:cNvPicPr>
            <a:picLocks noChangeAspect="1"/>
          </p:cNvPicPr>
          <p:nvPr/>
        </p:nvPicPr>
        <p:blipFill>
          <a:blip r:embed="rId7"/>
          <a:stretch>
            <a:fillRect/>
          </a:stretch>
        </p:blipFill>
        <p:spPr>
          <a:xfrm>
            <a:off x="240066" y="2794779"/>
            <a:ext cx="3601366" cy="1449800"/>
          </a:xfrm>
          <a:prstGeom prst="rect">
            <a:avLst/>
          </a:prstGeom>
        </p:spPr>
      </p:pic>
    </p:spTree>
    <p:extLst>
      <p:ext uri="{BB962C8B-B14F-4D97-AF65-F5344CB8AC3E}">
        <p14:creationId xmlns:p14="http://schemas.microsoft.com/office/powerpoint/2010/main" val="21059108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2C68B913-4ED3-D119-62FB-BBC271B380D5}"/>
              </a:ext>
            </a:extLst>
          </p:cNvPr>
          <p:cNvPicPr>
            <a:picLocks noChangeAspect="1"/>
          </p:cNvPicPr>
          <p:nvPr/>
        </p:nvPicPr>
        <p:blipFill>
          <a:blip r:embed="rId3"/>
          <a:stretch>
            <a:fillRect/>
          </a:stretch>
        </p:blipFill>
        <p:spPr>
          <a:xfrm>
            <a:off x="804775" y="800196"/>
            <a:ext cx="2450145" cy="4241179"/>
          </a:xfrm>
          <a:prstGeom prst="rect">
            <a:avLst/>
          </a:prstGeom>
        </p:spPr>
      </p:pic>
      <p:sp>
        <p:nvSpPr>
          <p:cNvPr id="2" name="Title 1"/>
          <p:cNvSpPr>
            <a:spLocks noGrp="1"/>
          </p:cNvSpPr>
          <p:nvPr>
            <p:ph type="title"/>
          </p:nvPr>
        </p:nvSpPr>
        <p:spPr>
          <a:xfrm>
            <a:off x="668486" y="34317"/>
            <a:ext cx="8398192" cy="599083"/>
          </a:xfrm>
        </p:spPr>
        <p:txBody>
          <a:bodyPr/>
          <a:lstStyle/>
          <a:p>
            <a:r>
              <a:rPr lang="en-US" sz="3200" dirty="0">
                <a:solidFill>
                  <a:srgbClr val="C00000"/>
                </a:solidFill>
              </a:rPr>
              <a:t>AHF FUNDING RECOMMENDATIONS</a:t>
            </a:r>
            <a:endParaRPr lang="en-US" dirty="0">
              <a:solidFill>
                <a:srgbClr val="C00000"/>
              </a:solidFill>
            </a:endParaRPr>
          </a:p>
        </p:txBody>
      </p:sp>
      <p:sp>
        <p:nvSpPr>
          <p:cNvPr id="5" name="Slide Number Placeholder 4"/>
          <p:cNvSpPr>
            <a:spLocks noGrp="1"/>
          </p:cNvSpPr>
          <p:nvPr>
            <p:ph type="sldNum" sz="quarter" idx="12"/>
          </p:nvPr>
        </p:nvSpPr>
        <p:spPr/>
        <p:txBody>
          <a:bodyPr/>
          <a:lstStyle/>
          <a:p>
            <a:fld id="{BB50CD3F-EBF3-BD45-9FF4-85E5963A6685}" type="slidenum">
              <a:rPr lang="en-US" smtClean="0"/>
              <a:t>13</a:t>
            </a:fld>
            <a:endParaRPr lang="en-US"/>
          </a:p>
        </p:txBody>
      </p:sp>
      <p:sp>
        <p:nvSpPr>
          <p:cNvPr id="6" name="Content Placeholder 2"/>
          <p:cNvSpPr txBox="1">
            <a:spLocks/>
          </p:cNvSpPr>
          <p:nvPr/>
        </p:nvSpPr>
        <p:spPr>
          <a:xfrm>
            <a:off x="3408528" y="958804"/>
            <a:ext cx="5811758" cy="4160840"/>
          </a:xfrm>
          <a:prstGeom prst="rect">
            <a:avLst/>
          </a:prstGeom>
        </p:spPr>
        <p:txBody>
          <a:bodyPr vert="horz" lIns="91440" tIns="45720" rIns="91440" bIns="45720" rtlCol="0">
            <a:normAutofit/>
          </a:bodyPr>
          <a:lstStyle>
            <a:lvl1pPr marL="0" indent="0" algn="l" defTabSz="457200" rtl="0" eaLnBrk="1" latinLnBrk="0" hangingPunct="1">
              <a:spcBef>
                <a:spcPct val="20000"/>
              </a:spcBef>
              <a:buFont typeface="Arial"/>
              <a:buNone/>
              <a:defRPr sz="3200" kern="1200">
                <a:solidFill>
                  <a:schemeClr val="tx1"/>
                </a:solidFill>
                <a:latin typeface="Calibri" panose="020F0502020204030204" pitchFamily="34" charset="0"/>
                <a:ea typeface="+mn-ea"/>
                <a:cs typeface="Calibri" panose="020F0502020204030204" pitchFamily="34" charset="0"/>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286000" indent="0" algn="l" defTabSz="457200" rtl="0" eaLnBrk="1" latinLnBrk="0" hangingPunct="1">
              <a:spcBef>
                <a:spcPct val="20000"/>
              </a:spcBef>
              <a:buFont typeface="Arial"/>
              <a:buNone/>
              <a:defRPr sz="2000"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2000"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2000"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2000" kern="1200">
                <a:solidFill>
                  <a:schemeClr val="tx1"/>
                </a:solidFill>
                <a:latin typeface="+mn-lt"/>
                <a:ea typeface="+mn-ea"/>
                <a:cs typeface="+mn-cs"/>
              </a:defRPr>
            </a:lvl9pPr>
          </a:lstStyle>
          <a:p>
            <a:pPr marL="457200" indent="-457200">
              <a:buFont typeface="Arial" panose="020B0604020202020204" pitchFamily="34" charset="0"/>
              <a:buChar char="•"/>
            </a:pPr>
            <a:r>
              <a:rPr lang="en-US" sz="2400" dirty="0">
                <a:latin typeface="+mn-lt"/>
              </a:rPr>
              <a:t>Inn Between Wesley Homes</a:t>
            </a:r>
          </a:p>
          <a:p>
            <a:pPr marL="914400" lvl="1" indent="-457200">
              <a:buFont typeface="Arial" panose="020B0604020202020204" pitchFamily="34" charset="0"/>
              <a:buChar char="•"/>
            </a:pPr>
            <a:r>
              <a:rPr lang="en-US" sz="2000" dirty="0"/>
              <a:t>$341,409 – 1% interest loan</a:t>
            </a:r>
          </a:p>
          <a:p>
            <a:pPr marL="457200" indent="-457200">
              <a:buFont typeface="Arial" panose="020B0604020202020204" pitchFamily="34" charset="0"/>
              <a:buChar char="•"/>
            </a:pPr>
            <a:endParaRPr lang="en-US" sz="800" dirty="0">
              <a:latin typeface="+mn-lt"/>
            </a:endParaRPr>
          </a:p>
          <a:p>
            <a:pPr marL="457200" indent="-457200">
              <a:buFont typeface="Arial" panose="020B0604020202020204" pitchFamily="34" charset="0"/>
              <a:buChar char="•"/>
            </a:pPr>
            <a:r>
              <a:rPr lang="en-US" sz="2400" dirty="0">
                <a:latin typeface="+mn-lt"/>
              </a:rPr>
              <a:t>Ascent at Hover Crossing         </a:t>
            </a:r>
            <a:r>
              <a:rPr lang="en-US" sz="2200" dirty="0">
                <a:latin typeface="+mn-lt"/>
              </a:rPr>
              <a:t>(formerly Homes on Hover)</a:t>
            </a:r>
          </a:p>
          <a:p>
            <a:pPr marL="914400" lvl="1" indent="-457200">
              <a:buFont typeface="Arial" panose="020B0604020202020204" pitchFamily="34" charset="0"/>
              <a:buChar char="•"/>
            </a:pPr>
            <a:r>
              <a:rPr lang="en-US" sz="2000" dirty="0"/>
              <a:t>$1,800,000 – 1% interest loan</a:t>
            </a:r>
          </a:p>
          <a:p>
            <a:pPr marL="914400" lvl="1" indent="-457200">
              <a:buFont typeface="Arial" panose="020B0604020202020204" pitchFamily="34" charset="0"/>
              <a:buChar char="•"/>
            </a:pPr>
            <a:r>
              <a:rPr lang="en-US" sz="2000" dirty="0"/>
              <a:t>75 new mixed income units</a:t>
            </a:r>
          </a:p>
          <a:p>
            <a:pPr marL="457200" indent="-457200">
              <a:buFont typeface="Arial" panose="020B0604020202020204" pitchFamily="34" charset="0"/>
              <a:buChar char="•"/>
            </a:pPr>
            <a:endParaRPr lang="en-US" sz="800" dirty="0">
              <a:latin typeface="+mn-lt"/>
            </a:endParaRPr>
          </a:p>
          <a:p>
            <a:pPr marL="457200" indent="-457200">
              <a:buFont typeface="Arial" panose="020B0604020202020204" pitchFamily="34" charset="0"/>
              <a:buChar char="•"/>
            </a:pPr>
            <a:r>
              <a:rPr lang="en-US" sz="2400" dirty="0">
                <a:latin typeface="+mn-lt"/>
              </a:rPr>
              <a:t>Atwood Commons Apartments</a:t>
            </a:r>
          </a:p>
          <a:p>
            <a:pPr marL="914400" lvl="1" indent="-457200">
              <a:buFont typeface="Arial" panose="020B0604020202020204" pitchFamily="34" charset="0"/>
              <a:buChar char="•"/>
            </a:pPr>
            <a:r>
              <a:rPr lang="en-US" sz="2000" dirty="0"/>
              <a:t>$1,000,000 – 1% interest loan</a:t>
            </a:r>
          </a:p>
          <a:p>
            <a:pPr marL="914400" lvl="1" indent="-457200">
              <a:buFont typeface="Arial" panose="020B0604020202020204" pitchFamily="34" charset="0"/>
              <a:buChar char="•"/>
            </a:pPr>
            <a:r>
              <a:rPr lang="en-US" sz="2000" dirty="0"/>
              <a:t>72 new mixed income units</a:t>
            </a:r>
          </a:p>
          <a:p>
            <a:pPr marL="914400" lvl="1" indent="-457200">
              <a:buFont typeface="Arial" panose="020B0604020202020204" pitchFamily="34" charset="0"/>
              <a:buChar char="•"/>
            </a:pPr>
            <a:endParaRPr lang="en-US" dirty="0">
              <a:latin typeface="Arial Rounded MT Bold" panose="020F0704030504030204" pitchFamily="34" charset="0"/>
            </a:endParaRPr>
          </a:p>
        </p:txBody>
      </p:sp>
      <p:pic>
        <p:nvPicPr>
          <p:cNvPr id="7" name="Picture 6">
            <a:extLst>
              <a:ext uri="{FF2B5EF4-FFF2-40B4-BE49-F238E27FC236}">
                <a16:creationId xmlns:a16="http://schemas.microsoft.com/office/drawing/2014/main" id="{03D5FC7D-F3B4-6861-A741-C8DFA27C69BC}"/>
              </a:ext>
            </a:extLst>
          </p:cNvPr>
          <p:cNvPicPr>
            <a:picLocks noChangeAspect="1"/>
          </p:cNvPicPr>
          <p:nvPr/>
        </p:nvPicPr>
        <p:blipFill rotWithShape="1">
          <a:blip r:embed="rId4"/>
          <a:srcRect l="4811" t="8799" r="2763" b="19807"/>
          <a:stretch/>
        </p:blipFill>
        <p:spPr>
          <a:xfrm>
            <a:off x="1084730" y="1041608"/>
            <a:ext cx="1995766" cy="1029231"/>
          </a:xfrm>
          <a:prstGeom prst="rect">
            <a:avLst/>
          </a:prstGeom>
        </p:spPr>
      </p:pic>
      <p:pic>
        <p:nvPicPr>
          <p:cNvPr id="9" name="Picture 8">
            <a:extLst>
              <a:ext uri="{FF2B5EF4-FFF2-40B4-BE49-F238E27FC236}">
                <a16:creationId xmlns:a16="http://schemas.microsoft.com/office/drawing/2014/main" id="{1EDE34FF-FB14-A977-4964-2A7795F56D7D}"/>
              </a:ext>
            </a:extLst>
          </p:cNvPr>
          <p:cNvPicPr>
            <a:picLocks noChangeAspect="1"/>
          </p:cNvPicPr>
          <p:nvPr/>
        </p:nvPicPr>
        <p:blipFill rotWithShape="1">
          <a:blip r:embed="rId5"/>
          <a:srcRect l="22941" t="26654" r="24794" b="23055"/>
          <a:stretch/>
        </p:blipFill>
        <p:spPr>
          <a:xfrm>
            <a:off x="1084730" y="2239643"/>
            <a:ext cx="1997825" cy="1347633"/>
          </a:xfrm>
          <a:prstGeom prst="rect">
            <a:avLst/>
          </a:prstGeom>
        </p:spPr>
      </p:pic>
      <p:pic>
        <p:nvPicPr>
          <p:cNvPr id="11" name="Picture 10">
            <a:extLst>
              <a:ext uri="{FF2B5EF4-FFF2-40B4-BE49-F238E27FC236}">
                <a16:creationId xmlns:a16="http://schemas.microsoft.com/office/drawing/2014/main" id="{03CB0388-7790-2EAB-A2F9-D599079FC2C5}"/>
              </a:ext>
            </a:extLst>
          </p:cNvPr>
          <p:cNvPicPr>
            <a:picLocks noChangeAspect="1"/>
          </p:cNvPicPr>
          <p:nvPr/>
        </p:nvPicPr>
        <p:blipFill>
          <a:blip r:embed="rId6"/>
          <a:stretch>
            <a:fillRect/>
          </a:stretch>
        </p:blipFill>
        <p:spPr>
          <a:xfrm>
            <a:off x="1238338" y="3587276"/>
            <a:ext cx="1844217" cy="1351914"/>
          </a:xfrm>
          <a:prstGeom prst="rect">
            <a:avLst/>
          </a:prstGeom>
        </p:spPr>
      </p:pic>
    </p:spTree>
    <p:extLst>
      <p:ext uri="{BB962C8B-B14F-4D97-AF65-F5344CB8AC3E}">
        <p14:creationId xmlns:p14="http://schemas.microsoft.com/office/powerpoint/2010/main" val="15566682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solidFill>
                  <a:schemeClr val="accent2"/>
                </a:solidFill>
              </a:rPr>
              <a:t>AHF FUNDING RECOMMENDATIONS</a:t>
            </a:r>
          </a:p>
        </p:txBody>
      </p:sp>
      <p:sp>
        <p:nvSpPr>
          <p:cNvPr id="3" name="Content Placeholder 2"/>
          <p:cNvSpPr>
            <a:spLocks noGrp="1"/>
          </p:cNvSpPr>
          <p:nvPr>
            <p:ph idx="1"/>
          </p:nvPr>
        </p:nvSpPr>
        <p:spPr>
          <a:xfrm>
            <a:off x="457199" y="1200151"/>
            <a:ext cx="8621487" cy="3633106"/>
          </a:xfrm>
        </p:spPr>
        <p:txBody>
          <a:bodyPr>
            <a:normAutofit fontScale="77500" lnSpcReduction="20000"/>
          </a:bodyPr>
          <a:lstStyle/>
          <a:p>
            <a:r>
              <a:rPr lang="en-US" sz="3100" dirty="0">
                <a:solidFill>
                  <a:srgbClr val="326295"/>
                </a:solidFill>
                <a:latin typeface="+mn-lt"/>
              </a:rPr>
              <a:t>Total competitive award – $3,367,038</a:t>
            </a:r>
          </a:p>
          <a:p>
            <a:pPr lvl="1"/>
            <a:r>
              <a:rPr lang="en-US" dirty="0">
                <a:latin typeface="+mn-lt"/>
              </a:rPr>
              <a:t>Raised from $2.5M advertised due to timelines of projects</a:t>
            </a:r>
          </a:p>
          <a:p>
            <a:r>
              <a:rPr lang="en-US" sz="3100" dirty="0">
                <a:solidFill>
                  <a:schemeClr val="accent2"/>
                </a:solidFill>
                <a:latin typeface="+mn-lt"/>
              </a:rPr>
              <a:t>194 households to be served</a:t>
            </a:r>
          </a:p>
          <a:p>
            <a:pPr lvl="1"/>
            <a:r>
              <a:rPr lang="en-US" dirty="0">
                <a:latin typeface="+mn-lt"/>
              </a:rPr>
              <a:t>74 new affordable rental homes created, plus 84 serving 70-80% AMI supported through LIHTC income averaging </a:t>
            </a:r>
          </a:p>
          <a:p>
            <a:pPr lvl="1"/>
            <a:r>
              <a:rPr lang="en-US" dirty="0">
                <a:latin typeface="+mn-lt"/>
              </a:rPr>
              <a:t>4 new homeownership units created</a:t>
            </a:r>
          </a:p>
          <a:p>
            <a:r>
              <a:rPr lang="en-US" sz="3100" dirty="0">
                <a:solidFill>
                  <a:schemeClr val="accent2"/>
                </a:solidFill>
                <a:latin typeface="+mn-lt"/>
              </a:rPr>
              <a:t>$17,356 investment per household assisted</a:t>
            </a:r>
          </a:p>
          <a:p>
            <a:r>
              <a:rPr lang="en-US" sz="3100" dirty="0">
                <a:solidFill>
                  <a:schemeClr val="accent2"/>
                </a:solidFill>
                <a:latin typeface="+mn-lt"/>
              </a:rPr>
              <a:t>$90.17M leverage brought into community ($26.77 to $1)</a:t>
            </a:r>
          </a:p>
        </p:txBody>
      </p:sp>
      <p:sp>
        <p:nvSpPr>
          <p:cNvPr id="4" name="Slide Number Placeholder 3"/>
          <p:cNvSpPr>
            <a:spLocks noGrp="1"/>
          </p:cNvSpPr>
          <p:nvPr>
            <p:ph type="sldNum" sz="quarter" idx="12"/>
          </p:nvPr>
        </p:nvSpPr>
        <p:spPr/>
        <p:txBody>
          <a:bodyPr/>
          <a:lstStyle/>
          <a:p>
            <a:fld id="{BB50CD3F-EBF3-BD45-9FF4-85E5963A6685}" type="slidenum">
              <a:rPr lang="en-US" smtClean="0"/>
              <a:t>14</a:t>
            </a:fld>
            <a:endParaRPr lang="en-US"/>
          </a:p>
        </p:txBody>
      </p:sp>
    </p:spTree>
    <p:extLst>
      <p:ext uri="{BB962C8B-B14F-4D97-AF65-F5344CB8AC3E}">
        <p14:creationId xmlns:p14="http://schemas.microsoft.com/office/powerpoint/2010/main" val="33563983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CDBG 2023 ACTION PLAN PUBLIC HEARING</a:t>
            </a:r>
          </a:p>
        </p:txBody>
      </p:sp>
      <p:sp>
        <p:nvSpPr>
          <p:cNvPr id="3" name="Slide Number Placeholder 2"/>
          <p:cNvSpPr>
            <a:spLocks noGrp="1"/>
          </p:cNvSpPr>
          <p:nvPr>
            <p:ph type="sldNum" sz="quarter" idx="12"/>
          </p:nvPr>
        </p:nvSpPr>
        <p:spPr/>
        <p:txBody>
          <a:bodyPr/>
          <a:lstStyle/>
          <a:p>
            <a:fld id="{BB50CD3F-EBF3-BD45-9FF4-85E5963A6685}" type="slidenum">
              <a:rPr lang="en-US" smtClean="0">
                <a:latin typeface="Arial Rounded MT Bold" panose="020F0704030504030204" pitchFamily="34" charset="0"/>
              </a:rPr>
              <a:t>15</a:t>
            </a:fld>
            <a:endParaRPr lang="en-US">
              <a:latin typeface="Arial Rounded MT Bold" panose="020F0704030504030204" pitchFamily="34" charset="0"/>
            </a:endParaRPr>
          </a:p>
        </p:txBody>
      </p:sp>
      <p:sp>
        <p:nvSpPr>
          <p:cNvPr id="4" name="Text Placeholder 3"/>
          <p:cNvSpPr>
            <a:spLocks noGrp="1"/>
          </p:cNvSpPr>
          <p:nvPr>
            <p:ph type="body" sz="quarter" idx="13"/>
          </p:nvPr>
        </p:nvSpPr>
        <p:spPr>
          <a:xfrm>
            <a:off x="457199" y="2016125"/>
            <a:ext cx="7988301" cy="2584450"/>
          </a:xfrm>
        </p:spPr>
        <p:txBody>
          <a:bodyPr>
            <a:normAutofit fontScale="85000" lnSpcReduction="20000"/>
          </a:bodyPr>
          <a:lstStyle/>
          <a:p>
            <a:r>
              <a:rPr lang="en-US" dirty="0">
                <a:latin typeface="+mn-lt"/>
              </a:rPr>
              <a:t>Questions about the proposed program?</a:t>
            </a:r>
          </a:p>
          <a:p>
            <a:endParaRPr lang="en-US" dirty="0">
              <a:latin typeface="+mn-lt"/>
            </a:endParaRPr>
          </a:p>
          <a:p>
            <a:r>
              <a:rPr lang="en-US" dirty="0">
                <a:latin typeface="+mn-lt"/>
              </a:rPr>
              <a:t>Hold Public Hearing</a:t>
            </a:r>
          </a:p>
          <a:p>
            <a:endParaRPr lang="en-US" dirty="0">
              <a:latin typeface="+mn-lt"/>
            </a:endParaRPr>
          </a:p>
          <a:p>
            <a:r>
              <a:rPr lang="en-US" dirty="0">
                <a:latin typeface="+mn-lt"/>
              </a:rPr>
              <a:t>Take action on approval of 2023 CDBG Action Plan and 2</a:t>
            </a:r>
            <a:r>
              <a:rPr lang="en-US" baseline="30000" dirty="0">
                <a:latin typeface="+mn-lt"/>
              </a:rPr>
              <a:t>nd</a:t>
            </a:r>
            <a:r>
              <a:rPr lang="en-US" dirty="0">
                <a:latin typeface="+mn-lt"/>
              </a:rPr>
              <a:t> Quarter AHF recommendations</a:t>
            </a:r>
          </a:p>
          <a:p>
            <a:pPr marL="0" indent="0">
              <a:buNone/>
            </a:pPr>
            <a:endParaRPr lang="en-US" dirty="0">
              <a:latin typeface="+mn-lt"/>
            </a:endParaRPr>
          </a:p>
        </p:txBody>
      </p:sp>
    </p:spTree>
    <p:extLst>
      <p:ext uri="{BB962C8B-B14F-4D97-AF65-F5344CB8AC3E}">
        <p14:creationId xmlns:p14="http://schemas.microsoft.com/office/powerpoint/2010/main" val="31209822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314" y="198096"/>
            <a:ext cx="9005207" cy="857250"/>
          </a:xfrm>
        </p:spPr>
        <p:txBody>
          <a:bodyPr/>
          <a:lstStyle/>
          <a:p>
            <a:r>
              <a:rPr lang="en-US" sz="2600" dirty="0"/>
              <a:t>HOUSING &amp; COMMUNITY INVESTMENT PRIORITIES</a:t>
            </a:r>
          </a:p>
        </p:txBody>
      </p:sp>
      <p:sp>
        <p:nvSpPr>
          <p:cNvPr id="3" name="Slide Number Placeholder 2"/>
          <p:cNvSpPr>
            <a:spLocks noGrp="1"/>
          </p:cNvSpPr>
          <p:nvPr>
            <p:ph type="sldNum" sz="quarter" idx="12"/>
          </p:nvPr>
        </p:nvSpPr>
        <p:spPr/>
        <p:txBody>
          <a:bodyPr/>
          <a:lstStyle/>
          <a:p>
            <a:fld id="{BB50CD3F-EBF3-BD45-9FF4-85E5963A6685}" type="slidenum">
              <a:rPr lang="en-US" smtClean="0"/>
              <a:t>2</a:t>
            </a:fld>
            <a:endParaRPr lang="en-US" dirty="0"/>
          </a:p>
        </p:txBody>
      </p:sp>
      <p:sp>
        <p:nvSpPr>
          <p:cNvPr id="4" name="Content Placeholder 2"/>
          <p:cNvSpPr txBox="1">
            <a:spLocks/>
          </p:cNvSpPr>
          <p:nvPr/>
        </p:nvSpPr>
        <p:spPr>
          <a:xfrm>
            <a:off x="368299" y="1225550"/>
            <a:ext cx="8775701" cy="4019550"/>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800" dirty="0">
                <a:solidFill>
                  <a:schemeClr val="accent2"/>
                </a:solidFill>
              </a:rPr>
              <a:t>5-year Consolidated Plan goals (2020-2024)</a:t>
            </a:r>
          </a:p>
          <a:p>
            <a:pPr lvl="1"/>
            <a:r>
              <a:rPr lang="en-US" sz="2400" dirty="0"/>
              <a:t>Maintain and produce affordable rental housing</a:t>
            </a:r>
          </a:p>
          <a:p>
            <a:pPr lvl="1"/>
            <a:r>
              <a:rPr lang="en-US" sz="2400" dirty="0"/>
              <a:t>Preserve existing affordable homeownership through rehabilitation and accessibility improvements</a:t>
            </a:r>
          </a:p>
          <a:p>
            <a:pPr lvl="1"/>
            <a:r>
              <a:rPr lang="en-US" sz="2400" dirty="0"/>
              <a:t>Provide new homebuyer opportunities</a:t>
            </a:r>
          </a:p>
          <a:p>
            <a:pPr lvl="1"/>
            <a:r>
              <a:rPr lang="en-US" sz="2400" dirty="0"/>
              <a:t>Housing stabilization service programs</a:t>
            </a:r>
          </a:p>
          <a:p>
            <a:pPr lvl="1"/>
            <a:r>
              <a:rPr lang="en-US" sz="2400" dirty="0"/>
              <a:t>Investments for community health &amp; welfare</a:t>
            </a:r>
          </a:p>
          <a:p>
            <a:pPr lvl="1"/>
            <a:r>
              <a:rPr lang="en-US" sz="2400" dirty="0"/>
              <a:t>Economic development</a:t>
            </a:r>
          </a:p>
        </p:txBody>
      </p:sp>
    </p:spTree>
    <p:extLst>
      <p:ext uri="{BB962C8B-B14F-4D97-AF65-F5344CB8AC3E}">
        <p14:creationId xmlns:p14="http://schemas.microsoft.com/office/powerpoint/2010/main" val="21003571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200" dirty="0"/>
              <a:t>2023 CDBG/HOME ACTION PLAN PROCESS</a:t>
            </a:r>
          </a:p>
        </p:txBody>
      </p:sp>
      <p:sp>
        <p:nvSpPr>
          <p:cNvPr id="3" name="Content Placeholder 2"/>
          <p:cNvSpPr>
            <a:spLocks noGrp="1"/>
          </p:cNvSpPr>
          <p:nvPr>
            <p:ph idx="1"/>
          </p:nvPr>
        </p:nvSpPr>
        <p:spPr/>
        <p:txBody>
          <a:bodyPr>
            <a:normAutofit fontScale="77500" lnSpcReduction="20000"/>
          </a:bodyPr>
          <a:lstStyle/>
          <a:p>
            <a:r>
              <a:rPr lang="en-US" sz="3000" dirty="0">
                <a:solidFill>
                  <a:schemeClr val="accent2"/>
                </a:solidFill>
                <a:latin typeface="Nunito" panose="00000500000000000000" pitchFamily="2" charset="0"/>
              </a:rPr>
              <a:t>CDBG/HOME Program Year January 1 – December 31</a:t>
            </a:r>
          </a:p>
          <a:p>
            <a:r>
              <a:rPr lang="en-US" sz="3000" dirty="0">
                <a:solidFill>
                  <a:schemeClr val="accent2"/>
                </a:solidFill>
                <a:latin typeface="Nunito" panose="00000500000000000000" pitchFamily="2" charset="0"/>
              </a:rPr>
              <a:t>2023 Action Plan due to HUD by August 16</a:t>
            </a:r>
            <a:r>
              <a:rPr lang="en-US" sz="3000" baseline="30000" dirty="0">
                <a:solidFill>
                  <a:schemeClr val="accent2"/>
                </a:solidFill>
                <a:latin typeface="Nunito" panose="00000500000000000000" pitchFamily="2" charset="0"/>
              </a:rPr>
              <a:t>th</a:t>
            </a:r>
            <a:r>
              <a:rPr lang="en-US" sz="3000" dirty="0">
                <a:solidFill>
                  <a:schemeClr val="accent2"/>
                </a:solidFill>
                <a:latin typeface="Nunito" panose="00000500000000000000" pitchFamily="2" charset="0"/>
              </a:rPr>
              <a:t> </a:t>
            </a:r>
          </a:p>
          <a:p>
            <a:pPr lvl="1"/>
            <a:r>
              <a:rPr lang="en-US" sz="2600" dirty="0">
                <a:latin typeface="Nunito" panose="00000500000000000000" pitchFamily="2" charset="0"/>
              </a:rPr>
              <a:t>4th year of 5-year Consolidated Plan (2020-2024)</a:t>
            </a:r>
          </a:p>
          <a:p>
            <a:r>
              <a:rPr lang="en-US" sz="3000" dirty="0">
                <a:solidFill>
                  <a:schemeClr val="accent2"/>
                </a:solidFill>
                <a:latin typeface="Nunito" panose="00000500000000000000" pitchFamily="2" charset="0"/>
              </a:rPr>
              <a:t>Public Hearing required (tonight)</a:t>
            </a:r>
          </a:p>
          <a:p>
            <a:r>
              <a:rPr lang="en-US" sz="3000" dirty="0">
                <a:solidFill>
                  <a:schemeClr val="accent2"/>
                </a:solidFill>
                <a:latin typeface="Nunito" panose="00000500000000000000" pitchFamily="2" charset="0"/>
              </a:rPr>
              <a:t>30-day public review May 22- June 21, 2023</a:t>
            </a:r>
          </a:p>
          <a:p>
            <a:pPr lvl="1"/>
            <a:r>
              <a:rPr lang="en-US" sz="2600" dirty="0">
                <a:latin typeface="Nunito" panose="00000500000000000000" pitchFamily="2" charset="0"/>
              </a:rPr>
              <a:t>Any additional comments received will be included in the Action Plan will be provided to Council for consideration</a:t>
            </a:r>
          </a:p>
          <a:p>
            <a:r>
              <a:rPr lang="en-US" sz="3000" dirty="0">
                <a:solidFill>
                  <a:schemeClr val="accent2"/>
                </a:solidFill>
                <a:latin typeface="Nunito" panose="00000500000000000000" pitchFamily="2" charset="0"/>
              </a:rPr>
              <a:t>Affordable Housing Fund (AHF) project selection pairs with CDBG/HOME Action Plan</a:t>
            </a:r>
          </a:p>
        </p:txBody>
      </p:sp>
      <p:sp>
        <p:nvSpPr>
          <p:cNvPr id="4" name="Slide Number Placeholder 3"/>
          <p:cNvSpPr>
            <a:spLocks noGrp="1"/>
          </p:cNvSpPr>
          <p:nvPr>
            <p:ph type="sldNum" sz="quarter" idx="12"/>
          </p:nvPr>
        </p:nvSpPr>
        <p:spPr/>
        <p:txBody>
          <a:bodyPr/>
          <a:lstStyle/>
          <a:p>
            <a:fld id="{BB50CD3F-EBF3-BD45-9FF4-85E5963A6685}" type="slidenum">
              <a:rPr lang="en-US" smtClean="0"/>
              <a:t>3</a:t>
            </a:fld>
            <a:endParaRPr lang="en-US"/>
          </a:p>
        </p:txBody>
      </p:sp>
    </p:spTree>
    <p:extLst>
      <p:ext uri="{BB962C8B-B14F-4D97-AF65-F5344CB8AC3E}">
        <p14:creationId xmlns:p14="http://schemas.microsoft.com/office/powerpoint/2010/main" val="9914681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CDBG FUNDING AVAILABLE</a:t>
            </a:r>
          </a:p>
        </p:txBody>
      </p:sp>
      <p:sp>
        <p:nvSpPr>
          <p:cNvPr id="5" name="Slide Number Placeholder 4"/>
          <p:cNvSpPr>
            <a:spLocks noGrp="1"/>
          </p:cNvSpPr>
          <p:nvPr>
            <p:ph type="sldNum" sz="quarter" idx="12"/>
          </p:nvPr>
        </p:nvSpPr>
        <p:spPr/>
        <p:txBody>
          <a:bodyPr/>
          <a:lstStyle/>
          <a:p>
            <a:fld id="{BB50CD3F-EBF3-BD45-9FF4-85E5963A6685}" type="slidenum">
              <a:rPr lang="en-US" smtClean="0"/>
              <a:t>4</a:t>
            </a:fld>
            <a:endParaRPr lang="en-US"/>
          </a:p>
        </p:txBody>
      </p:sp>
      <p:sp>
        <p:nvSpPr>
          <p:cNvPr id="6" name="Content Placeholder 2"/>
          <p:cNvSpPr txBox="1">
            <a:spLocks/>
          </p:cNvSpPr>
          <p:nvPr/>
        </p:nvSpPr>
        <p:spPr>
          <a:xfrm>
            <a:off x="120469" y="999428"/>
            <a:ext cx="3003732" cy="3761703"/>
          </a:xfrm>
          <a:prstGeom prst="rect">
            <a:avLst/>
          </a:prstGeom>
          <a:solidFill>
            <a:schemeClr val="accent1"/>
          </a:solidFill>
        </p:spPr>
        <p:txBody>
          <a:bodyPr>
            <a:normAutofit fontScale="92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sz="2000" dirty="0">
              <a:solidFill>
                <a:schemeClr val="bg1"/>
              </a:solidFill>
            </a:endParaRPr>
          </a:p>
          <a:p>
            <a:pPr marL="0" indent="0">
              <a:buNone/>
            </a:pPr>
            <a:r>
              <a:rPr lang="en-US" sz="2200" dirty="0">
                <a:solidFill>
                  <a:schemeClr val="bg1"/>
                </a:solidFill>
                <a:latin typeface="Arial Rounded MT Bold" panose="020F0704030504030204" pitchFamily="34" charset="0"/>
              </a:rPr>
              <a:t>$474,607 for 2023</a:t>
            </a:r>
          </a:p>
          <a:p>
            <a:r>
              <a:rPr lang="en-US" sz="1800" dirty="0">
                <a:solidFill>
                  <a:schemeClr val="bg1"/>
                </a:solidFill>
                <a:latin typeface="Arial Rounded MT Bold" panose="020F0704030504030204" pitchFamily="34" charset="0"/>
              </a:rPr>
              <a:t>$45,102 reduction (9%)                                             from 2022</a:t>
            </a:r>
          </a:p>
          <a:p>
            <a:r>
              <a:rPr lang="en-US" sz="1800" dirty="0">
                <a:solidFill>
                  <a:schemeClr val="bg1"/>
                </a:solidFill>
                <a:latin typeface="Arial Rounded MT Bold" panose="020F0704030504030204" pitchFamily="34" charset="0"/>
              </a:rPr>
              <a:t>Lowest award since 1993</a:t>
            </a:r>
            <a:endParaRPr lang="en-US" sz="2000" dirty="0">
              <a:solidFill>
                <a:schemeClr val="bg1"/>
              </a:solidFill>
              <a:latin typeface="Arial Rounded MT Bold" panose="020F0704030504030204" pitchFamily="34" charset="0"/>
            </a:endParaRPr>
          </a:p>
          <a:p>
            <a:pPr marL="0" indent="0">
              <a:buNone/>
            </a:pPr>
            <a:r>
              <a:rPr lang="en-US" sz="2200" dirty="0">
                <a:solidFill>
                  <a:schemeClr val="bg1"/>
                </a:solidFill>
                <a:latin typeface="Arial Rounded MT Bold" panose="020F0704030504030204" pitchFamily="34" charset="0"/>
              </a:rPr>
              <a:t>$5,000 in estimated                                                                                     2023 program income</a:t>
            </a:r>
          </a:p>
          <a:p>
            <a:pPr marL="0" indent="0">
              <a:buNone/>
            </a:pPr>
            <a:endParaRPr lang="en-US" sz="2200" dirty="0">
              <a:solidFill>
                <a:schemeClr val="bg1"/>
              </a:solidFill>
              <a:latin typeface="Arial Rounded MT Bold" panose="020F0704030504030204" pitchFamily="34" charset="0"/>
            </a:endParaRPr>
          </a:p>
          <a:p>
            <a:pPr marL="0" indent="0">
              <a:buNone/>
            </a:pPr>
            <a:r>
              <a:rPr lang="en-US" sz="2200" dirty="0">
                <a:solidFill>
                  <a:schemeClr val="bg1"/>
                </a:solidFill>
                <a:latin typeface="Arial Rounded MT Bold" panose="020F0704030504030204" pitchFamily="34" charset="0"/>
              </a:rPr>
              <a:t>$37,685 in reallocated funds from 2022</a:t>
            </a:r>
          </a:p>
          <a:p>
            <a:pPr marL="0" indent="0">
              <a:buFont typeface="Arial"/>
              <a:buNone/>
            </a:pPr>
            <a:endParaRPr lang="en-US" sz="2000" dirty="0">
              <a:solidFill>
                <a:schemeClr val="bg1"/>
              </a:solidFill>
              <a:latin typeface="Arial Rounded MT Bold" panose="020F0704030504030204" pitchFamily="34" charset="0"/>
            </a:endParaRPr>
          </a:p>
          <a:p>
            <a:pPr marL="0" indent="0">
              <a:buFont typeface="Arial"/>
              <a:buNone/>
            </a:pPr>
            <a:r>
              <a:rPr lang="en-US" sz="2200" dirty="0">
                <a:solidFill>
                  <a:schemeClr val="bg1"/>
                </a:solidFill>
                <a:latin typeface="Arial Rounded MT Bold" panose="020F0704030504030204" pitchFamily="34" charset="0"/>
              </a:rPr>
              <a:t>Total = $517,292</a:t>
            </a:r>
          </a:p>
        </p:txBody>
      </p:sp>
      <p:graphicFrame>
        <p:nvGraphicFramePr>
          <p:cNvPr id="13" name="Chart 12"/>
          <p:cNvGraphicFramePr>
            <a:graphicFrameLocks/>
          </p:cNvGraphicFramePr>
          <p:nvPr>
            <p:extLst>
              <p:ext uri="{D42A27DB-BD31-4B8C-83A1-F6EECF244321}">
                <p14:modId xmlns:p14="http://schemas.microsoft.com/office/powerpoint/2010/main" val="138046046"/>
              </p:ext>
            </p:extLst>
          </p:nvPr>
        </p:nvGraphicFramePr>
        <p:xfrm>
          <a:off x="3315855" y="1008387"/>
          <a:ext cx="5558486" cy="37588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8082626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6765" y="205979"/>
            <a:ext cx="8719456" cy="857250"/>
          </a:xfrm>
        </p:spPr>
        <p:txBody>
          <a:bodyPr>
            <a:noAutofit/>
          </a:bodyPr>
          <a:lstStyle/>
          <a:p>
            <a:r>
              <a:rPr lang="en-US" sz="3200" dirty="0"/>
              <a:t>2Q 2023 FUNDING APPLICATION CYCLE</a:t>
            </a:r>
          </a:p>
        </p:txBody>
      </p:sp>
      <p:sp>
        <p:nvSpPr>
          <p:cNvPr id="3" name="Content Placeholder 2"/>
          <p:cNvSpPr>
            <a:spLocks noGrp="1"/>
          </p:cNvSpPr>
          <p:nvPr>
            <p:ph idx="1"/>
          </p:nvPr>
        </p:nvSpPr>
        <p:spPr>
          <a:xfrm>
            <a:off x="457200" y="1200151"/>
            <a:ext cx="8229600" cy="3641270"/>
          </a:xfrm>
        </p:spPr>
        <p:txBody>
          <a:bodyPr>
            <a:normAutofit lnSpcReduction="10000"/>
          </a:bodyPr>
          <a:lstStyle/>
          <a:p>
            <a:r>
              <a:rPr lang="en-US" sz="2800" dirty="0">
                <a:solidFill>
                  <a:schemeClr val="accent2"/>
                </a:solidFill>
                <a:latin typeface="+mn-lt"/>
              </a:rPr>
              <a:t>Letters of Interest (LOI) March 30-April 10</a:t>
            </a:r>
          </a:p>
          <a:p>
            <a:r>
              <a:rPr lang="en-US" sz="2800" dirty="0">
                <a:solidFill>
                  <a:schemeClr val="accent2"/>
                </a:solidFill>
                <a:latin typeface="+mn-lt"/>
              </a:rPr>
              <a:t>Application Period April 11-May 1</a:t>
            </a:r>
          </a:p>
          <a:p>
            <a:r>
              <a:rPr lang="en-US" sz="2800" dirty="0">
                <a:solidFill>
                  <a:schemeClr val="accent2"/>
                </a:solidFill>
                <a:latin typeface="+mn-lt"/>
              </a:rPr>
              <a:t>Community outreach</a:t>
            </a:r>
          </a:p>
          <a:p>
            <a:pPr lvl="1"/>
            <a:r>
              <a:rPr lang="en-US" sz="2400" dirty="0">
                <a:latin typeface="+mn-lt"/>
              </a:rPr>
              <a:t>Historic partners</a:t>
            </a:r>
          </a:p>
          <a:p>
            <a:pPr lvl="1"/>
            <a:r>
              <a:rPr lang="en-US" sz="2400" dirty="0">
                <a:latin typeface="+mn-lt"/>
              </a:rPr>
              <a:t>Community service organizations</a:t>
            </a:r>
          </a:p>
          <a:p>
            <a:pPr lvl="1"/>
            <a:r>
              <a:rPr lang="en-US" sz="2400" dirty="0">
                <a:latin typeface="+mn-lt"/>
              </a:rPr>
              <a:t>Published in Times Call</a:t>
            </a:r>
          </a:p>
          <a:p>
            <a:pPr lvl="1"/>
            <a:r>
              <a:rPr lang="en-US" sz="2400" dirty="0">
                <a:latin typeface="+mn-lt"/>
              </a:rPr>
              <a:t>City website</a:t>
            </a:r>
          </a:p>
          <a:p>
            <a:pPr lvl="1"/>
            <a:r>
              <a:rPr lang="en-US" sz="2400" dirty="0">
                <a:latin typeface="+mn-lt"/>
              </a:rPr>
              <a:t>Pre-application support</a:t>
            </a:r>
          </a:p>
        </p:txBody>
      </p:sp>
      <p:sp>
        <p:nvSpPr>
          <p:cNvPr id="4" name="Slide Number Placeholder 3"/>
          <p:cNvSpPr>
            <a:spLocks noGrp="1"/>
          </p:cNvSpPr>
          <p:nvPr>
            <p:ph type="sldNum" sz="quarter" idx="12"/>
          </p:nvPr>
        </p:nvSpPr>
        <p:spPr/>
        <p:txBody>
          <a:bodyPr/>
          <a:lstStyle/>
          <a:p>
            <a:fld id="{BB50CD3F-EBF3-BD45-9FF4-85E5963A6685}" type="slidenum">
              <a:rPr lang="en-US" smtClean="0"/>
              <a:t>5</a:t>
            </a:fld>
            <a:endParaRPr lang="en-US"/>
          </a:p>
        </p:txBody>
      </p:sp>
    </p:spTree>
    <p:extLst>
      <p:ext uri="{BB962C8B-B14F-4D97-AF65-F5344CB8AC3E}">
        <p14:creationId xmlns:p14="http://schemas.microsoft.com/office/powerpoint/2010/main" val="39378401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solidFill>
                  <a:srgbClr val="326295"/>
                </a:solidFill>
              </a:rPr>
              <a:t>Total Requests</a:t>
            </a:r>
          </a:p>
        </p:txBody>
      </p:sp>
      <p:sp>
        <p:nvSpPr>
          <p:cNvPr id="3" name="Content Placeholder 2"/>
          <p:cNvSpPr>
            <a:spLocks noGrp="1"/>
          </p:cNvSpPr>
          <p:nvPr>
            <p:ph idx="1"/>
          </p:nvPr>
        </p:nvSpPr>
        <p:spPr/>
        <p:txBody>
          <a:bodyPr>
            <a:normAutofit/>
          </a:bodyPr>
          <a:lstStyle/>
          <a:p>
            <a:r>
              <a:rPr lang="en-US" dirty="0"/>
              <a:t>Advertised $3.77M in available funding</a:t>
            </a:r>
          </a:p>
          <a:p>
            <a:r>
              <a:rPr lang="en-US" dirty="0"/>
              <a:t>$5.53M in requests made for 8 viable projects/programs</a:t>
            </a:r>
          </a:p>
          <a:p>
            <a:r>
              <a:rPr lang="en-US" dirty="0"/>
              <a:t>Oversubscribed by $1.76M</a:t>
            </a:r>
          </a:p>
          <a:p>
            <a:endParaRPr lang="en-US" dirty="0"/>
          </a:p>
        </p:txBody>
      </p:sp>
      <p:sp>
        <p:nvSpPr>
          <p:cNvPr id="4" name="Slide Number Placeholder 3"/>
          <p:cNvSpPr>
            <a:spLocks noGrp="1"/>
          </p:cNvSpPr>
          <p:nvPr>
            <p:ph type="sldNum" sz="quarter" idx="12"/>
          </p:nvPr>
        </p:nvSpPr>
        <p:spPr/>
        <p:txBody>
          <a:bodyPr/>
          <a:lstStyle/>
          <a:p>
            <a:fld id="{BB50CD3F-EBF3-BD45-9FF4-85E5963A6685}" type="slidenum">
              <a:rPr lang="en-US" smtClean="0"/>
              <a:t>6</a:t>
            </a:fld>
            <a:endParaRPr lang="en-US"/>
          </a:p>
        </p:txBody>
      </p:sp>
    </p:spTree>
    <p:extLst>
      <p:ext uri="{BB962C8B-B14F-4D97-AF65-F5344CB8AC3E}">
        <p14:creationId xmlns:p14="http://schemas.microsoft.com/office/powerpoint/2010/main" val="38944758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solidFill>
                  <a:srgbClr val="C00000"/>
                </a:solidFill>
              </a:rPr>
              <a:t>CDBG FUNDING RECOMMENDATIONS</a:t>
            </a:r>
          </a:p>
        </p:txBody>
      </p:sp>
      <p:sp>
        <p:nvSpPr>
          <p:cNvPr id="3" name="Content Placeholder 2"/>
          <p:cNvSpPr>
            <a:spLocks noGrp="1"/>
          </p:cNvSpPr>
          <p:nvPr>
            <p:ph idx="1"/>
          </p:nvPr>
        </p:nvSpPr>
        <p:spPr/>
        <p:txBody>
          <a:bodyPr>
            <a:normAutofit fontScale="92500" lnSpcReduction="20000"/>
          </a:bodyPr>
          <a:lstStyle/>
          <a:p>
            <a:r>
              <a:rPr lang="en-US" sz="3500" dirty="0">
                <a:latin typeface="+mn-lt"/>
              </a:rPr>
              <a:t>Boulder County Housing Counseling/Personal Finance Program</a:t>
            </a:r>
          </a:p>
          <a:p>
            <a:pPr lvl="1"/>
            <a:r>
              <a:rPr lang="en-US" dirty="0">
                <a:latin typeface="+mn-lt"/>
              </a:rPr>
              <a:t>$50,000 grant</a:t>
            </a:r>
          </a:p>
          <a:p>
            <a:pPr lvl="1"/>
            <a:r>
              <a:rPr lang="en-US" dirty="0">
                <a:latin typeface="+mn-lt"/>
              </a:rPr>
              <a:t>Required for DPA &amp; Rehab Programs</a:t>
            </a:r>
          </a:p>
          <a:p>
            <a:pPr lvl="1"/>
            <a:r>
              <a:rPr lang="en-US" dirty="0">
                <a:latin typeface="+mn-lt"/>
              </a:rPr>
              <a:t>210 lower income residents expected to be assisted.</a:t>
            </a:r>
          </a:p>
        </p:txBody>
      </p:sp>
      <p:sp>
        <p:nvSpPr>
          <p:cNvPr id="4" name="Text Placeholder 3"/>
          <p:cNvSpPr>
            <a:spLocks noGrp="1"/>
          </p:cNvSpPr>
          <p:nvPr>
            <p:ph type="body" sz="half" idx="2"/>
          </p:nvPr>
        </p:nvSpPr>
        <p:spPr>
          <a:xfrm>
            <a:off x="393743" y="1248965"/>
            <a:ext cx="3008313" cy="3345658"/>
          </a:xfrm>
        </p:spPr>
        <p:txBody>
          <a:bodyPr>
            <a:normAutofit/>
          </a:bodyPr>
          <a:lstStyle/>
          <a:p>
            <a:endParaRPr lang="en-US" dirty="0"/>
          </a:p>
        </p:txBody>
      </p:sp>
      <p:sp>
        <p:nvSpPr>
          <p:cNvPr id="5" name="Slide Number Placeholder 4"/>
          <p:cNvSpPr>
            <a:spLocks noGrp="1"/>
          </p:cNvSpPr>
          <p:nvPr>
            <p:ph type="sldNum" sz="quarter" idx="12"/>
          </p:nvPr>
        </p:nvSpPr>
        <p:spPr/>
        <p:txBody>
          <a:bodyPr/>
          <a:lstStyle/>
          <a:p>
            <a:fld id="{BB50CD3F-EBF3-BD45-9FF4-85E5963A6685}" type="slidenum">
              <a:rPr lang="en-US" smtClean="0"/>
              <a:t>7</a:t>
            </a:fld>
            <a:endParaRPr lang="en-US"/>
          </a:p>
        </p:txBody>
      </p:sp>
      <p:pic>
        <p:nvPicPr>
          <p:cNvPr id="6" name="Picture 5">
            <a:extLst>
              <a:ext uri="{FF2B5EF4-FFF2-40B4-BE49-F238E27FC236}">
                <a16:creationId xmlns:a16="http://schemas.microsoft.com/office/drawing/2014/main" id="{F07F5F02-2ED8-4072-72BB-8C2C183C5F35}"/>
              </a:ext>
            </a:extLst>
          </p:cNvPr>
          <p:cNvPicPr>
            <a:picLocks noChangeAspect="1"/>
          </p:cNvPicPr>
          <p:nvPr/>
        </p:nvPicPr>
        <p:blipFill>
          <a:blip r:embed="rId3"/>
          <a:stretch>
            <a:fillRect/>
          </a:stretch>
        </p:blipFill>
        <p:spPr>
          <a:xfrm>
            <a:off x="526180" y="2293143"/>
            <a:ext cx="2743438" cy="1097375"/>
          </a:xfrm>
          <a:prstGeom prst="rect">
            <a:avLst/>
          </a:prstGeom>
        </p:spPr>
      </p:pic>
    </p:spTree>
    <p:extLst>
      <p:ext uri="{BB962C8B-B14F-4D97-AF65-F5344CB8AC3E}">
        <p14:creationId xmlns:p14="http://schemas.microsoft.com/office/powerpoint/2010/main" val="21766569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F79AC2C-7C4E-B8FD-EE0D-8835343429FD}"/>
              </a:ext>
            </a:extLst>
          </p:cNvPr>
          <p:cNvPicPr>
            <a:picLocks noChangeAspect="1"/>
          </p:cNvPicPr>
          <p:nvPr/>
        </p:nvPicPr>
        <p:blipFill>
          <a:blip r:embed="rId3"/>
          <a:stretch>
            <a:fillRect/>
          </a:stretch>
        </p:blipFill>
        <p:spPr>
          <a:xfrm>
            <a:off x="456545" y="1219529"/>
            <a:ext cx="3005588" cy="3346994"/>
          </a:xfrm>
          <a:prstGeom prst="rect">
            <a:avLst/>
          </a:prstGeom>
        </p:spPr>
      </p:pic>
      <p:sp>
        <p:nvSpPr>
          <p:cNvPr id="2" name="Title 1"/>
          <p:cNvSpPr>
            <a:spLocks noGrp="1"/>
          </p:cNvSpPr>
          <p:nvPr>
            <p:ph type="title"/>
          </p:nvPr>
        </p:nvSpPr>
        <p:spPr/>
        <p:txBody>
          <a:bodyPr/>
          <a:lstStyle/>
          <a:p>
            <a:r>
              <a:rPr lang="en-US" sz="3200" dirty="0"/>
              <a:t>CDBG FUNDING RECOMMENDATIONS</a:t>
            </a:r>
            <a:endParaRPr lang="en-US" dirty="0"/>
          </a:p>
        </p:txBody>
      </p:sp>
      <p:sp>
        <p:nvSpPr>
          <p:cNvPr id="5" name="Slide Number Placeholder 4"/>
          <p:cNvSpPr>
            <a:spLocks noGrp="1"/>
          </p:cNvSpPr>
          <p:nvPr>
            <p:ph type="sldNum" sz="quarter" idx="12"/>
          </p:nvPr>
        </p:nvSpPr>
        <p:spPr/>
        <p:txBody>
          <a:bodyPr/>
          <a:lstStyle/>
          <a:p>
            <a:fld id="{BB50CD3F-EBF3-BD45-9FF4-85E5963A6685}" type="slidenum">
              <a:rPr lang="en-US" smtClean="0"/>
              <a:t>8</a:t>
            </a:fld>
            <a:endParaRPr lang="en-US"/>
          </a:p>
        </p:txBody>
      </p:sp>
      <p:sp>
        <p:nvSpPr>
          <p:cNvPr id="6" name="Content Placeholder 2"/>
          <p:cNvSpPr txBox="1">
            <a:spLocks/>
          </p:cNvSpPr>
          <p:nvPr/>
        </p:nvSpPr>
        <p:spPr>
          <a:xfrm>
            <a:off x="3507137" y="1219529"/>
            <a:ext cx="5835453" cy="3035417"/>
          </a:xfrm>
          <a:prstGeom prst="rect">
            <a:avLst/>
          </a:prstGeom>
        </p:spPr>
        <p:txBody>
          <a:bodyPr vert="horz" lIns="91440" tIns="45720" rIns="91440" bIns="45720" rtlCol="0">
            <a:noAutofit/>
          </a:bodyPr>
          <a:lstStyle>
            <a:lvl1pPr marL="0" indent="0" algn="l" defTabSz="457200" rtl="0" eaLnBrk="1" latinLnBrk="0" hangingPunct="1">
              <a:spcBef>
                <a:spcPct val="20000"/>
              </a:spcBef>
              <a:buFont typeface="Arial"/>
              <a:buNone/>
              <a:defRPr sz="3200" kern="1200">
                <a:solidFill>
                  <a:schemeClr val="tx1"/>
                </a:solidFill>
                <a:latin typeface="Calibri" panose="020F0502020204030204" pitchFamily="34" charset="0"/>
                <a:ea typeface="+mn-ea"/>
                <a:cs typeface="Calibri" panose="020F0502020204030204" pitchFamily="34" charset="0"/>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286000" indent="0" algn="l" defTabSz="457200" rtl="0" eaLnBrk="1" latinLnBrk="0" hangingPunct="1">
              <a:spcBef>
                <a:spcPct val="20000"/>
              </a:spcBef>
              <a:buFont typeface="Arial"/>
              <a:buNone/>
              <a:defRPr sz="2000"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2000"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2000"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2000" kern="1200">
                <a:solidFill>
                  <a:schemeClr val="tx1"/>
                </a:solidFill>
                <a:latin typeface="+mn-lt"/>
                <a:ea typeface="+mn-ea"/>
                <a:cs typeface="+mn-cs"/>
              </a:defRPr>
            </a:lvl9pPr>
          </a:lstStyle>
          <a:p>
            <a:pPr marL="285750" indent="-285750">
              <a:buFont typeface="Arial" panose="020B0604020202020204" pitchFamily="34" charset="0"/>
              <a:buChar char="•"/>
            </a:pPr>
            <a:r>
              <a:rPr lang="en-US" sz="2400" dirty="0">
                <a:latin typeface="+mn-lt"/>
              </a:rPr>
              <a:t>Inn Between Roof Rehabs</a:t>
            </a:r>
          </a:p>
          <a:p>
            <a:pPr marL="914400" lvl="1" indent="-457200">
              <a:buFont typeface="Arial" panose="020B0604020202020204" pitchFamily="34" charset="0"/>
              <a:buChar char="•"/>
            </a:pPr>
            <a:r>
              <a:rPr lang="en-US" sz="1800" dirty="0"/>
              <a:t>$65,000 – grant </a:t>
            </a:r>
          </a:p>
          <a:p>
            <a:pPr marL="914400" lvl="1" indent="-457200">
              <a:buFont typeface="Arial" panose="020B0604020202020204" pitchFamily="34" charset="0"/>
              <a:buChar char="•"/>
            </a:pPr>
            <a:r>
              <a:rPr lang="en-US" sz="1800" dirty="0"/>
              <a:t>Assists ~ 20 households &lt; 40% AMI</a:t>
            </a:r>
          </a:p>
          <a:p>
            <a:pPr marL="914400" lvl="1" indent="-457200">
              <a:buFont typeface="Arial" panose="020B0604020202020204" pitchFamily="34" charset="0"/>
              <a:buChar char="•"/>
            </a:pPr>
            <a:r>
              <a:rPr lang="en-US" sz="1800" dirty="0"/>
              <a:t>Two properties – 1901 &amp; 1913 Terry Street</a:t>
            </a:r>
          </a:p>
          <a:p>
            <a:pPr marL="285750" indent="-285750">
              <a:buFont typeface="Arial" panose="020B0604020202020204" pitchFamily="34" charset="0"/>
              <a:buChar char="•"/>
            </a:pPr>
            <a:endParaRPr lang="en-US" sz="1800" dirty="0">
              <a:latin typeface="+mn-lt"/>
            </a:endParaRPr>
          </a:p>
          <a:p>
            <a:pPr marL="285750" indent="-285750">
              <a:buFont typeface="Arial" panose="020B0604020202020204" pitchFamily="34" charset="0"/>
              <a:buChar char="•"/>
            </a:pPr>
            <a:r>
              <a:rPr lang="en-US" sz="2400" dirty="0">
                <a:latin typeface="+mn-lt"/>
              </a:rPr>
              <a:t>Village on Main Acquisition </a:t>
            </a:r>
          </a:p>
          <a:p>
            <a:pPr marL="742950" lvl="1" indent="-285750">
              <a:buFont typeface="Arial" panose="020B0604020202020204" pitchFamily="34" charset="0"/>
              <a:buChar char="•"/>
            </a:pPr>
            <a:r>
              <a:rPr lang="en-US" sz="1800" dirty="0">
                <a:latin typeface="+mn-lt"/>
              </a:rPr>
              <a:t>$307,371 grant</a:t>
            </a:r>
          </a:p>
          <a:p>
            <a:pPr marL="742950" lvl="1" indent="-285750">
              <a:buFont typeface="Arial" panose="020B0604020202020204" pitchFamily="34" charset="0"/>
              <a:buChar char="•"/>
            </a:pPr>
            <a:r>
              <a:rPr lang="en-US" sz="1800" dirty="0"/>
              <a:t>LIHTC</a:t>
            </a:r>
            <a:r>
              <a:rPr lang="en-US" sz="1800" dirty="0">
                <a:latin typeface="+mn-lt"/>
              </a:rPr>
              <a:t> </a:t>
            </a:r>
            <a:r>
              <a:rPr lang="en-US" sz="1800" dirty="0" err="1">
                <a:latin typeface="+mn-lt"/>
              </a:rPr>
              <a:t>resyndication</a:t>
            </a:r>
            <a:r>
              <a:rPr lang="en-US" sz="1800" dirty="0">
                <a:latin typeface="+mn-lt"/>
              </a:rPr>
              <a:t>/rehabilitation</a:t>
            </a:r>
          </a:p>
          <a:p>
            <a:pPr marL="742950" lvl="1" indent="-285750">
              <a:buFont typeface="Arial" panose="020B0604020202020204" pitchFamily="34" charset="0"/>
              <a:buChar char="•"/>
            </a:pPr>
            <a:r>
              <a:rPr lang="en-US" sz="1800" dirty="0">
                <a:latin typeface="+mn-lt"/>
              </a:rPr>
              <a:t>Leverages $22,800,000 </a:t>
            </a:r>
          </a:p>
          <a:p>
            <a:pPr marL="742950" lvl="1" indent="-285750">
              <a:buFont typeface="Arial" panose="020B0604020202020204" pitchFamily="34" charset="0"/>
              <a:buChar char="•"/>
            </a:pPr>
            <a:r>
              <a:rPr lang="en-US" sz="1800" dirty="0">
                <a:latin typeface="+mn-lt"/>
              </a:rPr>
              <a:t>72 units serving seniors &lt; 50% AMI</a:t>
            </a:r>
          </a:p>
          <a:p>
            <a:pPr marL="914400" lvl="1" indent="-457200">
              <a:buFont typeface="Arial" panose="020B0604020202020204" pitchFamily="34" charset="0"/>
              <a:buChar char="•"/>
            </a:pPr>
            <a:endParaRPr lang="en-US" sz="1800" dirty="0">
              <a:latin typeface="Arial Rounded MT Bold" panose="020F0704030504030204" pitchFamily="34" charset="0"/>
            </a:endParaRPr>
          </a:p>
        </p:txBody>
      </p:sp>
      <p:pic>
        <p:nvPicPr>
          <p:cNvPr id="7" name="Picture 6">
            <a:extLst>
              <a:ext uri="{FF2B5EF4-FFF2-40B4-BE49-F238E27FC236}">
                <a16:creationId xmlns:a16="http://schemas.microsoft.com/office/drawing/2014/main" id="{747457B7-1E04-E913-07E2-8E246D0DD783}"/>
              </a:ext>
            </a:extLst>
          </p:cNvPr>
          <p:cNvPicPr>
            <a:picLocks noChangeAspect="1"/>
          </p:cNvPicPr>
          <p:nvPr/>
        </p:nvPicPr>
        <p:blipFill rotWithShape="1">
          <a:blip r:embed="rId4"/>
          <a:srcRect r="6883"/>
          <a:stretch/>
        </p:blipFill>
        <p:spPr>
          <a:xfrm>
            <a:off x="2024862" y="1278367"/>
            <a:ext cx="1283685" cy="1824806"/>
          </a:xfrm>
          <a:prstGeom prst="rect">
            <a:avLst/>
          </a:prstGeom>
        </p:spPr>
      </p:pic>
      <p:pic>
        <p:nvPicPr>
          <p:cNvPr id="9" name="Picture 8">
            <a:extLst>
              <a:ext uri="{FF2B5EF4-FFF2-40B4-BE49-F238E27FC236}">
                <a16:creationId xmlns:a16="http://schemas.microsoft.com/office/drawing/2014/main" id="{93661FE5-A313-2E5F-E7C5-C0019D302F8B}"/>
              </a:ext>
            </a:extLst>
          </p:cNvPr>
          <p:cNvPicPr>
            <a:picLocks noChangeAspect="1"/>
          </p:cNvPicPr>
          <p:nvPr/>
        </p:nvPicPr>
        <p:blipFill rotWithShape="1">
          <a:blip r:embed="rId5"/>
          <a:srcRect r="6909"/>
          <a:stretch/>
        </p:blipFill>
        <p:spPr>
          <a:xfrm>
            <a:off x="547751" y="1287290"/>
            <a:ext cx="1278521" cy="1815883"/>
          </a:xfrm>
          <a:prstGeom prst="rect">
            <a:avLst/>
          </a:prstGeom>
        </p:spPr>
      </p:pic>
      <p:pic>
        <p:nvPicPr>
          <p:cNvPr id="10" name="Picture 9">
            <a:extLst>
              <a:ext uri="{FF2B5EF4-FFF2-40B4-BE49-F238E27FC236}">
                <a16:creationId xmlns:a16="http://schemas.microsoft.com/office/drawing/2014/main" id="{3B9540EC-071C-B1AB-29B4-8155EEB406E6}"/>
              </a:ext>
            </a:extLst>
          </p:cNvPr>
          <p:cNvPicPr>
            <a:picLocks noChangeAspect="1"/>
          </p:cNvPicPr>
          <p:nvPr/>
        </p:nvPicPr>
        <p:blipFill>
          <a:blip r:embed="rId6"/>
          <a:stretch>
            <a:fillRect/>
          </a:stretch>
        </p:blipFill>
        <p:spPr>
          <a:xfrm>
            <a:off x="533790" y="3295233"/>
            <a:ext cx="2851099" cy="1148993"/>
          </a:xfrm>
          <a:prstGeom prst="rect">
            <a:avLst/>
          </a:prstGeom>
        </p:spPr>
      </p:pic>
    </p:spTree>
    <p:extLst>
      <p:ext uri="{BB962C8B-B14F-4D97-AF65-F5344CB8AC3E}">
        <p14:creationId xmlns:p14="http://schemas.microsoft.com/office/powerpoint/2010/main" val="19716695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CDBG FUNDING RECOMMENDATIONS</a:t>
            </a:r>
          </a:p>
        </p:txBody>
      </p:sp>
      <p:sp>
        <p:nvSpPr>
          <p:cNvPr id="3" name="Content Placeholder 2"/>
          <p:cNvSpPr>
            <a:spLocks noGrp="1"/>
          </p:cNvSpPr>
          <p:nvPr>
            <p:ph idx="1"/>
          </p:nvPr>
        </p:nvSpPr>
        <p:spPr>
          <a:xfrm>
            <a:off x="457199" y="1200151"/>
            <a:ext cx="8621487" cy="3633106"/>
          </a:xfrm>
        </p:spPr>
        <p:txBody>
          <a:bodyPr>
            <a:normAutofit fontScale="85000" lnSpcReduction="10000"/>
          </a:bodyPr>
          <a:lstStyle/>
          <a:p>
            <a:r>
              <a:rPr lang="en-US" sz="3100" dirty="0">
                <a:solidFill>
                  <a:srgbClr val="326295"/>
                </a:solidFill>
                <a:latin typeface="+mn-lt"/>
              </a:rPr>
              <a:t>Program Administration</a:t>
            </a:r>
          </a:p>
          <a:p>
            <a:pPr lvl="1"/>
            <a:r>
              <a:rPr lang="en-US" dirty="0">
                <a:latin typeface="+mn-lt"/>
              </a:rPr>
              <a:t>Set aside 20% - $94,921</a:t>
            </a:r>
          </a:p>
          <a:p>
            <a:pPr lvl="2"/>
            <a:r>
              <a:rPr lang="en-US" dirty="0">
                <a:latin typeface="+mn-lt"/>
              </a:rPr>
              <a:t>Maximum allowed; does not cover full cost of delivering program</a:t>
            </a:r>
          </a:p>
          <a:p>
            <a:r>
              <a:rPr lang="en-US" sz="3100" dirty="0">
                <a:solidFill>
                  <a:schemeClr val="accent2"/>
                </a:solidFill>
                <a:latin typeface="+mn-lt"/>
              </a:rPr>
              <a:t>$422,371 in awards will serve 302 households</a:t>
            </a:r>
            <a:endParaRPr lang="en-US" sz="3100" dirty="0">
              <a:latin typeface="+mn-lt"/>
            </a:endParaRPr>
          </a:p>
          <a:p>
            <a:pPr lvl="1"/>
            <a:r>
              <a:rPr lang="en-US" dirty="0">
                <a:latin typeface="+mn-lt"/>
              </a:rPr>
              <a:t>92 households served and affordable units preserved by acquisition/rehabilitation</a:t>
            </a:r>
          </a:p>
          <a:p>
            <a:pPr lvl="1"/>
            <a:r>
              <a:rPr lang="en-US" dirty="0">
                <a:latin typeface="+mn-lt"/>
              </a:rPr>
              <a:t>210 households helped to maintain housing stability</a:t>
            </a:r>
          </a:p>
          <a:p>
            <a:r>
              <a:rPr lang="en-US" sz="2800" dirty="0">
                <a:solidFill>
                  <a:schemeClr val="accent2"/>
                </a:solidFill>
                <a:latin typeface="+mn-lt"/>
              </a:rPr>
              <a:t>$1,399 investment per household assisted</a:t>
            </a:r>
          </a:p>
          <a:p>
            <a:r>
              <a:rPr lang="en-US" sz="2800" dirty="0">
                <a:solidFill>
                  <a:schemeClr val="accent2"/>
                </a:solidFill>
                <a:latin typeface="+mn-lt"/>
              </a:rPr>
              <a:t>$23.36M leverage brought into community ($55.30 to $1)</a:t>
            </a:r>
          </a:p>
        </p:txBody>
      </p:sp>
      <p:sp>
        <p:nvSpPr>
          <p:cNvPr id="4" name="Slide Number Placeholder 3"/>
          <p:cNvSpPr>
            <a:spLocks noGrp="1"/>
          </p:cNvSpPr>
          <p:nvPr>
            <p:ph type="sldNum" sz="quarter" idx="12"/>
          </p:nvPr>
        </p:nvSpPr>
        <p:spPr/>
        <p:txBody>
          <a:bodyPr/>
          <a:lstStyle/>
          <a:p>
            <a:fld id="{BB50CD3F-EBF3-BD45-9FF4-85E5963A6685}" type="slidenum">
              <a:rPr lang="en-US" smtClean="0"/>
              <a:t>9</a:t>
            </a:fld>
            <a:endParaRPr lang="en-US"/>
          </a:p>
        </p:txBody>
      </p:sp>
    </p:spTree>
    <p:extLst>
      <p:ext uri="{BB962C8B-B14F-4D97-AF65-F5344CB8AC3E}">
        <p14:creationId xmlns:p14="http://schemas.microsoft.com/office/powerpoint/2010/main" val="1447279521"/>
      </p:ext>
    </p:extLst>
  </p:cSld>
  <p:clrMapOvr>
    <a:masterClrMapping/>
  </p:clrMapOvr>
</p:sld>
</file>

<file path=ppt/theme/theme1.xml><?xml version="1.0" encoding="utf-8"?>
<a:theme xmlns:a="http://schemas.openxmlformats.org/drawingml/2006/main" name="Office Theme">
  <a:themeElements>
    <a:clrScheme name="City of Longmont Branding">
      <a:dk1>
        <a:srgbClr val="4D4D4D"/>
      </a:dk1>
      <a:lt1>
        <a:sysClr val="window" lastClr="FFFFFF"/>
      </a:lt1>
      <a:dk2>
        <a:srgbClr val="44546A"/>
      </a:dk2>
      <a:lt2>
        <a:srgbClr val="E7E6E6"/>
      </a:lt2>
      <a:accent1>
        <a:srgbClr val="003057"/>
      </a:accent1>
      <a:accent2>
        <a:srgbClr val="326295"/>
      </a:accent2>
      <a:accent3>
        <a:srgbClr val="6787B7"/>
      </a:accent3>
      <a:accent4>
        <a:srgbClr val="C05131"/>
      </a:accent4>
      <a:accent5>
        <a:srgbClr val="FF9D6E"/>
      </a:accent5>
      <a:accent6>
        <a:srgbClr val="EFBE7D"/>
      </a:accent6>
      <a:hlink>
        <a:srgbClr val="326295"/>
      </a:hlink>
      <a:folHlink>
        <a:srgbClr val="C05131"/>
      </a:folHlink>
    </a:clrScheme>
    <a:fontScheme name="Nunito">
      <a:majorFont>
        <a:latin typeface="Nunito ExtraBold"/>
        <a:ea typeface=""/>
        <a:cs typeface=""/>
      </a:majorFont>
      <a:minorFont>
        <a:latin typeface="Nunit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E6D1E3E9987D542B0B0A69C80B0C4A1" ma:contentTypeVersion="11" ma:contentTypeDescription="Create a new document." ma:contentTypeScope="" ma:versionID="aff1186105f107998bc3c9b3fc8b7c9c">
  <xsd:schema xmlns:xsd="http://www.w3.org/2001/XMLSchema" xmlns:xs="http://www.w3.org/2001/XMLSchema" xmlns:p="http://schemas.microsoft.com/office/2006/metadata/properties" xmlns:ns3="a345040b-3dc6-4764-8d09-0e0a30bc8b88" xmlns:ns4="adc039d0-7463-4948-879f-b67fcd6d7dfb" targetNamespace="http://schemas.microsoft.com/office/2006/metadata/properties" ma:root="true" ma:fieldsID="35d1ea191ac756db644dda765ad7b4de" ns3:_="" ns4:_="">
    <xsd:import namespace="a345040b-3dc6-4764-8d09-0e0a30bc8b88"/>
    <xsd:import namespace="adc039d0-7463-4948-879f-b67fcd6d7dfb"/>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OCR" minOccurs="0"/>
                <xsd:element ref="ns4:MediaServiceGenerationTime" minOccurs="0"/>
                <xsd:element ref="ns4:MediaServiceEventHashCode" minOccurs="0"/>
                <xsd:element ref="ns4:MediaServiceDateTaken" minOccurs="0"/>
                <xsd:element ref="ns4: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345040b-3dc6-4764-8d09-0e0a30bc8b88"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dc039d0-7463-4948-879f-b67fcd6d7dfb"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a345040b-3dc6-4764-8d09-0e0a30bc8b88">
      <UserInfo>
        <DisplayName>Teresa Tate</DisplayName>
        <AccountId>28</AccountId>
        <AccountType/>
      </UserInfo>
      <UserInfo>
        <DisplayName>Marijke Unger</DisplayName>
        <AccountId>6</AccountId>
        <AccountType/>
      </UserInfo>
      <UserInfo>
        <DisplayName>Jeff Friesner</DisplayName>
        <AccountId>20</AccountId>
        <AccountType/>
      </UserInfo>
      <UserInfo>
        <DisplayName>Jim Angstadt</DisplayName>
        <AccountId>19</AccountId>
        <AccountType/>
      </UserInfo>
      <UserInfo>
        <DisplayName>Heidi Reitmeier</DisplayName>
        <AccountId>15</AccountId>
        <AccountType/>
      </UserInfo>
    </SharedWithUsers>
  </documentManagement>
</p:properties>
</file>

<file path=customXml/itemProps1.xml><?xml version="1.0" encoding="utf-8"?>
<ds:datastoreItem xmlns:ds="http://schemas.openxmlformats.org/officeDocument/2006/customXml" ds:itemID="{916413DD-7181-4B27-86FA-1C750B423F4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345040b-3dc6-4764-8d09-0e0a30bc8b88"/>
    <ds:schemaRef ds:uri="adc039d0-7463-4948-879f-b67fcd6d7df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D79AC02-507D-4677-B182-1AD551380729}">
  <ds:schemaRefs>
    <ds:schemaRef ds:uri="http://schemas.microsoft.com/sharepoint/v3/contenttype/forms"/>
  </ds:schemaRefs>
</ds:datastoreItem>
</file>

<file path=customXml/itemProps3.xml><?xml version="1.0" encoding="utf-8"?>
<ds:datastoreItem xmlns:ds="http://schemas.openxmlformats.org/officeDocument/2006/customXml" ds:itemID="{65F6FC62-2108-4ADE-87A2-39CE4796F953}">
  <ds:schemaRefs>
    <ds:schemaRef ds:uri="a345040b-3dc6-4764-8d09-0e0a30bc8b88"/>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adc039d0-7463-4948-879f-b67fcd6d7dfb"/>
    <ds:schemaRef ds:uri="http://purl.org/dc/elements/1.1/"/>
    <ds:schemaRef ds:uri="http://schemas.microsoft.com/office/2006/metadata/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42450</TotalTime>
  <Words>1061</Words>
  <Application>Microsoft Office PowerPoint</Application>
  <PresentationFormat>On-screen Show (16:9)</PresentationFormat>
  <Paragraphs>162</Paragraphs>
  <Slides>15</Slides>
  <Notes>15</Notes>
  <HiddenSlides>0</HiddenSlides>
  <MMClips>0</MMClip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Office Theme</vt:lpstr>
      <vt:lpstr>2023 CDBG/HOME     ACTION PLAN &amp;  AFFORDABLE HOUSING FUND RECOMMENDATIONS</vt:lpstr>
      <vt:lpstr>HOUSING &amp; COMMUNITY INVESTMENT PRIORITIES</vt:lpstr>
      <vt:lpstr>2023 CDBG/HOME ACTION PLAN PROCESS</vt:lpstr>
      <vt:lpstr>CDBG FUNDING AVAILABLE</vt:lpstr>
      <vt:lpstr>2Q 2023 FUNDING APPLICATION CYCLE</vt:lpstr>
      <vt:lpstr>Total Requests</vt:lpstr>
      <vt:lpstr>CDBG FUNDING RECOMMENDATIONS</vt:lpstr>
      <vt:lpstr>CDBG FUNDING RECOMMENDATIONS</vt:lpstr>
      <vt:lpstr>CDBG FUNDING RECOMMENDATIONS</vt:lpstr>
      <vt:lpstr>HOME FUNDING RECOMMENDATIONS 2023 – Longmont’s Year for HOME Entitlement Funds $784,252.80 </vt:lpstr>
      <vt:lpstr>AHF FUNDING AVAILABLE</vt:lpstr>
      <vt:lpstr>AHF FUNDING RECOMMENDATIONS</vt:lpstr>
      <vt:lpstr>AHF FUNDING RECOMMENDATIONS</vt:lpstr>
      <vt:lpstr>AHF FUNDING RECOMMENDATIONS</vt:lpstr>
      <vt:lpstr>CDBG 2023 ACTION PLAN PUBLIC HEARING</vt:lpstr>
    </vt:vector>
  </TitlesOfParts>
  <Company>Guide Studio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Mary Wunderle</dc:creator>
  <cp:lastModifiedBy>Molly O'Donnell</cp:lastModifiedBy>
  <cp:revision>190</cp:revision>
  <cp:lastPrinted>2023-06-21T01:27:48Z</cp:lastPrinted>
  <dcterms:created xsi:type="dcterms:W3CDTF">2018-11-08T16:07:25Z</dcterms:created>
  <dcterms:modified xsi:type="dcterms:W3CDTF">2023-07-25T15:50:48Z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0x010100BE6D1E3E9987D542B0B0A69C80B0C4A1</vt:lpwstr>
  </property>
</Properties>
</file>