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41"/>
  </p:notesMasterIdLst>
  <p:handoutMasterIdLst>
    <p:handoutMasterId r:id="rId42"/>
  </p:handoutMasterIdLst>
  <p:sldIdLst>
    <p:sldId id="256" r:id="rId6"/>
    <p:sldId id="339" r:id="rId7"/>
    <p:sldId id="305" r:id="rId8"/>
    <p:sldId id="289" r:id="rId9"/>
    <p:sldId id="306" r:id="rId10"/>
    <p:sldId id="297" r:id="rId11"/>
    <p:sldId id="308" r:id="rId12"/>
    <p:sldId id="342" r:id="rId13"/>
    <p:sldId id="318" r:id="rId14"/>
    <p:sldId id="345" r:id="rId15"/>
    <p:sldId id="343" r:id="rId16"/>
    <p:sldId id="316" r:id="rId17"/>
    <p:sldId id="368" r:id="rId18"/>
    <p:sldId id="346" r:id="rId19"/>
    <p:sldId id="347" r:id="rId20"/>
    <p:sldId id="348" r:id="rId21"/>
    <p:sldId id="349" r:id="rId22"/>
    <p:sldId id="350" r:id="rId23"/>
    <p:sldId id="371" r:id="rId24"/>
    <p:sldId id="351" r:id="rId25"/>
    <p:sldId id="352" r:id="rId26"/>
    <p:sldId id="353" r:id="rId27"/>
    <p:sldId id="354" r:id="rId28"/>
    <p:sldId id="372" r:id="rId29"/>
    <p:sldId id="355" r:id="rId30"/>
    <p:sldId id="356" r:id="rId31"/>
    <p:sldId id="357" r:id="rId32"/>
    <p:sldId id="358" r:id="rId33"/>
    <p:sldId id="359" r:id="rId34"/>
    <p:sldId id="360" r:id="rId35"/>
    <p:sldId id="362" r:id="rId36"/>
    <p:sldId id="361" r:id="rId37"/>
    <p:sldId id="365" r:id="rId38"/>
    <p:sldId id="369" r:id="rId39"/>
    <p:sldId id="364" r:id="rId4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Roney" initials="KR" lastIdx="1" clrIdx="0">
    <p:extLst>
      <p:ext uri="{19B8F6BF-5375-455C-9EA6-DF929625EA0E}">
        <p15:presenceInfo xmlns:p15="http://schemas.microsoft.com/office/powerpoint/2012/main" userId="S::karen.roney@longmontcolorado.gov::e974d853-9934-416a-9581-d01846fe1718" providerId="AD"/>
      </p:ext>
    </p:extLst>
  </p:cmAuthor>
  <p:cmAuthor id="2" name="Kaileen Whaley" initials="KW" lastIdx="11" clrIdx="1">
    <p:extLst>
      <p:ext uri="{19B8F6BF-5375-455C-9EA6-DF929625EA0E}">
        <p15:presenceInfo xmlns:p15="http://schemas.microsoft.com/office/powerpoint/2012/main" userId="S-1-5-21-1262450708-1795644131-4547331-38353" providerId="AD"/>
      </p:ext>
    </p:extLst>
  </p:cmAuthor>
  <p:cmAuthor id="3" name="Deborah Callies" initials="DC" lastIdx="12" clrIdx="2">
    <p:extLst>
      <p:ext uri="{19B8F6BF-5375-455C-9EA6-DF929625EA0E}">
        <p15:presenceInfo xmlns:p15="http://schemas.microsoft.com/office/powerpoint/2012/main" userId="S::deborah.callies@longmontcolorado.gov::3d13895c-7af2-4c2d-a205-32c96a2ca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28"/>
    <a:srgbClr val="C05131"/>
    <a:srgbClr val="326295"/>
    <a:srgbClr val="003057"/>
    <a:srgbClr val="FF9D6E"/>
    <a:srgbClr val="6787B7"/>
    <a:srgbClr val="404545"/>
    <a:srgbClr val="005B82"/>
    <a:srgbClr val="65CFE9"/>
    <a:srgbClr val="006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8" autoAdjust="0"/>
    <p:restoredTop sz="80239" autoAdjust="0"/>
  </p:normalViewPr>
  <p:slideViewPr>
    <p:cSldViewPr snapToGrid="0" snapToObjects="1">
      <p:cViewPr varScale="1">
        <p:scale>
          <a:sx n="119" d="100"/>
          <a:sy n="119" d="100"/>
        </p:scale>
        <p:origin x="1296"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4-10T09:06:14.966" idx="11">
    <p:pos x="10" y="10"/>
    <p:text>Presentation order: Root data and FIL data, IH update, FIL HCI options based on Root FIL data.</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9020592-A921-CD43-97AB-A3DC4ADC3342}" type="datetime1">
              <a:rPr lang="en-US" smtClean="0"/>
              <a:t>7/18/2023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342747-B43D-BA45-A6C4-CD23D035800A}" type="slidenum">
              <a:rPr lang="en-US" smtClean="0"/>
              <a:t>‹#›</a:t>
            </a:fld>
            <a:endParaRPr lang="en-US"/>
          </a:p>
        </p:txBody>
      </p:sp>
    </p:spTree>
    <p:extLst>
      <p:ext uri="{BB962C8B-B14F-4D97-AF65-F5344CB8AC3E}">
        <p14:creationId xmlns:p14="http://schemas.microsoft.com/office/powerpoint/2010/main" val="1802527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BB1D90-ECBF-4C48-BFA1-4722882C8327}" type="datetime1">
              <a:rPr lang="en-US" smtClean="0"/>
              <a:t>7/18/2023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ADC75C-4099-B745-95AF-BE3F3ECFF2B0}" type="slidenum">
              <a:rPr lang="en-US" smtClean="0"/>
              <a:t>‹#›</a:t>
            </a:fld>
            <a:endParaRPr lang="en-US"/>
          </a:p>
        </p:txBody>
      </p:sp>
    </p:spTree>
    <p:extLst>
      <p:ext uri="{BB962C8B-B14F-4D97-AF65-F5344CB8AC3E}">
        <p14:creationId xmlns:p14="http://schemas.microsoft.com/office/powerpoint/2010/main" val="3025864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DADC75C-4099-B745-95AF-BE3F3ECFF2B0}" type="slidenum">
              <a:rPr lang="en-US" smtClean="0"/>
              <a:t>1</a:t>
            </a:fld>
            <a:endParaRPr lang="en-US"/>
          </a:p>
        </p:txBody>
      </p:sp>
    </p:spTree>
    <p:extLst>
      <p:ext uri="{BB962C8B-B14F-4D97-AF65-F5344CB8AC3E}">
        <p14:creationId xmlns:p14="http://schemas.microsoft.com/office/powerpoint/2010/main" val="81256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DRC process improvements</a:t>
            </a:r>
          </a:p>
          <a:p>
            <a:pPr marL="171450" indent="-171450">
              <a:buFont typeface="Arial" panose="020B0604020202020204" pitchFamily="34" charset="0"/>
              <a:buChar char="•"/>
            </a:pPr>
            <a:r>
              <a:rPr lang="en-US" baseline="0" dirty="0"/>
              <a:t>HCI staff integrated into </a:t>
            </a:r>
            <a:r>
              <a:rPr lang="en-US" baseline="0" dirty="0" err="1"/>
              <a:t>accela</a:t>
            </a:r>
            <a:r>
              <a:rPr lang="en-US" baseline="0" dirty="0"/>
              <a:t> development tracking system</a:t>
            </a:r>
          </a:p>
          <a:p>
            <a:pPr marL="628650" lvl="1" indent="-171450">
              <a:buFont typeface="Arial" panose="020B0604020202020204" pitchFamily="34" charset="0"/>
              <a:buChar char="•"/>
            </a:pPr>
            <a:r>
              <a:rPr lang="en-US" baseline="0" dirty="0"/>
              <a:t>Results in better FIL payment tracking</a:t>
            </a:r>
          </a:p>
          <a:p>
            <a:pPr marL="171450" lvl="0" indent="-171450">
              <a:buFont typeface="Arial" panose="020B0604020202020204" pitchFamily="34" charset="0"/>
              <a:buChar char="•"/>
            </a:pPr>
            <a:r>
              <a:rPr lang="en-US" baseline="0" dirty="0"/>
              <a:t>AH application now integrated into permit submittal materials</a:t>
            </a:r>
          </a:p>
          <a:p>
            <a:pPr marL="628650" lvl="1" indent="-171450">
              <a:buFont typeface="Arial" panose="020B0604020202020204" pitchFamily="34" charset="0"/>
              <a:buChar char="•"/>
            </a:pPr>
            <a:r>
              <a:rPr lang="en-US" baseline="0" dirty="0"/>
              <a:t>Starts process earlier, cuts down on miscommunication</a:t>
            </a:r>
          </a:p>
          <a:p>
            <a:pPr marL="171450" lvl="0" indent="-171450">
              <a:buFont typeface="Arial" panose="020B0604020202020204" pitchFamily="34" charset="0"/>
              <a:buChar char="•"/>
            </a:pPr>
            <a:r>
              <a:rPr lang="en-US" baseline="0" dirty="0"/>
              <a:t>IH data points being tracked in </a:t>
            </a:r>
            <a:r>
              <a:rPr lang="en-US" baseline="0" dirty="0" err="1"/>
              <a:t>accela</a:t>
            </a:r>
            <a:endParaRPr lang="en-US" baseline="0" dirty="0"/>
          </a:p>
          <a:p>
            <a:pPr marL="171450" lvl="0" indent="-171450">
              <a:buFont typeface="Arial" panose="020B0604020202020204" pitchFamily="34" charset="0"/>
              <a:buChar char="•"/>
            </a:pPr>
            <a:r>
              <a:rPr lang="en-US" baseline="0" dirty="0"/>
              <a:t>Moving towards automation and better data-driven decision making</a:t>
            </a:r>
          </a:p>
        </p:txBody>
      </p:sp>
      <p:sp>
        <p:nvSpPr>
          <p:cNvPr id="4" name="Slide Number Placeholder 3"/>
          <p:cNvSpPr>
            <a:spLocks noGrp="1"/>
          </p:cNvSpPr>
          <p:nvPr>
            <p:ph type="sldNum" sz="quarter" idx="10"/>
          </p:nvPr>
        </p:nvSpPr>
        <p:spPr/>
        <p:txBody>
          <a:bodyPr/>
          <a:lstStyle/>
          <a:p>
            <a:fld id="{FDADC75C-4099-B745-95AF-BE3F3ECFF2B0}" type="slidenum">
              <a:rPr lang="en-US" smtClean="0"/>
              <a:t>10</a:t>
            </a:fld>
            <a:endParaRPr lang="en-US"/>
          </a:p>
        </p:txBody>
      </p:sp>
    </p:spTree>
    <p:extLst>
      <p:ext uri="{BB962C8B-B14F-4D97-AF65-F5344CB8AC3E}">
        <p14:creationId xmlns:p14="http://schemas.microsoft.com/office/powerpoint/2010/main" val="10387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 – this was</a:t>
            </a:r>
            <a:r>
              <a:rPr lang="en-US" baseline="0" dirty="0"/>
              <a:t> updated in May when 2023 HUD income limits came out.  Live and on webpage now.</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12</a:t>
            </a:fld>
            <a:endParaRPr lang="en-US"/>
          </a:p>
        </p:txBody>
      </p:sp>
    </p:spTree>
    <p:extLst>
      <p:ext uri="{BB962C8B-B14F-4D97-AF65-F5344CB8AC3E}">
        <p14:creationId xmlns:p14="http://schemas.microsoft.com/office/powerpoint/2010/main" val="225159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83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774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07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0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12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96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2222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27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pause for questions in between major</a:t>
            </a:r>
            <a:r>
              <a:rPr lang="en-US" baseline="0" dirty="0"/>
              <a:t> sections.</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2</a:t>
            </a:fld>
            <a:endParaRPr lang="en-US"/>
          </a:p>
        </p:txBody>
      </p:sp>
    </p:spTree>
    <p:extLst>
      <p:ext uri="{BB962C8B-B14F-4D97-AF65-F5344CB8AC3E}">
        <p14:creationId xmlns:p14="http://schemas.microsoft.com/office/powerpoint/2010/main" val="480607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33</a:t>
            </a:fld>
            <a:endParaRPr lang="en-US"/>
          </a:p>
        </p:txBody>
      </p:sp>
    </p:spTree>
    <p:extLst>
      <p:ext uri="{BB962C8B-B14F-4D97-AF65-F5344CB8AC3E}">
        <p14:creationId xmlns:p14="http://schemas.microsoft.com/office/powerpoint/2010/main" val="55538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SLIDE IN CASE NEEDED</a:t>
            </a:r>
          </a:p>
        </p:txBody>
      </p:sp>
      <p:sp>
        <p:nvSpPr>
          <p:cNvPr id="4" name="Slide Number Placeholder 3"/>
          <p:cNvSpPr>
            <a:spLocks noGrp="1"/>
          </p:cNvSpPr>
          <p:nvPr>
            <p:ph type="sldNum" sz="quarter" idx="5"/>
          </p:nvPr>
        </p:nvSpPr>
        <p:spPr/>
        <p:txBody>
          <a:bodyPr/>
          <a:lstStyle/>
          <a:p>
            <a:pPr marL="0" marR="0" lvl="0" indent="0" algn="r" defTabSz="398495" rtl="0" eaLnBrk="1" fontAlgn="auto" latinLnBrk="0" hangingPunct="1">
              <a:lnSpc>
                <a:spcPct val="100000"/>
              </a:lnSpc>
              <a:spcBef>
                <a:spcPts val="0"/>
              </a:spcBef>
              <a:spcAft>
                <a:spcPts val="0"/>
              </a:spcAft>
              <a:buClrTx/>
              <a:buSzTx/>
              <a:buFontTx/>
              <a:buNone/>
              <a:tabLst/>
              <a:defRPr/>
            </a:pPr>
            <a:fld id="{2E84D7A7-A07A-4517-B073-9E5FC3DF0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98495"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75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 SLIDE ONLY</a:t>
            </a:r>
            <a:r>
              <a:rPr lang="en-US" baseline="0" dirty="0"/>
              <a:t> IF COUNCIL WANTS TO TALK ABOUT DEVELOPMENT COST METHOD</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35</a:t>
            </a:fld>
            <a:endParaRPr lang="en-US"/>
          </a:p>
        </p:txBody>
      </p:sp>
    </p:spTree>
    <p:extLst>
      <p:ext uri="{BB962C8B-B14F-4D97-AF65-F5344CB8AC3E}">
        <p14:creationId xmlns:p14="http://schemas.microsoft.com/office/powerpoint/2010/main" val="214434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usually include housing market analysis data here, but we have the Root study</a:t>
            </a:r>
            <a:r>
              <a:rPr lang="en-US" baseline="0" dirty="0"/>
              <a:t> to go over this year.  As part of the Root contract, we will be building a Data Dashboard to get data in real time as soon as it comes out. As the IH program matures, and if Council desires, we can provide annual reports as Council informational items, but use the data dashboard as our primary reporting mechanism.</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3</a:t>
            </a:fld>
            <a:endParaRPr lang="en-US"/>
          </a:p>
        </p:txBody>
      </p:sp>
    </p:spTree>
    <p:extLst>
      <p:ext uri="{BB962C8B-B14F-4D97-AF65-F5344CB8AC3E}">
        <p14:creationId xmlns:p14="http://schemas.microsoft.com/office/powerpoint/2010/main" val="317744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245 rental units created, 0 for-sale created, 1 for-sale lost since the deed restriction expired</a:t>
            </a:r>
          </a:p>
          <a:p>
            <a:pPr marL="171450" indent="-171450">
              <a:buFont typeface="Arial" panose="020B0604020202020204" pitchFamily="34" charset="0"/>
              <a:buChar char="•"/>
            </a:pPr>
            <a:r>
              <a:rPr lang="en-US" dirty="0"/>
              <a:t>3</a:t>
            </a:r>
            <a:r>
              <a:rPr lang="en-US" baseline="0" dirty="0"/>
              <a:t> LIHTC projects delivered 219 units</a:t>
            </a:r>
          </a:p>
          <a:p>
            <a:pPr marL="171450" indent="-171450">
              <a:buFont typeface="Arial" panose="020B0604020202020204" pitchFamily="34" charset="0"/>
              <a:buChar char="•"/>
            </a:pPr>
            <a:r>
              <a:rPr lang="en-US" baseline="0" dirty="0"/>
              <a:t>2 market rate projects delivered 59 units provided onsite</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2022 saw the largest single-year unit generation gain since the City started tracking annual gains in 2003.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Annual average since 2017 is 101 units, 2017-2021</a:t>
            </a:r>
            <a:r>
              <a:rPr lang="en-US" sz="1200" kern="1200" baseline="0" dirty="0">
                <a:solidFill>
                  <a:schemeClr val="tx1"/>
                </a:solidFill>
                <a:effectLst/>
                <a:latin typeface="+mn-lt"/>
                <a:ea typeface="+mn-ea"/>
                <a:cs typeface="+mn-cs"/>
              </a:rPr>
              <a:t> = 72</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Need to generate 208 units per year from 2023-2035 to make this goal.</a:t>
            </a:r>
          </a:p>
          <a:p>
            <a:pPr marL="171450" indent="-171450">
              <a:buFont typeface="Arial" panose="020B0604020202020204" pitchFamily="34" charset="0"/>
              <a:buChar char="•"/>
            </a:pPr>
            <a:r>
              <a:rPr lang="en-US" dirty="0"/>
              <a:t>Average annual generation anticipated 2023-2025 is 127 units</a:t>
            </a:r>
          </a:p>
        </p:txBody>
      </p:sp>
      <p:sp>
        <p:nvSpPr>
          <p:cNvPr id="4" name="Slide Number Placeholder 3"/>
          <p:cNvSpPr>
            <a:spLocks noGrp="1"/>
          </p:cNvSpPr>
          <p:nvPr>
            <p:ph type="sldNum" sz="quarter" idx="10"/>
          </p:nvPr>
        </p:nvSpPr>
        <p:spPr/>
        <p:txBody>
          <a:bodyPr/>
          <a:lstStyle/>
          <a:p>
            <a:fld id="{FDADC75C-4099-B745-95AF-BE3F3ECFF2B0}" type="slidenum">
              <a:rPr lang="en-US" smtClean="0"/>
              <a:t>4</a:t>
            </a:fld>
            <a:endParaRPr lang="en-US"/>
          </a:p>
        </p:txBody>
      </p:sp>
    </p:spTree>
    <p:extLst>
      <p:ext uri="{BB962C8B-B14F-4D97-AF65-F5344CB8AC3E}">
        <p14:creationId xmlns:p14="http://schemas.microsoft.com/office/powerpoint/2010/main" val="153070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r>
              <a:rPr lang="en-US" baseline="0" dirty="0"/>
              <a:t> slide</a:t>
            </a:r>
          </a:p>
          <a:p>
            <a:endParaRPr lang="en-US" baseline="0" dirty="0"/>
          </a:p>
          <a:p>
            <a:r>
              <a:rPr lang="en-US" baseline="0" dirty="0"/>
              <a:t>Currently track permanently deed restricted units and units likely to remain affordable that are restricted by another means, usually LIHTC LURA.  Income averaging may result in tweaks to how we track units in the next 2 years.</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5</a:t>
            </a:fld>
            <a:endParaRPr lang="en-US"/>
          </a:p>
        </p:txBody>
      </p:sp>
    </p:spTree>
    <p:extLst>
      <p:ext uri="{BB962C8B-B14F-4D97-AF65-F5344CB8AC3E}">
        <p14:creationId xmlns:p14="http://schemas.microsoft.com/office/powerpoint/2010/main" val="223035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ARPA boosted units, but just playing catch up, didn’t get us ahead</a:t>
            </a:r>
            <a:r>
              <a:rPr lang="en-US" baseline="0" dirty="0"/>
              <a:t>.</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6</a:t>
            </a:fld>
            <a:endParaRPr lang="en-US"/>
          </a:p>
        </p:txBody>
      </p:sp>
    </p:spTree>
    <p:extLst>
      <p:ext uri="{BB962C8B-B14F-4D97-AF65-F5344CB8AC3E}">
        <p14:creationId xmlns:p14="http://schemas.microsoft.com/office/powerpoint/2010/main" val="212514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Based on projects anticipated to</a:t>
            </a:r>
            <a:r>
              <a:rPr lang="en-US" baseline="0" dirty="0"/>
              <a:t> obtain CO in development pipeline. Subject to change.</a:t>
            </a:r>
          </a:p>
          <a:p>
            <a:pPr marL="171450" indent="-171450">
              <a:buFontTx/>
              <a:buChar char="-"/>
            </a:pPr>
            <a:r>
              <a:rPr lang="en-US" baseline="0" dirty="0"/>
              <a:t>As Longmont’s raw land gradually gets developed, we should expect to move into a redevelopment phase, so we may expect a peak in FIL, then level off as smaller projects are proposed in the coming decades.</a:t>
            </a:r>
          </a:p>
          <a:p>
            <a:pPr marL="171450" indent="-171450">
              <a:buFontTx/>
              <a:buChar char="-"/>
            </a:pPr>
            <a:r>
              <a:rPr lang="en-US" baseline="0" dirty="0"/>
              <a:t>Already exceeded $700,000 in revenue so far in 2023</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7</a:t>
            </a:fld>
            <a:endParaRPr lang="en-US"/>
          </a:p>
        </p:txBody>
      </p:sp>
    </p:spTree>
    <p:extLst>
      <p:ext uri="{BB962C8B-B14F-4D97-AF65-F5344CB8AC3E}">
        <p14:creationId xmlns:p14="http://schemas.microsoft.com/office/powerpoint/2010/main" val="334341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We saw a minor</a:t>
            </a:r>
            <a:r>
              <a:rPr lang="en-US" baseline="0" dirty="0"/>
              <a:t> decrease in the number of IH required residential building projects. We speculate this is due to external changes in the market. </a:t>
            </a:r>
            <a:endParaRPr lang="en-US" dirty="0"/>
          </a:p>
          <a:p>
            <a:pPr defTabSz="465887">
              <a:defRPr/>
            </a:pPr>
            <a:endParaRPr lang="en-US" dirty="0"/>
          </a:p>
          <a:p>
            <a:pPr defTabSz="465887">
              <a:defRPr/>
            </a:pPr>
            <a:r>
              <a:rPr lang="en-US" dirty="0"/>
              <a:t>We can see that as residential construction increased and market conditions changed</a:t>
            </a:r>
            <a:r>
              <a:rPr lang="en-US" baseline="0" dirty="0"/>
              <a:t> as a result of COVID</a:t>
            </a:r>
            <a:r>
              <a:rPr lang="en-US" dirty="0"/>
              <a:t>,</a:t>
            </a:r>
            <a:r>
              <a:rPr lang="en-US" baseline="0" dirty="0"/>
              <a:t> around 2021, there was a sharp increase (145%). A trend that is still being seen today 56% of projects select the FIL. </a:t>
            </a:r>
          </a:p>
          <a:p>
            <a:pPr defTabSz="465887">
              <a:defRPr/>
            </a:pPr>
            <a:endParaRPr lang="en-US" baseline="0" dirty="0"/>
          </a:p>
          <a:p>
            <a:r>
              <a:rPr lang="en-US" dirty="0"/>
              <a:t>On-site</a:t>
            </a:r>
            <a:r>
              <a:rPr lang="en-US" baseline="0" dirty="0"/>
              <a:t> units have consistently decreased.</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8</a:t>
            </a:fld>
            <a:endParaRPr lang="en-US"/>
          </a:p>
        </p:txBody>
      </p:sp>
    </p:spTree>
    <p:extLst>
      <p:ext uri="{BB962C8B-B14F-4D97-AF65-F5344CB8AC3E}">
        <p14:creationId xmlns:p14="http://schemas.microsoft.com/office/powerpoint/2010/main" val="10205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comprehensive data on the developments</a:t>
            </a:r>
            <a:r>
              <a:rPr lang="en-US" baseline="0" dirty="0"/>
              <a:t> that considered, but then moved away from the middle-tier option. These numbers show those that were built and sold under the middle tier price point. The remainder were sold above the price point.</a:t>
            </a:r>
            <a:endParaRPr lang="en-US" dirty="0"/>
          </a:p>
          <a:p>
            <a:endParaRPr lang="en-US" dirty="0"/>
          </a:p>
          <a:p>
            <a:r>
              <a:rPr lang="en-US" dirty="0"/>
              <a:t>Last year,</a:t>
            </a:r>
            <a:r>
              <a:rPr lang="en-US" baseline="0" dirty="0"/>
              <a:t> we discussed with you how the middle tier option in IH code was not resulted in units delivered in the 80-120% AMI affordability range. </a:t>
            </a:r>
          </a:p>
          <a:p>
            <a:endParaRPr lang="en-US" baseline="0" dirty="0"/>
          </a:p>
          <a:p>
            <a:r>
              <a:rPr lang="en-US" baseline="0" dirty="0"/>
              <a:t>In October 2022, we updated the sales price maximum calculation methodology.  </a:t>
            </a:r>
            <a:r>
              <a:rPr lang="en-US" baseline="0" dirty="0">
                <a:solidFill>
                  <a:srgbClr val="FF0000"/>
                </a:solidFill>
              </a:rPr>
              <a:t>We do not yet have any developments that have reported they are working towards utilizing the middle-tier option.</a:t>
            </a:r>
          </a:p>
          <a:p>
            <a:endParaRPr lang="en-US" baseline="0" dirty="0"/>
          </a:p>
          <a:p>
            <a:r>
              <a:rPr lang="en-US" baseline="0" dirty="0"/>
              <a:t>Note that we are analyzing the middle-tier option as we work to implement an attainable housing fee waiver program. Future recommendations for changes to right-fit the middle-tier option with the fee waiver program may be forthcoming.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9</a:t>
            </a:fld>
            <a:endParaRPr lang="en-US"/>
          </a:p>
        </p:txBody>
      </p:sp>
    </p:spTree>
    <p:extLst>
      <p:ext uri="{BB962C8B-B14F-4D97-AF65-F5344CB8AC3E}">
        <p14:creationId xmlns:p14="http://schemas.microsoft.com/office/powerpoint/2010/main" val="174750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8629C0-9DE6-024B-BC7B-DB44FD1990DC}" type="datetime1">
              <a:rPr lang="en-US" smtClean="0"/>
              <a:t>7/18/2023</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283216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608" y="281184"/>
            <a:ext cx="8398192" cy="599083"/>
          </a:xfrm>
        </p:spPr>
        <p:txBody>
          <a:bodyPr anchor="b">
            <a:normAutofit/>
          </a:bodyPr>
          <a:lstStyle>
            <a:lvl1pPr algn="l">
              <a:defRPr sz="2800" b="1" baseline="0">
                <a:solidFill>
                  <a:schemeClr val="accent2"/>
                </a:solidFill>
                <a:latin typeface="+mn-lt"/>
              </a:defRPr>
            </a:lvl1pPr>
          </a:lstStyle>
          <a:p>
            <a:r>
              <a:rPr lang="en-US" dirty="0"/>
              <a:t>TITLE IN ALL CAPS</a:t>
            </a:r>
          </a:p>
        </p:txBody>
      </p:sp>
      <p:sp>
        <p:nvSpPr>
          <p:cNvPr id="3" name="Picture Placeholder 2"/>
          <p:cNvSpPr>
            <a:spLocks noGrp="1"/>
          </p:cNvSpPr>
          <p:nvPr>
            <p:ph type="pic" idx="1"/>
          </p:nvPr>
        </p:nvSpPr>
        <p:spPr>
          <a:xfrm>
            <a:off x="3124200" y="1018380"/>
            <a:ext cx="6054408" cy="3401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288608" y="1018381"/>
            <a:ext cx="2485072" cy="3401219"/>
          </a:xfrm>
          <a:solidFill>
            <a:schemeClr val="accent1"/>
          </a:solidFill>
        </p:spPr>
        <p:txBody>
          <a:bodyPr lIns="457200" tIns="457200" rIns="457200" bIns="457200" anchor="ctr"/>
          <a:lstStyle>
            <a:lvl1pPr marL="0" indent="0">
              <a:lnSpc>
                <a:spcPct val="150000"/>
              </a:lnSpc>
              <a:buNone/>
              <a:defRPr sz="14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This is where you put your caption for your picture. Make sure your picture goes all the way to the edge of the slide.</a:t>
            </a:r>
          </a:p>
        </p:txBody>
      </p:sp>
      <p:sp>
        <p:nvSpPr>
          <p:cNvPr id="5" name="Date Placeholder 4"/>
          <p:cNvSpPr>
            <a:spLocks noGrp="1"/>
          </p:cNvSpPr>
          <p:nvPr>
            <p:ph type="dt" sz="half" idx="10"/>
          </p:nvPr>
        </p:nvSpPr>
        <p:spPr/>
        <p:txBody>
          <a:bodyPr/>
          <a:lstStyle>
            <a:lvl1pPr>
              <a:defRPr/>
            </a:lvl1pPr>
          </a:lstStyle>
          <a:p>
            <a:r>
              <a:rPr lang="en-US" dirty="0"/>
              <a:t>CITY OF LONGMONT</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303450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chemeClr val="accent2"/>
                </a:solidFill>
                <a:latin typeface="+mn-lt"/>
              </a:defRPr>
            </a:lvl1pPr>
          </a:lstStyle>
          <a:p>
            <a:r>
              <a:rPr lang="en-US" dirty="0"/>
              <a:t>TITLE IN ALL CAPS - GALLERY</a:t>
            </a:r>
          </a:p>
        </p:txBody>
      </p:sp>
      <p:sp>
        <p:nvSpPr>
          <p:cNvPr id="3" name="Date Placeholder 2"/>
          <p:cNvSpPr>
            <a:spLocks noGrp="1"/>
          </p:cNvSpPr>
          <p:nvPr>
            <p:ph type="dt" sz="half" idx="10"/>
          </p:nvPr>
        </p:nvSpPr>
        <p:spPr/>
        <p:txBody>
          <a:bodyPr/>
          <a:lstStyle>
            <a:lvl1pPr>
              <a:defRPr/>
            </a:lvl1pPr>
          </a:lstStyle>
          <a:p>
            <a:r>
              <a:rPr lang="en-US" dirty="0"/>
              <a:t>CITY OF LONGMONT</a:t>
            </a:r>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sp>
        <p:nvSpPr>
          <p:cNvPr id="6" name="Picture Placeholder 2"/>
          <p:cNvSpPr>
            <a:spLocks noGrp="1"/>
          </p:cNvSpPr>
          <p:nvPr>
            <p:ph type="pic" idx="1"/>
          </p:nvPr>
        </p:nvSpPr>
        <p:spPr>
          <a:xfrm>
            <a:off x="457200" y="1214636"/>
            <a:ext cx="2612571" cy="3401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3265714" y="1214636"/>
            <a:ext cx="2612571" cy="3401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6074229" y="1214636"/>
            <a:ext cx="2612571" cy="3401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39662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CBA72-A7FA-2B4D-BDBC-6C7D17450868}" type="datetime1">
              <a:rPr lang="en-US" smtClean="0"/>
              <a:t>7/18/2023</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95415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E074-729B-054C-AF59-63FDD47BD62F}" type="datetime1">
              <a:rPr lang="en-US" smtClean="0"/>
              <a:t>7/18/2023</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48647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7"/>
            <a:ext cx="7772400" cy="17907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136" indent="0" algn="ctr">
              <a:buNone/>
              <a:defRPr sz="2000"/>
            </a:lvl2pPr>
            <a:lvl3pPr marL="914270" indent="0" algn="ctr">
              <a:buNone/>
              <a:defRPr sz="1800"/>
            </a:lvl3pPr>
            <a:lvl4pPr marL="1371407" indent="0" algn="ctr">
              <a:buNone/>
              <a:defRPr sz="1601"/>
            </a:lvl4pPr>
            <a:lvl5pPr marL="1828541" indent="0" algn="ctr">
              <a:buNone/>
              <a:defRPr sz="1601"/>
            </a:lvl5pPr>
            <a:lvl6pPr marL="2285676" indent="0" algn="ctr">
              <a:buNone/>
              <a:defRPr sz="1601"/>
            </a:lvl6pPr>
            <a:lvl7pPr marL="2742812" indent="0" algn="ctr">
              <a:buNone/>
              <a:defRPr sz="1601"/>
            </a:lvl7pPr>
            <a:lvl8pPr marL="3199947" indent="0" algn="ctr">
              <a:buNone/>
              <a:defRPr sz="1601"/>
            </a:lvl8pPr>
            <a:lvl9pPr marL="3657083" indent="0" algn="ctr">
              <a:buNone/>
              <a:defRPr sz="1601"/>
            </a:lvl9pPr>
          </a:lstStyle>
          <a:p>
            <a:r>
              <a:rPr lang="en-US"/>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8908A7C6-4A18-4B20-8BDF-7C10B85102E4}" type="datetime1">
              <a:rPr lang="en-US" smtClean="0"/>
              <a:t>7/18/2023</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379107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921519-72E6-4E13-A86D-07604E998CC0}"/>
              </a:ext>
            </a:extLst>
          </p:cNvPr>
          <p:cNvSpPr/>
          <p:nvPr userDrawn="1"/>
        </p:nvSpPr>
        <p:spPr>
          <a:xfrm>
            <a:off x="2" y="0"/>
            <a:ext cx="268605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1"/>
          <p:cNvSpPr>
            <a:spLocks noGrp="1"/>
          </p:cNvSpPr>
          <p:nvPr>
            <p:ph type="title"/>
          </p:nvPr>
        </p:nvSpPr>
        <p:spPr>
          <a:xfrm>
            <a:off x="230199" y="477724"/>
            <a:ext cx="2229691" cy="790293"/>
          </a:xfrm>
        </p:spPr>
        <p:txBody>
          <a:bodyPr anchor="t" anchorCtr="0">
            <a:normAutofit/>
          </a:bodyPr>
          <a:lstStyle>
            <a:lvl1pPr>
              <a:defRPr sz="1818"/>
            </a:lvl1pPr>
          </a:lstStyle>
          <a:p>
            <a:endParaRPr lang="en-US"/>
          </a:p>
        </p:txBody>
      </p:sp>
      <p:sp>
        <p:nvSpPr>
          <p:cNvPr id="3" name="Content Placeholder 2"/>
          <p:cNvSpPr>
            <a:spLocks noGrp="1"/>
          </p:cNvSpPr>
          <p:nvPr>
            <p:ph idx="1"/>
          </p:nvPr>
        </p:nvSpPr>
        <p:spPr>
          <a:xfrm>
            <a:off x="230199" y="1369222"/>
            <a:ext cx="2229691" cy="243400"/>
          </a:xfrm>
        </p:spPr>
        <p:txBody>
          <a:bodyPr wrap="square">
            <a:spAutoFit/>
          </a:bodyPr>
          <a:lstStyle>
            <a:lvl1pPr marL="0" indent="0">
              <a:buNone/>
              <a:defRPr sz="1091"/>
            </a:lvl1pPr>
            <a:lvl2pPr marL="457136" indent="0">
              <a:buNone/>
              <a:defRPr sz="1455"/>
            </a:lvl2pPr>
            <a:lvl3pPr marL="914270" indent="0">
              <a:buNone/>
              <a:defRPr sz="1273"/>
            </a:lvl3pPr>
            <a:lvl4pPr marL="1371407" indent="0">
              <a:buNone/>
              <a:defRPr sz="1091"/>
            </a:lvl4pPr>
            <a:lvl5pPr marL="1828541" indent="0">
              <a:buNone/>
              <a:defRPr sz="1091"/>
            </a:lvl5pPr>
          </a:lstStyle>
          <a:p>
            <a:pPr lvl="0"/>
            <a:r>
              <a:rPr lang="en-US"/>
              <a:t>Click to edit Master text styles</a:t>
            </a:r>
          </a:p>
        </p:txBody>
      </p:sp>
      <p:sp>
        <p:nvSpPr>
          <p:cNvPr id="6" name="Slide Number Placeholder 5"/>
          <p:cNvSpPr>
            <a:spLocks noGrp="1"/>
          </p:cNvSpPr>
          <p:nvPr>
            <p:ph type="sldNum" sz="quarter" idx="12"/>
          </p:nvPr>
        </p:nvSpPr>
        <p:spPr>
          <a:xfrm>
            <a:off x="6457950" y="4767264"/>
            <a:ext cx="2057400" cy="273844"/>
          </a:xfrm>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260225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501974"/>
            <a:ext cx="7886700" cy="2139553"/>
          </a:xfrm>
        </p:spPr>
        <p:txBody>
          <a:bodyPr anchor="ctr"/>
          <a:lstStyle>
            <a:lvl1pPr algn="ctr">
              <a:defRPr sz="5999">
                <a:solidFill>
                  <a:schemeClr val="bg1">
                    <a:lumMod val="95000"/>
                  </a:schemeClr>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112515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47B7D2DF-7790-4BB9-BAE2-830C3E3955BD}" type="datetime1">
              <a:rPr lang="en-US" smtClean="0"/>
              <a:t>7/18/2023</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843378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50"/>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8"/>
            <a:ext cx="3868340" cy="617934"/>
          </a:xfrm>
        </p:spPr>
        <p:txBody>
          <a:bodyPr anchor="b"/>
          <a:lstStyle>
            <a:lvl1pPr marL="0" indent="0">
              <a:buNone/>
              <a:defRPr sz="2400" b="1"/>
            </a:lvl1pPr>
            <a:lvl2pPr marL="457136" indent="0">
              <a:buNone/>
              <a:defRPr sz="2000" b="1"/>
            </a:lvl2pPr>
            <a:lvl3pPr marL="914270" indent="0">
              <a:buNone/>
              <a:defRPr sz="1800" b="1"/>
            </a:lvl3pPr>
            <a:lvl4pPr marL="1371407" indent="0">
              <a:buNone/>
              <a:defRPr sz="1601" b="1"/>
            </a:lvl4pPr>
            <a:lvl5pPr marL="1828541" indent="0">
              <a:buNone/>
              <a:defRPr sz="1601" b="1"/>
            </a:lvl5pPr>
            <a:lvl6pPr marL="2285676" indent="0">
              <a:buNone/>
              <a:defRPr sz="1601" b="1"/>
            </a:lvl6pPr>
            <a:lvl7pPr marL="2742812" indent="0">
              <a:buNone/>
              <a:defRPr sz="1601" b="1"/>
            </a:lvl7pPr>
            <a:lvl8pPr marL="3199947" indent="0">
              <a:buNone/>
              <a:defRPr sz="1601" b="1"/>
            </a:lvl8pPr>
            <a:lvl9pPr marL="3657083" indent="0">
              <a:buNone/>
              <a:defRPr sz="1601"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8"/>
            <a:ext cx="3887391" cy="617934"/>
          </a:xfrm>
        </p:spPr>
        <p:txBody>
          <a:bodyPr anchor="b"/>
          <a:lstStyle>
            <a:lvl1pPr marL="0" indent="0">
              <a:buNone/>
              <a:defRPr sz="2400" b="1"/>
            </a:lvl1pPr>
            <a:lvl2pPr marL="457136" indent="0">
              <a:buNone/>
              <a:defRPr sz="2000" b="1"/>
            </a:lvl2pPr>
            <a:lvl3pPr marL="914270" indent="0">
              <a:buNone/>
              <a:defRPr sz="1800" b="1"/>
            </a:lvl3pPr>
            <a:lvl4pPr marL="1371407" indent="0">
              <a:buNone/>
              <a:defRPr sz="1601" b="1"/>
            </a:lvl4pPr>
            <a:lvl5pPr marL="1828541" indent="0">
              <a:buNone/>
              <a:defRPr sz="1601" b="1"/>
            </a:lvl5pPr>
            <a:lvl6pPr marL="2285676" indent="0">
              <a:buNone/>
              <a:defRPr sz="1601" b="1"/>
            </a:lvl6pPr>
            <a:lvl7pPr marL="2742812" indent="0">
              <a:buNone/>
              <a:defRPr sz="1601" b="1"/>
            </a:lvl7pPr>
            <a:lvl8pPr marL="3199947" indent="0">
              <a:buNone/>
              <a:defRPr sz="1601" b="1"/>
            </a:lvl8pPr>
            <a:lvl9pPr marL="36570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20676BE0-7C60-4C6B-859C-BB190AB5D88F}" type="datetime1">
              <a:rPr lang="en-US" smtClean="0"/>
              <a:t>7/18/2023</a:t>
            </a:fld>
            <a:endParaRPr 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3778958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DBD31A8D-8746-4D7B-ACC9-467C72FE01CB}" type="datetime1">
              <a:rPr lang="en-US" smtClean="0"/>
              <a:t>7/18/2023</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55158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chemeClr val="accent4"/>
                </a:solidFill>
                <a:latin typeface="Nunito" panose="00000500000000000000" pitchFamily="2" charset="0"/>
              </a:defRPr>
            </a:lvl1pPr>
          </a:lstStyle>
          <a:p>
            <a:r>
              <a:rPr lang="en-US" dirty="0"/>
              <a:t>TITLE IN ALL CAPS</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CITY OF LONGMONT</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83808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CEA66E90-98BD-499C-81D1-DFD28F361D83}" type="datetime1">
              <a:rPr lang="en-US" smtClean="0"/>
              <a:t>7/18/2023</a:t>
            </a:fld>
            <a:endParaRPr 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1993819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B1B46B-C772-42A4-ACC8-74AC7C06BC26}"/>
              </a:ext>
            </a:extLst>
          </p:cNvPr>
          <p:cNvSpPr/>
          <p:nvPr userDrawn="1"/>
        </p:nvSpPr>
        <p:spPr>
          <a:xfrm>
            <a:off x="0" y="-3571"/>
            <a:ext cx="3579020" cy="51435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1"/>
          <p:cNvSpPr>
            <a:spLocks noGrp="1"/>
          </p:cNvSpPr>
          <p:nvPr>
            <p:ph type="title"/>
          </p:nvPr>
        </p:nvSpPr>
        <p:spPr>
          <a:xfrm>
            <a:off x="423267" y="342900"/>
            <a:ext cx="2949179" cy="1200150"/>
          </a:xfrm>
        </p:spPr>
        <p:txBody>
          <a:bodyPr anchor="b"/>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9459" y="1543050"/>
            <a:ext cx="2949179" cy="2858691"/>
          </a:xfrm>
        </p:spPr>
        <p:txBody>
          <a:bodyPr/>
          <a:lstStyle>
            <a:lvl1pPr marL="0" indent="0">
              <a:buNone/>
              <a:defRPr sz="1601">
                <a:solidFill>
                  <a:schemeClr val="bg1"/>
                </a:solidFill>
              </a:defRPr>
            </a:lvl1pPr>
            <a:lvl2pPr marL="457136" indent="0">
              <a:buNone/>
              <a:defRPr sz="1400"/>
            </a:lvl2pPr>
            <a:lvl3pPr marL="914270" indent="0">
              <a:buNone/>
              <a:defRPr sz="1200"/>
            </a:lvl3pPr>
            <a:lvl4pPr marL="1371407" indent="0">
              <a:buNone/>
              <a:defRPr sz="1000"/>
            </a:lvl4pPr>
            <a:lvl5pPr marL="1828541" indent="0">
              <a:buNone/>
              <a:defRPr sz="1000"/>
            </a:lvl5pPr>
            <a:lvl6pPr marL="2285676" indent="0">
              <a:buNone/>
              <a:defRPr sz="1000"/>
            </a:lvl6pPr>
            <a:lvl7pPr marL="2742812" indent="0">
              <a:buNone/>
              <a:defRPr sz="1000"/>
            </a:lvl7pPr>
            <a:lvl8pPr marL="3199947" indent="0">
              <a:buNone/>
              <a:defRPr sz="1000"/>
            </a:lvl8pPr>
            <a:lvl9pPr marL="3657083"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5253399" y="485759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53836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B1B46B-C772-42A4-ACC8-74AC7C06BC26}"/>
              </a:ext>
            </a:extLst>
          </p:cNvPr>
          <p:cNvSpPr/>
          <p:nvPr userDrawn="1"/>
        </p:nvSpPr>
        <p:spPr>
          <a:xfrm>
            <a:off x="2" y="-3571"/>
            <a:ext cx="2708063" cy="51435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1"/>
          <p:cNvSpPr>
            <a:spLocks noGrp="1"/>
          </p:cNvSpPr>
          <p:nvPr>
            <p:ph type="title"/>
          </p:nvPr>
        </p:nvSpPr>
        <p:spPr>
          <a:xfrm>
            <a:off x="423269" y="342900"/>
            <a:ext cx="1987231" cy="1200150"/>
          </a:xfrm>
        </p:spPr>
        <p:txBody>
          <a:bodyPr anchor="b"/>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9459" y="1543050"/>
            <a:ext cx="1987231" cy="2858691"/>
          </a:xfrm>
        </p:spPr>
        <p:txBody>
          <a:bodyPr/>
          <a:lstStyle>
            <a:lvl1pPr marL="0" indent="0">
              <a:buNone/>
              <a:defRPr sz="1601">
                <a:solidFill>
                  <a:schemeClr val="bg1"/>
                </a:solidFill>
              </a:defRPr>
            </a:lvl1pPr>
            <a:lvl2pPr marL="457136" indent="0">
              <a:buNone/>
              <a:defRPr sz="1400"/>
            </a:lvl2pPr>
            <a:lvl3pPr marL="914270" indent="0">
              <a:buNone/>
              <a:defRPr sz="1200"/>
            </a:lvl3pPr>
            <a:lvl4pPr marL="1371407" indent="0">
              <a:buNone/>
              <a:defRPr sz="1000"/>
            </a:lvl4pPr>
            <a:lvl5pPr marL="1828541" indent="0">
              <a:buNone/>
              <a:defRPr sz="1000"/>
            </a:lvl5pPr>
            <a:lvl6pPr marL="2285676" indent="0">
              <a:buNone/>
              <a:defRPr sz="1000"/>
            </a:lvl6pPr>
            <a:lvl7pPr marL="2742812" indent="0">
              <a:buNone/>
              <a:defRPr sz="1000"/>
            </a:lvl7pPr>
            <a:lvl8pPr marL="3199947" indent="0">
              <a:buNone/>
              <a:defRPr sz="1000"/>
            </a:lvl8pPr>
            <a:lvl9pPr marL="3657083"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5253399" y="485759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3675896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6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B1B46B-C772-42A4-ACC8-74AC7C06BC26}"/>
              </a:ext>
            </a:extLst>
          </p:cNvPr>
          <p:cNvSpPr/>
          <p:nvPr userDrawn="1"/>
        </p:nvSpPr>
        <p:spPr>
          <a:xfrm>
            <a:off x="6435937" y="-3571"/>
            <a:ext cx="2708063" cy="51435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1"/>
          <p:cNvSpPr>
            <a:spLocks noGrp="1"/>
          </p:cNvSpPr>
          <p:nvPr>
            <p:ph type="title"/>
          </p:nvPr>
        </p:nvSpPr>
        <p:spPr>
          <a:xfrm>
            <a:off x="6796352" y="278766"/>
            <a:ext cx="1987231" cy="1200150"/>
          </a:xfrm>
        </p:spPr>
        <p:txBody>
          <a:bodyPr anchor="b"/>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949638" y="682204"/>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5394" y="1543050"/>
            <a:ext cx="1987231" cy="2858691"/>
          </a:xfrm>
        </p:spPr>
        <p:txBody>
          <a:bodyPr/>
          <a:lstStyle>
            <a:lvl1pPr marL="0" indent="0">
              <a:buNone/>
              <a:defRPr sz="1601">
                <a:solidFill>
                  <a:schemeClr val="bg1"/>
                </a:solidFill>
              </a:defRPr>
            </a:lvl1pPr>
            <a:lvl2pPr marL="457136" indent="0">
              <a:buNone/>
              <a:defRPr sz="1400"/>
            </a:lvl2pPr>
            <a:lvl3pPr marL="914270" indent="0">
              <a:buNone/>
              <a:defRPr sz="1200"/>
            </a:lvl3pPr>
            <a:lvl4pPr marL="1371407" indent="0">
              <a:buNone/>
              <a:defRPr sz="1000"/>
            </a:lvl4pPr>
            <a:lvl5pPr marL="1828541" indent="0">
              <a:buNone/>
              <a:defRPr sz="1000"/>
            </a:lvl5pPr>
            <a:lvl6pPr marL="2285676" indent="0">
              <a:buNone/>
              <a:defRPr sz="1000"/>
            </a:lvl6pPr>
            <a:lvl7pPr marL="2742812" indent="0">
              <a:buNone/>
              <a:defRPr sz="1000"/>
            </a:lvl7pPr>
            <a:lvl8pPr marL="3199947" indent="0">
              <a:buNone/>
              <a:defRPr sz="1000"/>
            </a:lvl8pPr>
            <a:lvl9pPr marL="3657083"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5253399" y="485759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3903553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B1B46B-C772-42A4-ACC8-74AC7C06BC26}"/>
              </a:ext>
            </a:extLst>
          </p:cNvPr>
          <p:cNvSpPr/>
          <p:nvPr userDrawn="1"/>
        </p:nvSpPr>
        <p:spPr>
          <a:xfrm>
            <a:off x="0" y="-3571"/>
            <a:ext cx="3579020" cy="51435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9" name="Rectangle 8">
            <a:extLst>
              <a:ext uri="{FF2B5EF4-FFF2-40B4-BE49-F238E27FC236}">
                <a16:creationId xmlns:a16="http://schemas.microsoft.com/office/drawing/2014/main" id="{CB2772A9-FCB2-4828-B02D-7BF16CE8A4DE}"/>
              </a:ext>
            </a:extLst>
          </p:cNvPr>
          <p:cNvSpPr/>
          <p:nvPr userDrawn="1"/>
        </p:nvSpPr>
        <p:spPr>
          <a:xfrm>
            <a:off x="0" y="-7455"/>
            <a:ext cx="9144000" cy="105844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1"/>
          <p:cNvSpPr>
            <a:spLocks noGrp="1"/>
          </p:cNvSpPr>
          <p:nvPr>
            <p:ph type="title"/>
          </p:nvPr>
        </p:nvSpPr>
        <p:spPr>
          <a:xfrm>
            <a:off x="429460" y="147642"/>
            <a:ext cx="8560904" cy="657226"/>
          </a:xfrm>
        </p:spPr>
        <p:txBody>
          <a:bodyPr anchor="b"/>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3887391" y="1273933"/>
            <a:ext cx="4629150" cy="31218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9459" y="1543050"/>
            <a:ext cx="2949179" cy="2858691"/>
          </a:xfrm>
        </p:spPr>
        <p:txBody>
          <a:bodyPr/>
          <a:lstStyle>
            <a:lvl1pPr marL="0" indent="0">
              <a:buNone/>
              <a:defRPr sz="1601">
                <a:solidFill>
                  <a:schemeClr val="bg1"/>
                </a:solidFill>
              </a:defRPr>
            </a:lvl1pPr>
            <a:lvl2pPr marL="457136" indent="0">
              <a:buNone/>
              <a:defRPr sz="1400"/>
            </a:lvl2pPr>
            <a:lvl3pPr marL="914270" indent="0">
              <a:buNone/>
              <a:defRPr sz="1200"/>
            </a:lvl3pPr>
            <a:lvl4pPr marL="1371407" indent="0">
              <a:buNone/>
              <a:defRPr sz="1000"/>
            </a:lvl4pPr>
            <a:lvl5pPr marL="1828541" indent="0">
              <a:buNone/>
              <a:defRPr sz="1000"/>
            </a:lvl5pPr>
            <a:lvl6pPr marL="2285676" indent="0">
              <a:buNone/>
              <a:defRPr sz="1000"/>
            </a:lvl6pPr>
            <a:lvl7pPr marL="2742812" indent="0">
              <a:buNone/>
              <a:defRPr sz="1000"/>
            </a:lvl7pPr>
            <a:lvl8pPr marL="3199947" indent="0">
              <a:buNone/>
              <a:defRPr sz="1000"/>
            </a:lvl8pPr>
            <a:lvl9pPr marL="3657083"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5253399" y="485759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3396239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2772A9-FCB2-4828-B02D-7BF16CE8A4DE}"/>
              </a:ext>
            </a:extLst>
          </p:cNvPr>
          <p:cNvSpPr/>
          <p:nvPr userDrawn="1"/>
        </p:nvSpPr>
        <p:spPr>
          <a:xfrm>
            <a:off x="0" y="-7455"/>
            <a:ext cx="9144000" cy="105844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1"/>
          <p:cNvSpPr>
            <a:spLocks noGrp="1"/>
          </p:cNvSpPr>
          <p:nvPr>
            <p:ph type="title"/>
          </p:nvPr>
        </p:nvSpPr>
        <p:spPr>
          <a:xfrm>
            <a:off x="429460" y="147642"/>
            <a:ext cx="8560904" cy="657226"/>
          </a:xfrm>
        </p:spPr>
        <p:txBody>
          <a:bodyPr anchor="b"/>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429461" y="1273933"/>
            <a:ext cx="8087082" cy="31218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253399" y="485759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2026444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2772A9-FCB2-4828-B02D-7BF16CE8A4DE}"/>
              </a:ext>
            </a:extLst>
          </p:cNvPr>
          <p:cNvSpPr/>
          <p:nvPr userDrawn="1"/>
        </p:nvSpPr>
        <p:spPr>
          <a:xfrm>
            <a:off x="0" y="3792036"/>
            <a:ext cx="9144000" cy="1361937"/>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1"/>
          <p:cNvSpPr>
            <a:spLocks noGrp="1"/>
          </p:cNvSpPr>
          <p:nvPr>
            <p:ph type="title"/>
          </p:nvPr>
        </p:nvSpPr>
        <p:spPr>
          <a:xfrm>
            <a:off x="429460" y="3994638"/>
            <a:ext cx="8560904" cy="657226"/>
          </a:xfrm>
        </p:spPr>
        <p:txBody>
          <a:bodyPr anchor="b"/>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28461" y="670180"/>
            <a:ext cx="8087082" cy="31218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253399" y="485759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334963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9" cy="2858691"/>
          </a:xfrm>
        </p:spPr>
        <p:txBody>
          <a:bodyPr/>
          <a:lstStyle>
            <a:lvl1pPr marL="0" indent="0">
              <a:buNone/>
              <a:defRPr sz="1601"/>
            </a:lvl1pPr>
            <a:lvl2pPr marL="457136" indent="0">
              <a:buNone/>
              <a:defRPr sz="1400"/>
            </a:lvl2pPr>
            <a:lvl3pPr marL="914270" indent="0">
              <a:buNone/>
              <a:defRPr sz="1200"/>
            </a:lvl3pPr>
            <a:lvl4pPr marL="1371407" indent="0">
              <a:buNone/>
              <a:defRPr sz="1000"/>
            </a:lvl4pPr>
            <a:lvl5pPr marL="1828541" indent="0">
              <a:buNone/>
              <a:defRPr sz="1000"/>
            </a:lvl5pPr>
            <a:lvl6pPr marL="2285676" indent="0">
              <a:buNone/>
              <a:defRPr sz="1000"/>
            </a:lvl6pPr>
            <a:lvl7pPr marL="2742812" indent="0">
              <a:buNone/>
              <a:defRPr sz="1000"/>
            </a:lvl7pPr>
            <a:lvl8pPr marL="3199947" indent="0">
              <a:buNone/>
              <a:defRPr sz="1000"/>
            </a:lvl8pPr>
            <a:lvl9pPr marL="3657083"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629841" y="4828257"/>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2002673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136" indent="0">
              <a:buNone/>
              <a:defRPr sz="2800"/>
            </a:lvl2pPr>
            <a:lvl3pPr marL="914270" indent="0">
              <a:buNone/>
              <a:defRPr sz="2400"/>
            </a:lvl3pPr>
            <a:lvl4pPr marL="1371407" indent="0">
              <a:buNone/>
              <a:defRPr sz="2000"/>
            </a:lvl4pPr>
            <a:lvl5pPr marL="1828541" indent="0">
              <a:buNone/>
              <a:defRPr sz="2000"/>
            </a:lvl5pPr>
            <a:lvl6pPr marL="2285676" indent="0">
              <a:buNone/>
              <a:defRPr sz="2000"/>
            </a:lvl6pPr>
            <a:lvl7pPr marL="2742812" indent="0">
              <a:buNone/>
              <a:defRPr sz="2000"/>
            </a:lvl7pPr>
            <a:lvl8pPr marL="3199947" indent="0">
              <a:buNone/>
              <a:defRPr sz="2000"/>
            </a:lvl8pPr>
            <a:lvl9pPr marL="3657083" indent="0">
              <a:buNone/>
              <a:defRPr sz="2000"/>
            </a:lvl9pPr>
          </a:lstStyle>
          <a:p>
            <a:r>
              <a:rPr lang="en-US"/>
              <a:t>Click icon to add picture</a:t>
            </a:r>
          </a:p>
        </p:txBody>
      </p:sp>
      <p:sp>
        <p:nvSpPr>
          <p:cNvPr id="4" name="Text Placeholder 3"/>
          <p:cNvSpPr>
            <a:spLocks noGrp="1"/>
          </p:cNvSpPr>
          <p:nvPr>
            <p:ph type="body" sz="half" idx="2"/>
          </p:nvPr>
        </p:nvSpPr>
        <p:spPr>
          <a:xfrm>
            <a:off x="629841" y="1543050"/>
            <a:ext cx="2949179" cy="2858691"/>
          </a:xfrm>
        </p:spPr>
        <p:txBody>
          <a:bodyPr/>
          <a:lstStyle>
            <a:lvl1pPr marL="0" indent="0">
              <a:buNone/>
              <a:defRPr sz="1601"/>
            </a:lvl1pPr>
            <a:lvl2pPr marL="457136" indent="0">
              <a:buNone/>
              <a:defRPr sz="1400"/>
            </a:lvl2pPr>
            <a:lvl3pPr marL="914270" indent="0">
              <a:buNone/>
              <a:defRPr sz="1200"/>
            </a:lvl3pPr>
            <a:lvl4pPr marL="1371407" indent="0">
              <a:buNone/>
              <a:defRPr sz="1000"/>
            </a:lvl4pPr>
            <a:lvl5pPr marL="1828541" indent="0">
              <a:buNone/>
              <a:defRPr sz="1000"/>
            </a:lvl5pPr>
            <a:lvl6pPr marL="2285676" indent="0">
              <a:buNone/>
              <a:defRPr sz="1000"/>
            </a:lvl6pPr>
            <a:lvl7pPr marL="2742812" indent="0">
              <a:buNone/>
              <a:defRPr sz="1000"/>
            </a:lvl7pPr>
            <a:lvl8pPr marL="3199947" indent="0">
              <a:buNone/>
              <a:defRPr sz="1000"/>
            </a:lvl8pPr>
            <a:lvl9pPr marL="3657083"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A913D08A-DA48-47AC-9634-FAAF3C8A0BE0}" type="datetime1">
              <a:rPr lang="en-US" smtClean="0"/>
              <a:t>7/18/2023</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48610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63A9A34E-A09A-4A3E-BDB9-2703D863959D}" type="datetime1">
              <a:rPr lang="en-US" smtClean="0"/>
              <a:t>7/18/2023</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300059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1268" r="17812"/>
          <a:stretch/>
        </p:blipFill>
        <p:spPr>
          <a:xfrm>
            <a:off x="-20320" y="1109578"/>
            <a:ext cx="9164320" cy="2860843"/>
          </a:xfrm>
          <a:prstGeom prst="rect">
            <a:avLst/>
          </a:prstGeom>
        </p:spPr>
      </p:pic>
      <p:sp>
        <p:nvSpPr>
          <p:cNvPr id="8" name="Rectangle 7"/>
          <p:cNvSpPr/>
          <p:nvPr userDrawn="1"/>
        </p:nvSpPr>
        <p:spPr>
          <a:xfrm>
            <a:off x="0" y="1767840"/>
            <a:ext cx="9144000" cy="1524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1959769"/>
            <a:ext cx="7772400" cy="1021556"/>
          </a:xfrm>
        </p:spPr>
        <p:txBody>
          <a:bodyPr anchor="ctr"/>
          <a:lstStyle>
            <a:lvl1pPr algn="ctr">
              <a:defRPr sz="4000" b="0" cap="all">
                <a:solidFill>
                  <a:schemeClr val="bg1"/>
                </a:solidFill>
              </a:defRPr>
            </a:lvl1pPr>
          </a:lstStyle>
          <a:p>
            <a:r>
              <a:rPr lang="en-US" dirty="0"/>
              <a:t>Section title</a:t>
            </a:r>
          </a:p>
        </p:txBody>
      </p:sp>
    </p:spTree>
    <p:extLst>
      <p:ext uri="{BB962C8B-B14F-4D97-AF65-F5344CB8AC3E}">
        <p14:creationId xmlns:p14="http://schemas.microsoft.com/office/powerpoint/2010/main" val="4276392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273844"/>
            <a:ext cx="197167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6"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CFF870E9-55DA-44EA-BF65-FA1623BA3287}" type="datetime1">
              <a:rPr lang="en-US" smtClean="0"/>
              <a:t>7/18/2023</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1403878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accent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71A4C8-02C9-834E-AA49-FE890DD535B6}"/>
              </a:ext>
            </a:extLst>
          </p:cNvPr>
          <p:cNvSpPr>
            <a:spLocks noGrp="1"/>
          </p:cNvSpPr>
          <p:nvPr>
            <p:ph type="ctrTitle" hasCustomPrompt="1"/>
          </p:nvPr>
        </p:nvSpPr>
        <p:spPr>
          <a:xfrm>
            <a:off x="704126" y="1513804"/>
            <a:ext cx="7360230" cy="806216"/>
          </a:xfrm>
        </p:spPr>
        <p:txBody>
          <a:bodyPr wrap="square" lIns="91440" tIns="0" rIns="91440" bIns="457200" anchor="t" anchorCtr="0">
            <a:noAutofit/>
          </a:bodyPr>
          <a:lstStyle>
            <a:lvl1pPr>
              <a:lnSpc>
                <a:spcPts val="4892"/>
              </a:lnSpc>
              <a:defRPr sz="4447" b="1" i="0" cap="all" baseline="0">
                <a:solidFill>
                  <a:schemeClr val="bg1"/>
                </a:solidFill>
                <a:latin typeface="Montserrat SemiBold" pitchFamily="2" charset="77"/>
              </a:defRPr>
            </a:lvl1pPr>
          </a:lstStyle>
          <a:p>
            <a:r>
              <a:rPr lang="en-US"/>
              <a:t>Presentation Title</a:t>
            </a:r>
          </a:p>
        </p:txBody>
      </p:sp>
      <p:sp>
        <p:nvSpPr>
          <p:cNvPr id="5" name="Text Placeholder 13">
            <a:extLst>
              <a:ext uri="{FF2B5EF4-FFF2-40B4-BE49-F238E27FC236}">
                <a16:creationId xmlns:a16="http://schemas.microsoft.com/office/drawing/2014/main" id="{A83817CC-41D3-8A46-96C3-7EC40C6C8757}"/>
              </a:ext>
            </a:extLst>
          </p:cNvPr>
          <p:cNvSpPr>
            <a:spLocks noGrp="1"/>
          </p:cNvSpPr>
          <p:nvPr>
            <p:ph type="body" sz="quarter" idx="13" hasCustomPrompt="1"/>
          </p:nvPr>
        </p:nvSpPr>
        <p:spPr>
          <a:xfrm>
            <a:off x="704126" y="1100519"/>
            <a:ext cx="7360230" cy="365998"/>
          </a:xfrm>
        </p:spPr>
        <p:txBody>
          <a:bodyPr>
            <a:spAutoFit/>
          </a:bodyPr>
          <a:lstStyle>
            <a:lvl1pPr marL="0" indent="0">
              <a:spcAft>
                <a:spcPts val="0"/>
              </a:spcAft>
              <a:buNone/>
              <a:defRPr sz="1976"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14020" indent="0">
              <a:buNone/>
              <a:defRPr/>
            </a:lvl2pPr>
            <a:lvl3pPr marL="828041" indent="0">
              <a:buNone/>
              <a:defRPr/>
            </a:lvl3pPr>
            <a:lvl4pPr marL="1242062" indent="0">
              <a:buNone/>
              <a:defRPr/>
            </a:lvl4pPr>
            <a:lvl5pPr marL="1656083" indent="0">
              <a:buNone/>
              <a:defRPr/>
            </a:lvl5pPr>
          </a:lstStyle>
          <a:p>
            <a:pPr lvl="0"/>
            <a:r>
              <a:rPr lang="en-US"/>
              <a:t>Click to add Client name</a:t>
            </a:r>
          </a:p>
        </p:txBody>
      </p:sp>
      <p:cxnSp>
        <p:nvCxnSpPr>
          <p:cNvPr id="7" name="Straight Connector 6">
            <a:extLst>
              <a:ext uri="{FF2B5EF4-FFF2-40B4-BE49-F238E27FC236}">
                <a16:creationId xmlns:a16="http://schemas.microsoft.com/office/drawing/2014/main" id="{199D91B0-939F-42D8-BA38-F1F6CB68CEAF}"/>
              </a:ext>
            </a:extLst>
          </p:cNvPr>
          <p:cNvCxnSpPr>
            <a:cxnSpLocks/>
          </p:cNvCxnSpPr>
          <p:nvPr userDrawn="1"/>
        </p:nvCxnSpPr>
        <p:spPr>
          <a:xfrm>
            <a:off x="2345126" y="4533408"/>
            <a:ext cx="0" cy="2602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6724B2-606B-41A8-8553-708481310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126" y="4482061"/>
            <a:ext cx="1439448" cy="362926"/>
          </a:xfrm>
          <a:prstGeom prst="rect">
            <a:avLst/>
          </a:prstGeom>
        </p:spPr>
      </p:pic>
    </p:spTree>
    <p:extLst>
      <p:ext uri="{BB962C8B-B14F-4D97-AF65-F5344CB8AC3E}">
        <p14:creationId xmlns:p14="http://schemas.microsoft.com/office/powerpoint/2010/main" val="238981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Title 1"/>
          <p:cNvSpPr>
            <a:spLocks noGrp="1"/>
          </p:cNvSpPr>
          <p:nvPr>
            <p:ph type="title"/>
          </p:nvPr>
        </p:nvSpPr>
        <p:spPr>
          <a:xfrm>
            <a:off x="457201" y="514350"/>
            <a:ext cx="3209828" cy="921021"/>
          </a:xfrm>
        </p:spPr>
        <p:txBody>
          <a:bodyPr/>
          <a:lstStyle>
            <a:lvl1pPr>
              <a:defRPr>
                <a:solidFill>
                  <a:schemeClr val="bg2">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077730" y="345043"/>
            <a:ext cx="4609070" cy="0"/>
          </a:xfrm>
          <a:prstGeom prst="line">
            <a:avLst/>
          </a:prstGeom>
          <a:ln w="12700">
            <a:solidFill>
              <a:schemeClr val="bg2"/>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2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Nunito" panose="00000500000000000000" pitchFamily="2" charset="0"/>
              </a:defRPr>
            </a:lvl1pPr>
          </a:lstStyle>
          <a:p>
            <a:r>
              <a:rPr lang="en-US" dirty="0"/>
              <a:t>TITLE IN ALL CAPS</a:t>
            </a:r>
          </a:p>
        </p:txBody>
      </p:sp>
      <p:sp>
        <p:nvSpPr>
          <p:cNvPr id="3" name="Content Placeholder 2"/>
          <p:cNvSpPr>
            <a:spLocks noGrp="1"/>
          </p:cNvSpPr>
          <p:nvPr>
            <p:ph sz="half" idx="1"/>
          </p:nvPr>
        </p:nvSpPr>
        <p:spPr>
          <a:xfrm>
            <a:off x="457200" y="1200151"/>
            <a:ext cx="4038600" cy="3394472"/>
          </a:xfrm>
        </p:spPr>
        <p:txBody>
          <a:bodyPr/>
          <a:lstStyle>
            <a:lvl1pPr marL="342900" indent="-3429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marL="342900" indent="-3429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t>CITY OF LONGMONT</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41168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mn-lt"/>
              </a:defRPr>
            </a:lvl1pPr>
          </a:lstStyle>
          <a:p>
            <a:r>
              <a:rPr lang="en-US" dirty="0"/>
              <a:t>TITLE IN ALL CAPS</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342900" indent="-342900">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marL="342900" indent="-342900">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dirty="0"/>
              <a:t>CITY OF LONGMONT</a:t>
            </a:r>
          </a:p>
        </p:txBody>
      </p:sp>
      <p:sp>
        <p:nvSpPr>
          <p:cNvPr id="9" name="Slide Number Placeholder 8"/>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381977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7981"/>
            <a:ext cx="8229600" cy="857250"/>
          </a:xfrm>
        </p:spPr>
        <p:txBody>
          <a:bodyPr>
            <a:normAutofit/>
          </a:bodyPr>
          <a:lstStyle>
            <a:lvl1pPr>
              <a:defRPr sz="2800" b="1">
                <a:solidFill>
                  <a:schemeClr val="accent4"/>
                </a:solidFill>
                <a:latin typeface="+mn-lt"/>
              </a:defRPr>
            </a:lvl1pPr>
          </a:lstStyle>
          <a:p>
            <a:r>
              <a:rPr lang="en-US" dirty="0"/>
              <a:t>TITLE IN ALL CAPS</a:t>
            </a:r>
          </a:p>
        </p:txBody>
      </p:sp>
      <p:sp>
        <p:nvSpPr>
          <p:cNvPr id="3" name="Date Placeholder 2"/>
          <p:cNvSpPr>
            <a:spLocks noGrp="1"/>
          </p:cNvSpPr>
          <p:nvPr>
            <p:ph type="dt" sz="half" idx="10"/>
          </p:nvPr>
        </p:nvSpPr>
        <p:spPr/>
        <p:txBody>
          <a:bodyPr/>
          <a:lstStyle>
            <a:lvl1pPr>
              <a:defRPr/>
            </a:lvl1pPr>
          </a:lstStyle>
          <a:p>
            <a:r>
              <a:rPr lang="en-US" dirty="0"/>
              <a:t>CITY OF LONGMONT</a:t>
            </a:r>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6488" y="0"/>
            <a:ext cx="3151024" cy="1067981"/>
          </a:xfrm>
          <a:prstGeom prst="rect">
            <a:avLst/>
          </a:prstGeom>
        </p:spPr>
      </p:pic>
      <p:sp>
        <p:nvSpPr>
          <p:cNvPr id="8" name="Text Placeholder 7"/>
          <p:cNvSpPr>
            <a:spLocks noGrp="1"/>
          </p:cNvSpPr>
          <p:nvPr>
            <p:ph type="body" sz="quarter" idx="13"/>
          </p:nvPr>
        </p:nvSpPr>
        <p:spPr>
          <a:xfrm>
            <a:off x="457199" y="2016125"/>
            <a:ext cx="4562669" cy="2584450"/>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5084763" y="2016125"/>
            <a:ext cx="3602037" cy="2584450"/>
          </a:xfrm>
        </p:spPr>
        <p:txBody>
          <a:bodyPr/>
          <a:lstStyle/>
          <a:p>
            <a:endParaRPr lang="en-US"/>
          </a:p>
        </p:txBody>
      </p:sp>
    </p:spTree>
    <p:extLst>
      <p:ext uri="{BB962C8B-B14F-4D97-AF65-F5344CB8AC3E}">
        <p14:creationId xmlns:p14="http://schemas.microsoft.com/office/powerpoint/2010/main" val="159092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b="1" baseline="0">
                <a:solidFill>
                  <a:schemeClr val="accent2"/>
                </a:solidFill>
                <a:latin typeface="+mn-lt"/>
              </a:defRPr>
            </a:lvl1pPr>
          </a:lstStyle>
          <a:p>
            <a:r>
              <a:rPr lang="en-US" dirty="0"/>
              <a:t>TITLE IN ALL CAPS</a:t>
            </a:r>
          </a:p>
        </p:txBody>
      </p:sp>
      <p:sp>
        <p:nvSpPr>
          <p:cNvPr id="3" name="Date Placeholder 2"/>
          <p:cNvSpPr>
            <a:spLocks noGrp="1"/>
          </p:cNvSpPr>
          <p:nvPr>
            <p:ph type="dt" sz="half" idx="10"/>
          </p:nvPr>
        </p:nvSpPr>
        <p:spPr/>
        <p:txBody>
          <a:bodyPr/>
          <a:lstStyle>
            <a:lvl1pPr>
              <a:defRPr/>
            </a:lvl1pPr>
          </a:lstStyle>
          <a:p>
            <a:r>
              <a:rPr lang="en-US" dirty="0"/>
              <a:t>CITY OF LONGMONT</a:t>
            </a:r>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528" t="-18104" r="5845" b="-9810"/>
          <a:stretch/>
        </p:blipFill>
        <p:spPr>
          <a:xfrm>
            <a:off x="-60960" y="955040"/>
            <a:ext cx="9204960" cy="203200"/>
          </a:xfrm>
          <a:prstGeom prst="rect">
            <a:avLst/>
          </a:prstGeom>
        </p:spPr>
      </p:pic>
    </p:spTree>
    <p:extLst>
      <p:ext uri="{BB962C8B-B14F-4D97-AF65-F5344CB8AC3E}">
        <p14:creationId xmlns:p14="http://schemas.microsoft.com/office/powerpoint/2010/main" val="87526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93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8229599" cy="1044178"/>
          </a:xfrm>
          <a:noFill/>
        </p:spPr>
        <p:txBody>
          <a:bodyPr anchor="ctr">
            <a:normAutofit/>
          </a:bodyPr>
          <a:lstStyle>
            <a:lvl1pPr algn="l">
              <a:defRPr sz="2800" b="1">
                <a:solidFill>
                  <a:schemeClr val="accent1"/>
                </a:solidFill>
                <a:latin typeface="+mn-lt"/>
              </a:defRPr>
            </a:lvl1pPr>
          </a:lstStyle>
          <a:p>
            <a:r>
              <a:rPr lang="en-US" dirty="0"/>
              <a:t>TITLE IN ALL CAPS</a:t>
            </a:r>
          </a:p>
        </p:txBody>
      </p:sp>
      <p:sp>
        <p:nvSpPr>
          <p:cNvPr id="3" name="Content Placeholder 2"/>
          <p:cNvSpPr>
            <a:spLocks noGrp="1"/>
          </p:cNvSpPr>
          <p:nvPr>
            <p:ph idx="1"/>
          </p:nvPr>
        </p:nvSpPr>
        <p:spPr>
          <a:xfrm>
            <a:off x="3575050" y="1248965"/>
            <a:ext cx="5111750" cy="3345658"/>
          </a:xfrm>
        </p:spPr>
        <p:txBody>
          <a:bodyPr/>
          <a:lstStyle>
            <a:lvl1pPr marL="342900" indent="-342900">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1" y="1248965"/>
            <a:ext cx="3008313" cy="3345658"/>
          </a:xfrm>
          <a:solidFill>
            <a:schemeClr val="accent2"/>
          </a:solidFill>
        </p:spPr>
        <p:txBody>
          <a:bodyPr lIns="457200" tIns="457200" rIns="457200" bIns="457200" anchor="ctr" anchorCtr="0">
            <a:normAutofit/>
          </a:bodyPr>
          <a:lstStyle>
            <a:lvl1pPr marL="0" indent="0">
              <a:lnSpc>
                <a:spcPct val="150000"/>
              </a:lnSpc>
              <a:buFont typeface="Wingdings" panose="05000000000000000000" pitchFamily="2" charset="2"/>
              <a:buNone/>
              <a:defRPr sz="16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This is where you give your chart, etc. a caption or explanation</a:t>
            </a:r>
          </a:p>
        </p:txBody>
      </p:sp>
      <p:sp>
        <p:nvSpPr>
          <p:cNvPr id="5" name="Date Placeholder 4"/>
          <p:cNvSpPr>
            <a:spLocks noGrp="1"/>
          </p:cNvSpPr>
          <p:nvPr>
            <p:ph type="dt" sz="half" idx="10"/>
          </p:nvPr>
        </p:nvSpPr>
        <p:spPr/>
        <p:txBody>
          <a:bodyPr/>
          <a:lstStyle>
            <a:lvl1pPr>
              <a:defRPr/>
            </a:lvl1pPr>
          </a:lstStyle>
          <a:p>
            <a:r>
              <a:rPr lang="en-US" dirty="0"/>
              <a:t>CITY OF LONGMONT</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266649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8470B5-B442-A94D-B647-DCBB22430CAF}" type="datetime1">
              <a:rPr lang="en-US" smtClean="0"/>
              <a:t>7/18/2023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CITY OF PAINESVILLE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0CD3F-EBF3-BD45-9FF4-85E5963A6685}" type="slidenum">
              <a:rPr lang="en-US" smtClean="0"/>
              <a:t>‹#›</a:t>
            </a:fld>
            <a:endParaRPr lang="en-US"/>
          </a:p>
        </p:txBody>
      </p:sp>
    </p:spTree>
    <p:extLst>
      <p:ext uri="{BB962C8B-B14F-4D97-AF65-F5344CB8AC3E}">
        <p14:creationId xmlns:p14="http://schemas.microsoft.com/office/powerpoint/2010/main" val="117305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60" r:id="rId11"/>
    <p:sldLayoutId id="2147483658" r:id="rId12"/>
    <p:sldLayoutId id="2147483659"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50"/>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32963" y="4853708"/>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44B40D-486A-4792-BFD0-B123E13E9BEE}" type="slidenum">
              <a:rPr lang="en-US" smtClean="0"/>
              <a:t>‹#›</a:t>
            </a:fld>
            <a:endParaRPr lang="en-US"/>
          </a:p>
        </p:txBody>
      </p:sp>
    </p:spTree>
    <p:extLst>
      <p:ext uri="{BB962C8B-B14F-4D97-AF65-F5344CB8AC3E}">
        <p14:creationId xmlns:p14="http://schemas.microsoft.com/office/powerpoint/2010/main" val="65036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defTabSz="914270" rtl="0" eaLnBrk="1" latinLnBrk="0" hangingPunct="1">
        <a:lnSpc>
          <a:spcPct val="90000"/>
        </a:lnSpc>
        <a:spcBef>
          <a:spcPct val="0"/>
        </a:spcBef>
        <a:buNone/>
        <a:defRPr sz="2182" kern="1200">
          <a:solidFill>
            <a:schemeClr val="tx1"/>
          </a:solidFill>
          <a:latin typeface="+mj-lt"/>
          <a:ea typeface="+mj-ea"/>
          <a:cs typeface="+mj-cs"/>
        </a:defRPr>
      </a:lvl1pPr>
    </p:titleStyle>
    <p:bodyStyle>
      <a:lvl1pPr marL="228568" indent="-228568" algn="l" defTabSz="914270" rtl="0" eaLnBrk="1" latinLnBrk="0" hangingPunct="1">
        <a:lnSpc>
          <a:spcPct val="90000"/>
        </a:lnSpc>
        <a:spcBef>
          <a:spcPts val="1000"/>
        </a:spcBef>
        <a:buFont typeface="Arial" panose="020B0604020202020204" pitchFamily="34" charset="0"/>
        <a:buChar char="•"/>
        <a:defRPr sz="1636" kern="1200">
          <a:solidFill>
            <a:schemeClr val="tx1"/>
          </a:solidFill>
          <a:latin typeface="+mn-lt"/>
          <a:ea typeface="+mn-ea"/>
          <a:cs typeface="+mn-cs"/>
        </a:defRPr>
      </a:lvl1pPr>
      <a:lvl2pPr marL="685703" indent="-228568" algn="l" defTabSz="914270" rtl="0" eaLnBrk="1" latinLnBrk="0" hangingPunct="1">
        <a:lnSpc>
          <a:spcPct val="90000"/>
        </a:lnSpc>
        <a:spcBef>
          <a:spcPts val="500"/>
        </a:spcBef>
        <a:buFont typeface="Arial" panose="020B0604020202020204" pitchFamily="34" charset="0"/>
        <a:buChar char="•"/>
        <a:defRPr sz="1455" kern="1200">
          <a:solidFill>
            <a:schemeClr val="tx1"/>
          </a:solidFill>
          <a:latin typeface="+mn-lt"/>
          <a:ea typeface="+mn-ea"/>
          <a:cs typeface="+mn-cs"/>
        </a:defRPr>
      </a:lvl2pPr>
      <a:lvl3pPr marL="1142840" indent="-228568" algn="l" defTabSz="914270" rtl="0" eaLnBrk="1" latinLnBrk="0" hangingPunct="1">
        <a:lnSpc>
          <a:spcPct val="90000"/>
        </a:lnSpc>
        <a:spcBef>
          <a:spcPts val="500"/>
        </a:spcBef>
        <a:buFont typeface="Arial" panose="020B0604020202020204" pitchFamily="34" charset="0"/>
        <a:buChar char="•"/>
        <a:defRPr sz="1273" kern="1200">
          <a:solidFill>
            <a:schemeClr val="tx1"/>
          </a:solidFill>
          <a:latin typeface="+mn-lt"/>
          <a:ea typeface="+mn-ea"/>
          <a:cs typeface="+mn-cs"/>
        </a:defRPr>
      </a:lvl3pPr>
      <a:lvl4pPr marL="1599974" indent="-228568" algn="l" defTabSz="914270" rtl="0" eaLnBrk="1" latinLnBrk="0" hangingPunct="1">
        <a:lnSpc>
          <a:spcPct val="90000"/>
        </a:lnSpc>
        <a:spcBef>
          <a:spcPts val="500"/>
        </a:spcBef>
        <a:buFont typeface="Arial" panose="020B0604020202020204" pitchFamily="34" charset="0"/>
        <a:buChar char="•"/>
        <a:defRPr sz="1091" kern="1200">
          <a:solidFill>
            <a:schemeClr val="tx1"/>
          </a:solidFill>
          <a:latin typeface="+mn-lt"/>
          <a:ea typeface="+mn-ea"/>
          <a:cs typeface="+mn-cs"/>
        </a:defRPr>
      </a:lvl4pPr>
      <a:lvl5pPr marL="2057108" indent="-228568" algn="l" defTabSz="914270" rtl="0" eaLnBrk="1" latinLnBrk="0" hangingPunct="1">
        <a:lnSpc>
          <a:spcPct val="90000"/>
        </a:lnSpc>
        <a:spcBef>
          <a:spcPts val="500"/>
        </a:spcBef>
        <a:buFont typeface="Arial" panose="020B0604020202020204" pitchFamily="34" charset="0"/>
        <a:buChar char="•"/>
        <a:defRPr sz="1091" kern="1200">
          <a:solidFill>
            <a:schemeClr val="tx1"/>
          </a:solidFill>
          <a:latin typeface="+mn-lt"/>
          <a:ea typeface="+mn-ea"/>
          <a:cs typeface="+mn-cs"/>
        </a:defRPr>
      </a:lvl5pPr>
      <a:lvl6pPr marL="2514245" indent="-228568" algn="l" defTabSz="9142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79" indent="-228568" algn="l" defTabSz="9142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15" indent="-228568" algn="l" defTabSz="9142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51" indent="-228568" algn="l" defTabSz="9142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70" rtl="0" eaLnBrk="1" latinLnBrk="0" hangingPunct="1">
        <a:defRPr sz="1800" kern="1200">
          <a:solidFill>
            <a:schemeClr val="tx1"/>
          </a:solidFill>
          <a:latin typeface="+mn-lt"/>
          <a:ea typeface="+mn-ea"/>
          <a:cs typeface="+mn-cs"/>
        </a:defRPr>
      </a:lvl1pPr>
      <a:lvl2pPr marL="457136"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7" algn="l" defTabSz="914270" rtl="0" eaLnBrk="1" latinLnBrk="0" hangingPunct="1">
        <a:defRPr sz="1800" kern="1200">
          <a:solidFill>
            <a:schemeClr val="tx1"/>
          </a:solidFill>
          <a:latin typeface="+mn-lt"/>
          <a:ea typeface="+mn-ea"/>
          <a:cs typeface="+mn-cs"/>
        </a:defRPr>
      </a:lvl4pPr>
      <a:lvl5pPr marL="1828541" algn="l" defTabSz="914270" rtl="0" eaLnBrk="1" latinLnBrk="0" hangingPunct="1">
        <a:defRPr sz="1800" kern="1200">
          <a:solidFill>
            <a:schemeClr val="tx1"/>
          </a:solidFill>
          <a:latin typeface="+mn-lt"/>
          <a:ea typeface="+mn-ea"/>
          <a:cs typeface="+mn-cs"/>
        </a:defRPr>
      </a:lvl5pPr>
      <a:lvl6pPr marL="2285676" algn="l" defTabSz="914270" rtl="0" eaLnBrk="1" latinLnBrk="0" hangingPunct="1">
        <a:defRPr sz="1800" kern="1200">
          <a:solidFill>
            <a:schemeClr val="tx1"/>
          </a:solidFill>
          <a:latin typeface="+mn-lt"/>
          <a:ea typeface="+mn-ea"/>
          <a:cs typeface="+mn-cs"/>
        </a:defRPr>
      </a:lvl6pPr>
      <a:lvl7pPr marL="2742812" algn="l" defTabSz="914270" rtl="0" eaLnBrk="1" latinLnBrk="0" hangingPunct="1">
        <a:defRPr sz="1800" kern="1200">
          <a:solidFill>
            <a:schemeClr val="tx1"/>
          </a:solidFill>
          <a:latin typeface="+mn-lt"/>
          <a:ea typeface="+mn-ea"/>
          <a:cs typeface="+mn-cs"/>
        </a:defRPr>
      </a:lvl7pPr>
      <a:lvl8pPr marL="3199947" algn="l" defTabSz="914270" rtl="0" eaLnBrk="1" latinLnBrk="0" hangingPunct="1">
        <a:defRPr sz="1800" kern="1200">
          <a:solidFill>
            <a:schemeClr val="tx1"/>
          </a:solidFill>
          <a:latin typeface="+mn-lt"/>
          <a:ea typeface="+mn-ea"/>
          <a:cs typeface="+mn-cs"/>
        </a:defRPr>
      </a:lvl8pPr>
      <a:lvl9pPr marL="3657083" algn="l" defTabSz="9142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9" name="Rectangle 8"/>
          <p:cNvSpPr/>
          <p:nvPr/>
        </p:nvSpPr>
        <p:spPr>
          <a:xfrm>
            <a:off x="0" y="3946071"/>
            <a:ext cx="9144000" cy="119742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09992" y="692759"/>
            <a:ext cx="7772400" cy="1102519"/>
          </a:xfrm>
        </p:spPr>
        <p:txBody>
          <a:bodyPr>
            <a:normAutofit fontScale="90000"/>
          </a:bodyPr>
          <a:lstStyle/>
          <a:p>
            <a:pPr algn="l"/>
            <a:r>
              <a:rPr lang="en-US" sz="4000" spc="400" dirty="0">
                <a:solidFill>
                  <a:schemeClr val="bg1"/>
                </a:solidFill>
                <a:latin typeface="Nunito ExtraBold" panose="00000900000000000000" pitchFamily="2" charset="0"/>
                <a:cs typeface="Filson Soft Bold"/>
              </a:rPr>
              <a:t>INCLUSIONARY HOUSING PROGRAM REPORT</a:t>
            </a:r>
          </a:p>
        </p:txBody>
      </p:sp>
      <p:sp>
        <p:nvSpPr>
          <p:cNvPr id="3" name="Subtitle 2"/>
          <p:cNvSpPr>
            <a:spLocks noGrp="1"/>
          </p:cNvSpPr>
          <p:nvPr>
            <p:ph type="subTitle" idx="1"/>
          </p:nvPr>
        </p:nvSpPr>
        <p:spPr>
          <a:xfrm>
            <a:off x="728133" y="2011907"/>
            <a:ext cx="6400800" cy="877070"/>
          </a:xfrm>
        </p:spPr>
        <p:txBody>
          <a:bodyPr>
            <a:normAutofit/>
          </a:bodyPr>
          <a:lstStyle/>
          <a:p>
            <a:pPr algn="l"/>
            <a:r>
              <a:rPr lang="en-US" sz="2200" spc="400" dirty="0">
                <a:solidFill>
                  <a:schemeClr val="bg1"/>
                </a:solidFill>
                <a:latin typeface="Nunito" panose="00000500000000000000" pitchFamily="2" charset="0"/>
                <a:cs typeface="Filson Soft Medium"/>
              </a:rPr>
              <a:t>2022</a:t>
            </a:r>
          </a:p>
        </p:txBody>
      </p:sp>
      <p:sp>
        <p:nvSpPr>
          <p:cNvPr id="4" name="Subtitle 2"/>
          <p:cNvSpPr txBox="1">
            <a:spLocks/>
          </p:cNvSpPr>
          <p:nvPr/>
        </p:nvSpPr>
        <p:spPr>
          <a:xfrm>
            <a:off x="728133" y="4356740"/>
            <a:ext cx="6400800" cy="2794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solidFill>
                  <a:schemeClr val="bg1"/>
                </a:solidFill>
                <a:latin typeface="Nunito" panose="00000500000000000000" pitchFamily="2" charset="0"/>
                <a:cs typeface="Filson Soft Bold"/>
              </a:rPr>
              <a:t>July 18, 2023</a:t>
            </a:r>
          </a:p>
        </p:txBody>
      </p:sp>
      <p:pic>
        <p:nvPicPr>
          <p:cNvPr id="14" name="Picture 13"/>
          <p:cNvPicPr>
            <a:picLocks noChangeAspect="1"/>
          </p:cNvPicPr>
          <p:nvPr/>
        </p:nvPicPr>
        <p:blipFill rotWithShape="1">
          <a:blip r:embed="rId3"/>
          <a:srcRect l="12832" r="20263" b="51818"/>
          <a:stretch/>
        </p:blipFill>
        <p:spPr>
          <a:xfrm>
            <a:off x="0" y="2894151"/>
            <a:ext cx="9143999" cy="1046746"/>
          </a:xfrm>
          <a:prstGeom prst="rect">
            <a:avLst/>
          </a:prstGeom>
        </p:spPr>
      </p:pic>
      <p:pic>
        <p:nvPicPr>
          <p:cNvPr id="10" name="Picture 9" descr="LON-Logo-whitecircle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533" y="3034691"/>
            <a:ext cx="1828800" cy="1828800"/>
          </a:xfrm>
          <a:prstGeom prst="rect">
            <a:avLst/>
          </a:prstGeom>
        </p:spPr>
      </p:pic>
    </p:spTree>
    <p:extLst>
      <p:ext uri="{BB962C8B-B14F-4D97-AF65-F5344CB8AC3E}">
        <p14:creationId xmlns:p14="http://schemas.microsoft.com/office/powerpoint/2010/main" val="423380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50CD3F-EBF3-BD45-9FF4-85E5963A6685}" type="slidenum">
              <a:rPr lang="en-US" smtClean="0"/>
              <a:t>10</a:t>
            </a:fld>
            <a:endParaRPr lang="en-US"/>
          </a:p>
        </p:txBody>
      </p:sp>
      <p:sp>
        <p:nvSpPr>
          <p:cNvPr id="6" name="Title 1"/>
          <p:cNvSpPr>
            <a:spLocks noGrp="1"/>
          </p:cNvSpPr>
          <p:nvPr>
            <p:ph type="title"/>
          </p:nvPr>
        </p:nvSpPr>
        <p:spPr>
          <a:xfrm>
            <a:off x="288608" y="281184"/>
            <a:ext cx="8398192" cy="599083"/>
          </a:xfrm>
        </p:spPr>
        <p:txBody>
          <a:bodyPr/>
          <a:lstStyle/>
          <a:p>
            <a:pPr algn="l"/>
            <a:r>
              <a:rPr lang="en-US" dirty="0"/>
              <a:t>IH ACCOMPLISHMENTS AND OUTLOOK</a:t>
            </a:r>
          </a:p>
        </p:txBody>
      </p:sp>
      <p:sp>
        <p:nvSpPr>
          <p:cNvPr id="7" name="Content Placeholder 2"/>
          <p:cNvSpPr txBox="1">
            <a:spLocks/>
          </p:cNvSpPr>
          <p:nvPr/>
        </p:nvSpPr>
        <p:spPr>
          <a:xfrm>
            <a:off x="457200" y="1138518"/>
            <a:ext cx="8229600" cy="3628745"/>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solidFill>
                  <a:schemeClr val="accent4"/>
                </a:solidFill>
              </a:rPr>
              <a:t>Accomplishments</a:t>
            </a:r>
          </a:p>
          <a:p>
            <a:pPr lvl="1"/>
            <a:r>
              <a:rPr lang="en-US" sz="3600" dirty="0"/>
              <a:t>Revised sales price maximum methodology</a:t>
            </a:r>
          </a:p>
          <a:p>
            <a:pPr lvl="1"/>
            <a:r>
              <a:rPr lang="en-US" sz="3600" dirty="0"/>
              <a:t>DRC process improvements</a:t>
            </a:r>
          </a:p>
          <a:p>
            <a:endParaRPr lang="en-US" sz="1000" dirty="0">
              <a:solidFill>
                <a:schemeClr val="accent4"/>
              </a:solidFill>
            </a:endParaRPr>
          </a:p>
          <a:p>
            <a:r>
              <a:rPr lang="en-US" sz="4000" dirty="0">
                <a:solidFill>
                  <a:schemeClr val="accent4"/>
                </a:solidFill>
              </a:rPr>
              <a:t>What we want to accomplish in 2023:</a:t>
            </a:r>
          </a:p>
          <a:p>
            <a:pPr lvl="1"/>
            <a:r>
              <a:rPr lang="en-US" sz="3600" dirty="0"/>
              <a:t>Minor code cleanup</a:t>
            </a:r>
          </a:p>
          <a:p>
            <a:pPr lvl="1"/>
            <a:r>
              <a:rPr lang="en-US" sz="3600" dirty="0"/>
              <a:t>Deed restriction sale price limit modification</a:t>
            </a:r>
          </a:p>
          <a:p>
            <a:pPr lvl="1"/>
            <a:r>
              <a:rPr lang="en-US" sz="3600" dirty="0"/>
              <a:t>Middle-tier option right-size</a:t>
            </a:r>
          </a:p>
          <a:p>
            <a:pPr lvl="1"/>
            <a:r>
              <a:rPr lang="en-US" sz="3600" dirty="0"/>
              <a:t>Fee-in-Lieu update (or modification)</a:t>
            </a:r>
          </a:p>
          <a:p>
            <a:pPr lvl="1"/>
            <a:r>
              <a:rPr lang="en-US" sz="3600" dirty="0"/>
              <a:t>Other consultant recommendations for IHO structure</a:t>
            </a:r>
            <a:endParaRPr lang="en-US" sz="3200" dirty="0"/>
          </a:p>
          <a:p>
            <a:pPr marL="457200" lvl="1" indent="0">
              <a:buFont typeface="Arial"/>
              <a:buNone/>
            </a:pPr>
            <a:endParaRPr lang="en-US" sz="1200" dirty="0"/>
          </a:p>
          <a:p>
            <a:endParaRPr lang="en-US" sz="1600" dirty="0"/>
          </a:p>
        </p:txBody>
      </p:sp>
    </p:spTree>
    <p:extLst>
      <p:ext uri="{BB962C8B-B14F-4D97-AF65-F5344CB8AC3E}">
        <p14:creationId xmlns:p14="http://schemas.microsoft.com/office/powerpoint/2010/main" val="114055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2023 SALES PRICE MAXIMUM UPDATE</a:t>
            </a:r>
          </a:p>
        </p:txBody>
      </p:sp>
    </p:spTree>
    <p:extLst>
      <p:ext uri="{BB962C8B-B14F-4D97-AF65-F5344CB8AC3E}">
        <p14:creationId xmlns:p14="http://schemas.microsoft.com/office/powerpoint/2010/main" val="123109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PRICE MAXIMUM UPDATE </a:t>
            </a:r>
          </a:p>
        </p:txBody>
      </p:sp>
      <p:sp>
        <p:nvSpPr>
          <p:cNvPr id="5" name="Slide Number Placeholder 4"/>
          <p:cNvSpPr>
            <a:spLocks noGrp="1"/>
          </p:cNvSpPr>
          <p:nvPr>
            <p:ph type="sldNum" sz="quarter" idx="12"/>
          </p:nvPr>
        </p:nvSpPr>
        <p:spPr/>
        <p:txBody>
          <a:bodyPr/>
          <a:lstStyle/>
          <a:p>
            <a:fld id="{BB50CD3F-EBF3-BD45-9FF4-85E5963A6685}" type="slidenum">
              <a:rPr lang="en-US" smtClean="0"/>
              <a:t>12</a:t>
            </a:fld>
            <a:endParaRPr lang="en-US"/>
          </a:p>
        </p:txBody>
      </p:sp>
      <p:pic>
        <p:nvPicPr>
          <p:cNvPr id="4" name="Picture 3">
            <a:extLst>
              <a:ext uri="{FF2B5EF4-FFF2-40B4-BE49-F238E27FC236}">
                <a16:creationId xmlns:a16="http://schemas.microsoft.com/office/drawing/2014/main" id="{501910BB-9166-B432-8112-095C870E5D74}"/>
              </a:ext>
            </a:extLst>
          </p:cNvPr>
          <p:cNvPicPr>
            <a:picLocks noChangeAspect="1"/>
          </p:cNvPicPr>
          <p:nvPr/>
        </p:nvPicPr>
        <p:blipFill>
          <a:blip r:embed="rId3"/>
          <a:stretch>
            <a:fillRect/>
          </a:stretch>
        </p:blipFill>
        <p:spPr>
          <a:xfrm>
            <a:off x="288608" y="1153514"/>
            <a:ext cx="8600090" cy="2929999"/>
          </a:xfrm>
          <a:prstGeom prst="rect">
            <a:avLst/>
          </a:prstGeom>
        </p:spPr>
      </p:pic>
    </p:spTree>
    <p:extLst>
      <p:ext uri="{BB962C8B-B14F-4D97-AF65-F5344CB8AC3E}">
        <p14:creationId xmlns:p14="http://schemas.microsoft.com/office/powerpoint/2010/main" val="275696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IH ANNUAL REPORT?</a:t>
            </a:r>
          </a:p>
        </p:txBody>
      </p:sp>
    </p:spTree>
    <p:extLst>
      <p:ext uri="{BB962C8B-B14F-4D97-AF65-F5344CB8AC3E}">
        <p14:creationId xmlns:p14="http://schemas.microsoft.com/office/powerpoint/2010/main" val="91953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040" y="1180409"/>
            <a:ext cx="8189313" cy="1505846"/>
          </a:xfrm>
        </p:spPr>
        <p:txBody>
          <a:bodyPr/>
          <a:lstStyle/>
          <a:p>
            <a:pPr>
              <a:lnSpc>
                <a:spcPts val="5454"/>
              </a:lnSpc>
            </a:pPr>
            <a:r>
              <a:rPr lang="en-US" sz="4125" b="0" dirty="0">
                <a:solidFill>
                  <a:srgbClr val="F8DA37"/>
                </a:solidFill>
              </a:rPr>
              <a:t>Longmont </a:t>
            </a:r>
            <a:br>
              <a:rPr lang="en-US" sz="4125" b="0" dirty="0">
                <a:solidFill>
                  <a:srgbClr val="F8DA37"/>
                </a:solidFill>
              </a:rPr>
            </a:br>
            <a:r>
              <a:rPr lang="en-US" sz="4125" b="0" dirty="0"/>
              <a:t>housing affordability  &amp; IHO Policy review</a:t>
            </a:r>
            <a:br>
              <a:rPr lang="en-US" sz="5294" b="0" dirty="0"/>
            </a:br>
            <a:endParaRPr lang="en-US" sz="2550" b="0" dirty="0"/>
          </a:p>
        </p:txBody>
      </p:sp>
      <p:sp>
        <p:nvSpPr>
          <p:cNvPr id="9" name="TextBox 8">
            <a:extLst>
              <a:ext uri="{FF2B5EF4-FFF2-40B4-BE49-F238E27FC236}">
                <a16:creationId xmlns:a16="http://schemas.microsoft.com/office/drawing/2014/main" id="{6F8442BF-49C7-0845-AD14-934111FE357B}"/>
              </a:ext>
            </a:extLst>
          </p:cNvPr>
          <p:cNvSpPr txBox="1"/>
          <p:nvPr/>
        </p:nvSpPr>
        <p:spPr>
          <a:xfrm>
            <a:off x="635303" y="3972834"/>
            <a:ext cx="1914307" cy="463332"/>
          </a:xfrm>
          <a:prstGeom prst="rect">
            <a:avLst/>
          </a:prstGeom>
          <a:noFill/>
        </p:spPr>
        <p:txBody>
          <a:bodyPr wrap="none" rtlCol="0">
            <a:spAutoFit/>
          </a:bodyPr>
          <a:lstStyle/>
          <a:p>
            <a:pPr defTabSz="302575">
              <a:spcAft>
                <a:spcPts val="543"/>
              </a:spcAft>
            </a:pPr>
            <a:r>
              <a:rPr lang="en-US" sz="997" cap="all" dirty="0">
                <a:ln w="19050">
                  <a:noFill/>
                </a:ln>
                <a:solidFill>
                  <a:srgbClr val="FFFFFF"/>
                </a:solidFill>
                <a:latin typeface="Open Sans" panose="020B0606030504020204" pitchFamily="34" charset="0"/>
                <a:ea typeface="Open Sans" panose="020B0606030504020204" pitchFamily="34" charset="0"/>
                <a:cs typeface="Open Sans" panose="020B0606030504020204" pitchFamily="34" charset="0"/>
              </a:rPr>
              <a:t>PRESENTED by</a:t>
            </a:r>
          </a:p>
          <a:p>
            <a:pPr defTabSz="302575">
              <a:spcAft>
                <a:spcPts val="543"/>
              </a:spcAft>
            </a:pPr>
            <a:r>
              <a:rPr lang="en-US" sz="997" i="1" dirty="0">
                <a:ln w="19050">
                  <a:noFill/>
                </a:ln>
                <a:solidFill>
                  <a:srgbClr val="FFFFFF"/>
                </a:solidFill>
                <a:latin typeface="Open Sans" panose="020B0606030504020204" pitchFamily="34" charset="0"/>
                <a:ea typeface="Open Sans" panose="020B0606030504020204" pitchFamily="34" charset="0"/>
                <a:cs typeface="Open Sans" panose="020B0606030504020204" pitchFamily="34" charset="0"/>
              </a:rPr>
              <a:t>Mollie Fitzpatrick, Managing Director</a:t>
            </a:r>
          </a:p>
        </p:txBody>
      </p:sp>
      <p:sp>
        <p:nvSpPr>
          <p:cNvPr id="5" name="TextBox 4">
            <a:extLst>
              <a:ext uri="{FF2B5EF4-FFF2-40B4-BE49-F238E27FC236}">
                <a16:creationId xmlns:a16="http://schemas.microsoft.com/office/drawing/2014/main" id="{E8587958-7852-6216-F76F-E86CD8FBD24E}"/>
              </a:ext>
            </a:extLst>
          </p:cNvPr>
          <p:cNvSpPr txBox="1"/>
          <p:nvPr/>
        </p:nvSpPr>
        <p:spPr>
          <a:xfrm>
            <a:off x="2435008" y="4453155"/>
            <a:ext cx="4573377" cy="438582"/>
          </a:xfrm>
          <a:prstGeom prst="rect">
            <a:avLst/>
          </a:prstGeom>
          <a:noFill/>
        </p:spPr>
        <p:txBody>
          <a:bodyPr wrap="square">
            <a:spAutoFit/>
          </a:bodyPr>
          <a:lstStyle/>
          <a:p>
            <a:pPr defTabSz="298871"/>
            <a:r>
              <a:rPr lang="en-US" sz="750">
                <a:ln w="19050">
                  <a:noFill/>
                </a:ln>
                <a:solidFill>
                  <a:srgbClr val="FFFFFF"/>
                </a:solidFill>
                <a:latin typeface="Open Sans" panose="020B0606030504020204" pitchFamily="34" charset="0"/>
                <a:ea typeface="Open Sans" panose="020B0606030504020204" pitchFamily="34" charset="0"/>
                <a:cs typeface="Open Sans" panose="020B0606030504020204" pitchFamily="34" charset="0"/>
              </a:rPr>
              <a:t>Denver, Colorado 80220</a:t>
            </a:r>
          </a:p>
          <a:p>
            <a:pPr defTabSz="298871"/>
            <a:r>
              <a:rPr lang="en-US" sz="750">
                <a:ln w="19050">
                  <a:noFill/>
                </a:ln>
                <a:solidFill>
                  <a:srgbClr val="FFFFFF"/>
                </a:solidFill>
                <a:latin typeface="Open Sans" panose="020B0606030504020204" pitchFamily="34" charset="0"/>
                <a:ea typeface="Open Sans" panose="020B0606030504020204" pitchFamily="34" charset="0"/>
                <a:cs typeface="Open Sans" panose="020B0606030504020204" pitchFamily="34" charset="0"/>
              </a:rPr>
              <a:t>970.880.1415 </a:t>
            </a:r>
          </a:p>
          <a:p>
            <a:pPr defTabSz="298871"/>
            <a:r>
              <a:rPr lang="en-US" sz="750">
                <a:ln w="19050">
                  <a:noFill/>
                </a:ln>
                <a:solidFill>
                  <a:srgbClr val="FFFFFF"/>
                </a:solidFill>
                <a:latin typeface="Open Sans" panose="020B0606030504020204" pitchFamily="34" charset="0"/>
                <a:ea typeface="Open Sans" panose="020B0606030504020204" pitchFamily="34" charset="0"/>
                <a:cs typeface="Open Sans" panose="020B0606030504020204" pitchFamily="34" charset="0"/>
              </a:rPr>
              <a:t>hello@rootpolicy.com</a:t>
            </a:r>
          </a:p>
        </p:txBody>
      </p:sp>
    </p:spTree>
    <p:extLst>
      <p:ext uri="{BB962C8B-B14F-4D97-AF65-F5344CB8AC3E}">
        <p14:creationId xmlns:p14="http://schemas.microsoft.com/office/powerpoint/2010/main" val="258546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A848-5856-43BE-B62A-33232454627A}"/>
              </a:ext>
            </a:extLst>
          </p:cNvPr>
          <p:cNvSpPr>
            <a:spLocks noGrp="1"/>
          </p:cNvSpPr>
          <p:nvPr>
            <p:ph type="title"/>
          </p:nvPr>
        </p:nvSpPr>
        <p:spPr/>
        <p:txBody>
          <a:bodyPr>
            <a:normAutofit fontScale="90000"/>
          </a:bodyPr>
          <a:lstStyle/>
          <a:p>
            <a:pPr>
              <a:lnSpc>
                <a:spcPct val="100000"/>
              </a:lnSpc>
            </a:pPr>
            <a:r>
              <a:rPr lang="en-US" sz="6546" dirty="0">
                <a:solidFill>
                  <a:srgbClr val="F8DA37"/>
                </a:solidFill>
                <a:latin typeface="Montserrat ExtraLight"/>
                <a:cs typeface="Montserrat SemiBold"/>
              </a:rPr>
              <a:t>Housing Affordability Needs</a:t>
            </a:r>
            <a:br>
              <a:rPr lang="en-US" sz="6546" dirty="0">
                <a:solidFill>
                  <a:srgbClr val="D3D655"/>
                </a:solidFill>
                <a:latin typeface="Montserrat ExtraLight"/>
                <a:cs typeface="Montserrat SemiBold"/>
              </a:rPr>
            </a:br>
            <a:endParaRPr lang="en-US" sz="2700" dirty="0">
              <a:solidFill>
                <a:schemeClr val="bg1"/>
              </a:solidFill>
              <a:cs typeface="Montserrat SemiBold"/>
            </a:endParaRPr>
          </a:p>
        </p:txBody>
      </p:sp>
      <p:sp>
        <p:nvSpPr>
          <p:cNvPr id="4" name="Slide Number Placeholder 3">
            <a:extLst>
              <a:ext uri="{FF2B5EF4-FFF2-40B4-BE49-F238E27FC236}">
                <a16:creationId xmlns:a16="http://schemas.microsoft.com/office/drawing/2014/main" id="{4123AFB3-A78F-41D2-A236-70EC2ED9DC9C}"/>
              </a:ext>
            </a:extLst>
          </p:cNvPr>
          <p:cNvSpPr>
            <a:spLocks noGrp="1"/>
          </p:cNvSpPr>
          <p:nvPr>
            <p:ph type="sldNum" sz="quarter" idx="12"/>
          </p:nvPr>
        </p:nvSpPr>
        <p:spPr/>
        <p:txBody>
          <a:bodyPr/>
          <a:lstStyle/>
          <a:p>
            <a:pPr defTabSz="302575"/>
            <a:fld id="{B044B40D-486A-4792-BFD0-B123E13E9BEE}" type="slidenum">
              <a:rPr lang="en-US">
                <a:solidFill>
                  <a:srgbClr val="53575A">
                    <a:tint val="75000"/>
                  </a:srgbClr>
                </a:solidFill>
                <a:latin typeface="Open Sans"/>
              </a:rPr>
              <a:pPr defTabSz="302575"/>
              <a:t>15</a:t>
            </a:fld>
            <a:endParaRPr lang="en-US">
              <a:solidFill>
                <a:srgbClr val="53575A">
                  <a:tint val="75000"/>
                </a:srgbClr>
              </a:solidFill>
              <a:latin typeface="Open Sans"/>
            </a:endParaRPr>
          </a:p>
        </p:txBody>
      </p:sp>
    </p:spTree>
    <p:extLst>
      <p:ext uri="{BB962C8B-B14F-4D97-AF65-F5344CB8AC3E}">
        <p14:creationId xmlns:p14="http://schemas.microsoft.com/office/powerpoint/2010/main" val="3824937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CA7300-B13D-34B7-9D6C-F3E8D73F1721}"/>
              </a:ext>
            </a:extLst>
          </p:cNvPr>
          <p:cNvSpPr>
            <a:spLocks noGrp="1"/>
          </p:cNvSpPr>
          <p:nvPr>
            <p:ph type="title"/>
          </p:nvPr>
        </p:nvSpPr>
        <p:spPr>
          <a:xfrm>
            <a:off x="170367" y="410947"/>
            <a:ext cx="2447239" cy="1182326"/>
          </a:xfrm>
        </p:spPr>
        <p:txBody>
          <a:bodyPr>
            <a:normAutofit/>
          </a:bodyPr>
          <a:lstStyle/>
          <a:p>
            <a:r>
              <a:rPr lang="en-US" sz="2850" dirty="0"/>
              <a:t>Defining Affordability</a:t>
            </a:r>
          </a:p>
        </p:txBody>
      </p:sp>
      <p:sp>
        <p:nvSpPr>
          <p:cNvPr id="4" name="Slide Number Placeholder 3">
            <a:extLst>
              <a:ext uri="{FF2B5EF4-FFF2-40B4-BE49-F238E27FC236}">
                <a16:creationId xmlns:a16="http://schemas.microsoft.com/office/drawing/2014/main" id="{4AEA39DA-3438-AAE1-1FD9-0EB6F262AF95}"/>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16</a:t>
            </a:fld>
            <a:endParaRPr lang="en-US">
              <a:solidFill>
                <a:srgbClr val="53575A">
                  <a:tint val="75000"/>
                </a:srgbClr>
              </a:solidFill>
              <a:latin typeface="Open Sans"/>
            </a:endParaRPr>
          </a:p>
        </p:txBody>
      </p:sp>
      <p:sp>
        <p:nvSpPr>
          <p:cNvPr id="13" name="TextBox 12">
            <a:extLst>
              <a:ext uri="{FF2B5EF4-FFF2-40B4-BE49-F238E27FC236}">
                <a16:creationId xmlns:a16="http://schemas.microsoft.com/office/drawing/2014/main" id="{203A8A0E-DB15-8B9F-0835-B637EDDFF4A4}"/>
              </a:ext>
            </a:extLst>
          </p:cNvPr>
          <p:cNvSpPr txBox="1"/>
          <p:nvPr/>
        </p:nvSpPr>
        <p:spPr>
          <a:xfrm>
            <a:off x="209888" y="1776003"/>
            <a:ext cx="2112549" cy="1338828"/>
          </a:xfrm>
          <a:prstGeom prst="rect">
            <a:avLst/>
          </a:prstGeom>
          <a:noFill/>
        </p:spPr>
        <p:txBody>
          <a:bodyPr wrap="square" rtlCol="0" anchor="ctr">
            <a:spAutoFit/>
          </a:bodyPr>
          <a:lstStyle/>
          <a:p>
            <a:pPr defTabSz="298871"/>
            <a:r>
              <a:rPr lang="en-US" sz="1350" dirty="0">
                <a:solidFill>
                  <a:srgbClr val="FFFFFF"/>
                </a:solidFill>
                <a:latin typeface="Open Sans" panose="020B0606030504020204" pitchFamily="34" charset="0"/>
                <a:ea typeface="Times New Roman" panose="02020603050405020304" pitchFamily="18" charset="0"/>
                <a:cs typeface="Times New Roman" panose="02020603050405020304" pitchFamily="18" charset="0"/>
              </a:rPr>
              <a:t>Affordability is typically  linked to the idea that households should not be “cost burdened” from housing costs—spending more than 30% of gross income on housing costs. </a:t>
            </a:r>
            <a:endParaRPr lang="en-US" sz="1350" dirty="0">
              <a:solidFill>
                <a:srgbClr val="FFFFFF"/>
              </a:solidFill>
              <a:latin typeface="Open Sans"/>
            </a:endParaRPr>
          </a:p>
        </p:txBody>
      </p:sp>
      <p:sp>
        <p:nvSpPr>
          <p:cNvPr id="38" name="Text Placeholder 4">
            <a:extLst>
              <a:ext uri="{FF2B5EF4-FFF2-40B4-BE49-F238E27FC236}">
                <a16:creationId xmlns:a16="http://schemas.microsoft.com/office/drawing/2014/main" id="{4C1BCCE3-6A00-4AE8-F2A8-78EBF73FDD74}"/>
              </a:ext>
            </a:extLst>
          </p:cNvPr>
          <p:cNvSpPr txBox="1">
            <a:spLocks/>
          </p:cNvSpPr>
          <p:nvPr/>
        </p:nvSpPr>
        <p:spPr>
          <a:xfrm>
            <a:off x="2850086" y="446911"/>
            <a:ext cx="3225133" cy="2460769"/>
          </a:xfrm>
          <a:prstGeom prst="rect">
            <a:avLst/>
          </a:prstGeom>
        </p:spPr>
        <p:txBody>
          <a:bodyPr>
            <a:norm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350" dirty="0">
                <a:solidFill>
                  <a:srgbClr val="186194"/>
                </a:solidFill>
                <a:latin typeface="Montserrat"/>
              </a:rPr>
              <a:t>Housing programs rely on income limits published by the U.S. Department of Housing and Urban Development (HUD) that are represented as percentages of the area median family income (commonly abbreviated as “HUD AMI” or simply “AMI”). </a:t>
            </a:r>
          </a:p>
          <a:p>
            <a:pPr marL="0" indent="0" defTabSz="298871">
              <a:lnSpc>
                <a:spcPct val="100000"/>
              </a:lnSpc>
              <a:spcBef>
                <a:spcPts val="900"/>
              </a:spcBef>
              <a:spcAft>
                <a:spcPts val="900"/>
              </a:spcAft>
              <a:buNone/>
            </a:pPr>
            <a:r>
              <a:rPr lang="en-US" sz="1350" dirty="0">
                <a:solidFill>
                  <a:srgbClr val="186194"/>
                </a:solidFill>
                <a:latin typeface="Montserrat"/>
              </a:rPr>
              <a:t>2023 HUD Regional AMI is $106,300 for a 2-person household.</a:t>
            </a:r>
          </a:p>
        </p:txBody>
      </p:sp>
      <p:sp>
        <p:nvSpPr>
          <p:cNvPr id="42" name="TextBox 41">
            <a:extLst>
              <a:ext uri="{FF2B5EF4-FFF2-40B4-BE49-F238E27FC236}">
                <a16:creationId xmlns:a16="http://schemas.microsoft.com/office/drawing/2014/main" id="{B7C96E3D-39AA-8847-5517-FA0F4D283BF2}"/>
              </a:ext>
            </a:extLst>
          </p:cNvPr>
          <p:cNvSpPr txBox="1"/>
          <p:nvPr/>
        </p:nvSpPr>
        <p:spPr>
          <a:xfrm>
            <a:off x="2850086" y="3131548"/>
            <a:ext cx="5986780" cy="507831"/>
          </a:xfrm>
          <a:prstGeom prst="rect">
            <a:avLst/>
          </a:prstGeom>
          <a:noFill/>
        </p:spPr>
        <p:txBody>
          <a:bodyPr wrap="square" rtlCol="0" anchor="ctr">
            <a:spAutoFit/>
          </a:bodyPr>
          <a:lstStyle/>
          <a:p>
            <a:pPr defTabSz="298871"/>
            <a:r>
              <a:rPr lang="en-US" sz="1350" b="1" dirty="0">
                <a:solidFill>
                  <a:srgbClr val="003764"/>
                </a:solidFill>
                <a:latin typeface="Montserrat"/>
              </a:rPr>
              <a:t>Median Household Income: </a:t>
            </a:r>
          </a:p>
          <a:p>
            <a:pPr defTabSz="298871"/>
            <a:r>
              <a:rPr lang="en-US" sz="1350" dirty="0">
                <a:solidFill>
                  <a:srgbClr val="003764"/>
                </a:solidFill>
                <a:latin typeface="Montserrat"/>
              </a:rPr>
              <a:t>Longmont and Peer Communities, 2021 ACS data</a:t>
            </a:r>
            <a:endParaRPr lang="en-US" sz="1050" dirty="0">
              <a:solidFill>
                <a:srgbClr val="003764"/>
              </a:solidFill>
              <a:latin typeface="Montserrat"/>
            </a:endParaRPr>
          </a:p>
        </p:txBody>
      </p:sp>
      <p:pic>
        <p:nvPicPr>
          <p:cNvPr id="2" name="Picture 1">
            <a:extLst>
              <a:ext uri="{FF2B5EF4-FFF2-40B4-BE49-F238E27FC236}">
                <a16:creationId xmlns:a16="http://schemas.microsoft.com/office/drawing/2014/main" id="{CC255627-C249-2B00-60BD-DEB02D2C70E1}"/>
              </a:ext>
            </a:extLst>
          </p:cNvPr>
          <p:cNvPicPr>
            <a:picLocks noChangeAspect="1"/>
          </p:cNvPicPr>
          <p:nvPr/>
        </p:nvPicPr>
        <p:blipFill rotWithShape="1">
          <a:blip r:embed="rId2">
            <a:extLst>
              <a:ext uri="{28A0092B-C50C-407E-A947-70E740481C1C}">
                <a14:useLocalDpi xmlns:a14="http://schemas.microsoft.com/office/drawing/2010/main" val="0"/>
              </a:ext>
            </a:extLst>
          </a:blip>
          <a:srcRect t="7534" b="5353"/>
          <a:stretch/>
        </p:blipFill>
        <p:spPr bwMode="auto">
          <a:xfrm>
            <a:off x="4572000" y="3619789"/>
            <a:ext cx="4531519" cy="1474946"/>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79F1482B-468B-E90F-6ED3-6827384E6F10}"/>
              </a:ext>
            </a:extLst>
          </p:cNvPr>
          <p:cNvPicPr>
            <a:picLocks noChangeAspect="1"/>
          </p:cNvPicPr>
          <p:nvPr/>
        </p:nvPicPr>
        <p:blipFill rotWithShape="1">
          <a:blip r:embed="rId3"/>
          <a:srcRect r="56671" b="13116"/>
          <a:stretch/>
        </p:blipFill>
        <p:spPr>
          <a:xfrm>
            <a:off x="6226335" y="483302"/>
            <a:ext cx="2411974" cy="2363511"/>
          </a:xfrm>
          <a:prstGeom prst="rect">
            <a:avLst/>
          </a:prstGeom>
        </p:spPr>
      </p:pic>
      <p:sp>
        <p:nvSpPr>
          <p:cNvPr id="9" name="Text Placeholder 4">
            <a:extLst>
              <a:ext uri="{FF2B5EF4-FFF2-40B4-BE49-F238E27FC236}">
                <a16:creationId xmlns:a16="http://schemas.microsoft.com/office/drawing/2014/main" id="{3D196B85-02B2-4D6D-00BC-C83CB09AFE7A}"/>
              </a:ext>
            </a:extLst>
          </p:cNvPr>
          <p:cNvSpPr txBox="1">
            <a:spLocks/>
          </p:cNvSpPr>
          <p:nvPr/>
        </p:nvSpPr>
        <p:spPr>
          <a:xfrm>
            <a:off x="2850086" y="178344"/>
            <a:ext cx="5375291" cy="2460769"/>
          </a:xfrm>
          <a:prstGeom prst="rect">
            <a:avLst/>
          </a:prstGeom>
        </p:spPr>
        <p:txBody>
          <a:bodyPr>
            <a:norm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350" b="1" dirty="0">
                <a:solidFill>
                  <a:srgbClr val="186194"/>
                </a:solidFill>
                <a:latin typeface="Montserrat"/>
              </a:rPr>
              <a:t>Regional HUD Area Median Income (AMI):</a:t>
            </a:r>
            <a:endParaRPr lang="en-US" sz="1350" dirty="0">
              <a:solidFill>
                <a:srgbClr val="186194"/>
              </a:solidFill>
              <a:latin typeface="Montserrat"/>
            </a:endParaRPr>
          </a:p>
        </p:txBody>
      </p:sp>
    </p:spTree>
    <p:extLst>
      <p:ext uri="{BB962C8B-B14F-4D97-AF65-F5344CB8AC3E}">
        <p14:creationId xmlns:p14="http://schemas.microsoft.com/office/powerpoint/2010/main" val="306438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CA7300-B13D-34B7-9D6C-F3E8D73F1721}"/>
              </a:ext>
            </a:extLst>
          </p:cNvPr>
          <p:cNvSpPr>
            <a:spLocks noGrp="1"/>
          </p:cNvSpPr>
          <p:nvPr>
            <p:ph type="title"/>
          </p:nvPr>
        </p:nvSpPr>
        <p:spPr>
          <a:xfrm>
            <a:off x="204281" y="447933"/>
            <a:ext cx="6031762" cy="947352"/>
          </a:xfrm>
        </p:spPr>
        <p:txBody>
          <a:bodyPr>
            <a:normAutofit fontScale="90000"/>
          </a:bodyPr>
          <a:lstStyle/>
          <a:p>
            <a:r>
              <a:rPr lang="en-US" dirty="0">
                <a:solidFill>
                  <a:schemeClr val="accent4"/>
                </a:solidFill>
              </a:rPr>
              <a:t>Rising Rents: </a:t>
            </a:r>
            <a:r>
              <a:rPr lang="en-US" sz="1800" dirty="0">
                <a:solidFill>
                  <a:schemeClr val="accent4"/>
                </a:solidFill>
                <a:latin typeface="+mn-lt"/>
              </a:rPr>
              <a:t>The average market-rate rent in 2023 ($1,700) generally serves households earning 60% to 80% AMI (depending on household and unit size). </a:t>
            </a:r>
          </a:p>
        </p:txBody>
      </p:sp>
      <p:sp>
        <p:nvSpPr>
          <p:cNvPr id="7" name="Text Placeholder 6">
            <a:extLst>
              <a:ext uri="{FF2B5EF4-FFF2-40B4-BE49-F238E27FC236}">
                <a16:creationId xmlns:a16="http://schemas.microsoft.com/office/drawing/2014/main" id="{65CBF6B9-453F-5AE7-C514-056F9E78A29C}"/>
              </a:ext>
            </a:extLst>
          </p:cNvPr>
          <p:cNvSpPr>
            <a:spLocks noGrp="1"/>
          </p:cNvSpPr>
          <p:nvPr>
            <p:ph type="body" sz="half" idx="2"/>
          </p:nvPr>
        </p:nvSpPr>
        <p:spPr>
          <a:xfrm>
            <a:off x="6680886" y="686979"/>
            <a:ext cx="2171739" cy="1710381"/>
          </a:xfrm>
        </p:spPr>
        <p:txBody>
          <a:bodyPr>
            <a:normAutofit lnSpcReduction="10000"/>
          </a:bodyPr>
          <a:lstStyle/>
          <a:p>
            <a:pPr>
              <a:lnSpc>
                <a:spcPct val="110000"/>
              </a:lnSpc>
            </a:pPr>
            <a:r>
              <a:rPr lang="en-US" sz="1425" b="1" dirty="0"/>
              <a:t>New construction (median rent $1,950) </a:t>
            </a:r>
            <a:r>
              <a:rPr lang="en-US" sz="1425" dirty="0"/>
              <a:t>typically serves renter households at 70% to 90% AMI (depending on household and unit size. </a:t>
            </a:r>
          </a:p>
          <a:p>
            <a:endParaRPr lang="en-US" dirty="0"/>
          </a:p>
        </p:txBody>
      </p:sp>
      <p:sp>
        <p:nvSpPr>
          <p:cNvPr id="4" name="Slide Number Placeholder 3">
            <a:extLst>
              <a:ext uri="{FF2B5EF4-FFF2-40B4-BE49-F238E27FC236}">
                <a16:creationId xmlns:a16="http://schemas.microsoft.com/office/drawing/2014/main" id="{4AEA39DA-3438-AAE1-1FD9-0EB6F262AF95}"/>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17</a:t>
            </a:fld>
            <a:endParaRPr lang="en-US">
              <a:solidFill>
                <a:srgbClr val="53575A">
                  <a:tint val="75000"/>
                </a:srgbClr>
              </a:solidFill>
              <a:latin typeface="Open Sans"/>
            </a:endParaRPr>
          </a:p>
        </p:txBody>
      </p:sp>
      <p:pic>
        <p:nvPicPr>
          <p:cNvPr id="8" name="Picture 7">
            <a:extLst>
              <a:ext uri="{FF2B5EF4-FFF2-40B4-BE49-F238E27FC236}">
                <a16:creationId xmlns:a16="http://schemas.microsoft.com/office/drawing/2014/main" id="{CE0C8EE1-CC09-3C84-530A-2FB8F7AEEB3F}"/>
              </a:ext>
            </a:extLst>
          </p:cNvPr>
          <p:cNvPicPr>
            <a:picLocks noChangeAspect="1"/>
          </p:cNvPicPr>
          <p:nvPr/>
        </p:nvPicPr>
        <p:blipFill rotWithShape="1">
          <a:blip r:embed="rId3">
            <a:extLst>
              <a:ext uri="{28A0092B-C50C-407E-A947-70E740481C1C}">
                <a14:useLocalDpi xmlns:a14="http://schemas.microsoft.com/office/drawing/2010/main" val="0"/>
              </a:ext>
            </a:extLst>
          </a:blip>
          <a:srcRect t="20807" b="5737"/>
          <a:stretch/>
        </p:blipFill>
        <p:spPr bwMode="auto">
          <a:xfrm>
            <a:off x="293927" y="1558797"/>
            <a:ext cx="5830157" cy="313677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821409B4-1338-BFBD-230E-2D4CA6E16961}"/>
              </a:ext>
            </a:extLst>
          </p:cNvPr>
          <p:cNvPicPr>
            <a:picLocks noChangeAspect="1"/>
          </p:cNvPicPr>
          <p:nvPr/>
        </p:nvPicPr>
        <p:blipFill>
          <a:blip r:embed="rId4"/>
          <a:stretch>
            <a:fillRect/>
          </a:stretch>
        </p:blipFill>
        <p:spPr>
          <a:xfrm>
            <a:off x="6680885" y="2397360"/>
            <a:ext cx="2853175" cy="2219136"/>
          </a:xfrm>
          <a:prstGeom prst="rect">
            <a:avLst/>
          </a:prstGeom>
        </p:spPr>
      </p:pic>
    </p:spTree>
    <p:extLst>
      <p:ext uri="{BB962C8B-B14F-4D97-AF65-F5344CB8AC3E}">
        <p14:creationId xmlns:p14="http://schemas.microsoft.com/office/powerpoint/2010/main" val="97307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CA7300-B13D-34B7-9D6C-F3E8D73F1721}"/>
              </a:ext>
            </a:extLst>
          </p:cNvPr>
          <p:cNvSpPr>
            <a:spLocks noGrp="1"/>
          </p:cNvSpPr>
          <p:nvPr>
            <p:ph type="title"/>
          </p:nvPr>
        </p:nvSpPr>
        <p:spPr>
          <a:xfrm>
            <a:off x="131618" y="140043"/>
            <a:ext cx="2438399" cy="1612438"/>
          </a:xfrm>
        </p:spPr>
        <p:txBody>
          <a:bodyPr>
            <a:noAutofit/>
          </a:bodyPr>
          <a:lstStyle/>
          <a:p>
            <a:r>
              <a:rPr lang="en-US" dirty="0"/>
              <a:t>Rising Home Prices</a:t>
            </a:r>
          </a:p>
        </p:txBody>
      </p:sp>
      <p:sp>
        <p:nvSpPr>
          <p:cNvPr id="7" name="Text Placeholder 6">
            <a:extLst>
              <a:ext uri="{FF2B5EF4-FFF2-40B4-BE49-F238E27FC236}">
                <a16:creationId xmlns:a16="http://schemas.microsoft.com/office/drawing/2014/main" id="{65CBF6B9-453F-5AE7-C514-056F9E78A29C}"/>
              </a:ext>
            </a:extLst>
          </p:cNvPr>
          <p:cNvSpPr>
            <a:spLocks noGrp="1"/>
          </p:cNvSpPr>
          <p:nvPr>
            <p:ph type="body" sz="half" idx="2"/>
          </p:nvPr>
        </p:nvSpPr>
        <p:spPr>
          <a:xfrm>
            <a:off x="131618" y="1911178"/>
            <a:ext cx="2438399" cy="2980828"/>
          </a:xfrm>
        </p:spPr>
        <p:txBody>
          <a:bodyPr>
            <a:normAutofit/>
          </a:bodyPr>
          <a:lstStyle/>
          <a:p>
            <a:r>
              <a:rPr lang="en-US" sz="1400" dirty="0"/>
              <a:t>The median sale price of $611,421 is only affordable to 32% of Longmont households—those earning more than about 120% AMI (depending on household size). The median price is only affordable to 15% of Longmont renters—the pool of potential first-time buyers. </a:t>
            </a:r>
          </a:p>
          <a:p>
            <a:endParaRPr lang="en-US" dirty="0"/>
          </a:p>
        </p:txBody>
      </p:sp>
      <p:sp>
        <p:nvSpPr>
          <p:cNvPr id="4" name="Slide Number Placeholder 3">
            <a:extLst>
              <a:ext uri="{FF2B5EF4-FFF2-40B4-BE49-F238E27FC236}">
                <a16:creationId xmlns:a16="http://schemas.microsoft.com/office/drawing/2014/main" id="{4AEA39DA-3438-AAE1-1FD9-0EB6F262AF95}"/>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18</a:t>
            </a:fld>
            <a:endParaRPr lang="en-US">
              <a:solidFill>
                <a:srgbClr val="53575A">
                  <a:tint val="75000"/>
                </a:srgbClr>
              </a:solidFill>
              <a:latin typeface="Open Sans"/>
            </a:endParaRPr>
          </a:p>
        </p:txBody>
      </p:sp>
      <p:pic>
        <p:nvPicPr>
          <p:cNvPr id="2" name="Picture 1">
            <a:extLst>
              <a:ext uri="{FF2B5EF4-FFF2-40B4-BE49-F238E27FC236}">
                <a16:creationId xmlns:a16="http://schemas.microsoft.com/office/drawing/2014/main" id="{6D2485B9-58FD-A7F5-EA82-51F829A94A3C}"/>
              </a:ext>
            </a:extLst>
          </p:cNvPr>
          <p:cNvPicPr>
            <a:picLocks noChangeAspect="1"/>
          </p:cNvPicPr>
          <p:nvPr/>
        </p:nvPicPr>
        <p:blipFill rotWithShape="1">
          <a:blip r:embed="rId3">
            <a:extLst>
              <a:ext uri="{28A0092B-C50C-407E-A947-70E740481C1C}">
                <a14:useLocalDpi xmlns:a14="http://schemas.microsoft.com/office/drawing/2010/main" val="0"/>
              </a:ext>
            </a:extLst>
          </a:blip>
          <a:srcRect r="2660"/>
          <a:stretch/>
        </p:blipFill>
        <p:spPr bwMode="auto">
          <a:xfrm>
            <a:off x="2961501" y="461598"/>
            <a:ext cx="5563039" cy="3240498"/>
          </a:xfrm>
          <a:prstGeom prst="rect">
            <a:avLst/>
          </a:prstGeom>
          <a:noFill/>
        </p:spPr>
      </p:pic>
      <p:sp>
        <p:nvSpPr>
          <p:cNvPr id="6" name="TextBox 5">
            <a:extLst>
              <a:ext uri="{FF2B5EF4-FFF2-40B4-BE49-F238E27FC236}">
                <a16:creationId xmlns:a16="http://schemas.microsoft.com/office/drawing/2014/main" id="{DEFBBDC8-54D2-84E3-76F4-B484B79B81C6}"/>
              </a:ext>
            </a:extLst>
          </p:cNvPr>
          <p:cNvSpPr txBox="1"/>
          <p:nvPr/>
        </p:nvSpPr>
        <p:spPr>
          <a:xfrm>
            <a:off x="2961501" y="3823163"/>
            <a:ext cx="5935363" cy="1077218"/>
          </a:xfrm>
          <a:prstGeom prst="rect">
            <a:avLst/>
          </a:prstGeom>
          <a:noFill/>
        </p:spPr>
        <p:txBody>
          <a:bodyPr wrap="square">
            <a:spAutoFit/>
          </a:bodyPr>
          <a:lstStyle/>
          <a:p>
            <a:r>
              <a:rPr lang="en-US" sz="1600" dirty="0">
                <a:solidFill>
                  <a:schemeClr val="accent6"/>
                </a:solidFill>
                <a:latin typeface="+mj-lt"/>
              </a:rPr>
              <a:t>The rise in home prices substantially outpaced incomes over the past 5 years. These trends coupled with rising interest rates are pushing homeownership further out of reach for many Longmont households. </a:t>
            </a:r>
          </a:p>
        </p:txBody>
      </p:sp>
    </p:spTree>
    <p:extLst>
      <p:ext uri="{BB962C8B-B14F-4D97-AF65-F5344CB8AC3E}">
        <p14:creationId xmlns:p14="http://schemas.microsoft.com/office/powerpoint/2010/main" val="419159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6925-1E28-C38B-45FA-11F28384F6A2}"/>
              </a:ext>
            </a:extLst>
          </p:cNvPr>
          <p:cNvSpPr>
            <a:spLocks noGrp="1"/>
          </p:cNvSpPr>
          <p:nvPr>
            <p:ph type="title"/>
          </p:nvPr>
        </p:nvSpPr>
        <p:spPr>
          <a:xfrm>
            <a:off x="214185" y="342900"/>
            <a:ext cx="2364258" cy="1200150"/>
          </a:xfrm>
        </p:spPr>
        <p:txBody>
          <a:bodyPr>
            <a:normAutofit fontScale="90000"/>
          </a:bodyPr>
          <a:lstStyle/>
          <a:p>
            <a:r>
              <a:rPr lang="en-US" dirty="0"/>
              <a:t>Home-Ownership</a:t>
            </a:r>
          </a:p>
        </p:txBody>
      </p:sp>
      <p:sp>
        <p:nvSpPr>
          <p:cNvPr id="3" name="Content Placeholder 2">
            <a:extLst>
              <a:ext uri="{FF2B5EF4-FFF2-40B4-BE49-F238E27FC236}">
                <a16:creationId xmlns:a16="http://schemas.microsoft.com/office/drawing/2014/main" id="{22ADBDA8-7467-5E96-49C4-4E505B84BC7D}"/>
              </a:ext>
            </a:extLst>
          </p:cNvPr>
          <p:cNvSpPr>
            <a:spLocks noGrp="1"/>
          </p:cNvSpPr>
          <p:nvPr>
            <p:ph idx="1"/>
          </p:nvPr>
        </p:nvSpPr>
        <p:spPr>
          <a:xfrm>
            <a:off x="3163330" y="501673"/>
            <a:ext cx="5766485" cy="1137657"/>
          </a:xfrm>
        </p:spPr>
        <p:txBody>
          <a:bodyPr>
            <a:normAutofit/>
          </a:bodyPr>
          <a:lstStyle/>
          <a:p>
            <a:pPr marL="0" indent="0">
              <a:buNone/>
            </a:pPr>
            <a:r>
              <a:rPr lang="en-US" sz="2200" dirty="0">
                <a:solidFill>
                  <a:schemeClr val="accent4"/>
                </a:solidFill>
              </a:rPr>
              <a:t>64% of Longmont households are owners, but there are disparities between demographic groups:</a:t>
            </a:r>
          </a:p>
        </p:txBody>
      </p:sp>
      <p:sp>
        <p:nvSpPr>
          <p:cNvPr id="4" name="Text Placeholder 3">
            <a:extLst>
              <a:ext uri="{FF2B5EF4-FFF2-40B4-BE49-F238E27FC236}">
                <a16:creationId xmlns:a16="http://schemas.microsoft.com/office/drawing/2014/main" id="{BB5BE688-AA2F-30F3-506C-69ED19A43165}"/>
              </a:ext>
            </a:extLst>
          </p:cNvPr>
          <p:cNvSpPr>
            <a:spLocks noGrp="1"/>
          </p:cNvSpPr>
          <p:nvPr>
            <p:ph type="body" sz="half" idx="2"/>
          </p:nvPr>
        </p:nvSpPr>
        <p:spPr>
          <a:xfrm>
            <a:off x="214185" y="1903732"/>
            <a:ext cx="2364258" cy="2704746"/>
          </a:xfrm>
        </p:spPr>
        <p:txBody>
          <a:bodyPr>
            <a:normAutofit/>
          </a:bodyPr>
          <a:lstStyle/>
          <a:p>
            <a:r>
              <a:rPr lang="en-US" dirty="0"/>
              <a:t>Homeownership is out of reach for many Longmont workers: </a:t>
            </a:r>
          </a:p>
          <a:p>
            <a:r>
              <a:rPr lang="en-US" dirty="0"/>
              <a:t>the median sale price is unaffordable for the average wage worker across all industries, even with 1.5 earners per household.</a:t>
            </a:r>
          </a:p>
        </p:txBody>
      </p:sp>
      <p:sp>
        <p:nvSpPr>
          <p:cNvPr id="5" name="Slide Number Placeholder 4">
            <a:extLst>
              <a:ext uri="{FF2B5EF4-FFF2-40B4-BE49-F238E27FC236}">
                <a16:creationId xmlns:a16="http://schemas.microsoft.com/office/drawing/2014/main" id="{78FFCA84-D08C-FB7A-2149-39134E7D8BF5}"/>
              </a:ext>
            </a:extLst>
          </p:cNvPr>
          <p:cNvSpPr>
            <a:spLocks noGrp="1"/>
          </p:cNvSpPr>
          <p:nvPr>
            <p:ph type="sldNum" sz="quarter" idx="12"/>
          </p:nvPr>
        </p:nvSpPr>
        <p:spPr/>
        <p:txBody>
          <a:bodyPr/>
          <a:lstStyle/>
          <a:p>
            <a:fld id="{B044B40D-486A-4792-BFD0-B123E13E9BEE}" type="slidenum">
              <a:rPr lang="en-US" smtClean="0"/>
              <a:t>19</a:t>
            </a:fld>
            <a:endParaRPr lang="en-US"/>
          </a:p>
        </p:txBody>
      </p:sp>
      <p:pic>
        <p:nvPicPr>
          <p:cNvPr id="8" name="Picture 7">
            <a:extLst>
              <a:ext uri="{FF2B5EF4-FFF2-40B4-BE49-F238E27FC236}">
                <a16:creationId xmlns:a16="http://schemas.microsoft.com/office/drawing/2014/main" id="{C590043D-2D89-D47D-4D48-9CB630D0531B}"/>
              </a:ext>
            </a:extLst>
          </p:cNvPr>
          <p:cNvPicPr>
            <a:picLocks noChangeAspect="1"/>
          </p:cNvPicPr>
          <p:nvPr/>
        </p:nvPicPr>
        <p:blipFill>
          <a:blip r:embed="rId2"/>
          <a:stretch>
            <a:fillRect/>
          </a:stretch>
        </p:blipFill>
        <p:spPr>
          <a:xfrm>
            <a:off x="6003503" y="1750074"/>
            <a:ext cx="3427638" cy="2711126"/>
          </a:xfrm>
          <a:prstGeom prst="rect">
            <a:avLst/>
          </a:prstGeom>
        </p:spPr>
      </p:pic>
      <p:pic>
        <p:nvPicPr>
          <p:cNvPr id="9" name="Picture 8">
            <a:extLst>
              <a:ext uri="{FF2B5EF4-FFF2-40B4-BE49-F238E27FC236}">
                <a16:creationId xmlns:a16="http://schemas.microsoft.com/office/drawing/2014/main" id="{37682374-6F3E-8871-F501-B08FC90D477D}"/>
              </a:ext>
            </a:extLst>
          </p:cNvPr>
          <p:cNvPicPr>
            <a:picLocks noChangeAspect="1"/>
          </p:cNvPicPr>
          <p:nvPr/>
        </p:nvPicPr>
        <p:blipFill rotWithShape="1">
          <a:blip r:embed="rId3"/>
          <a:srcRect r="21283"/>
          <a:stretch/>
        </p:blipFill>
        <p:spPr>
          <a:xfrm>
            <a:off x="3228224" y="1894480"/>
            <a:ext cx="2852923" cy="2031699"/>
          </a:xfrm>
          <a:prstGeom prst="rect">
            <a:avLst/>
          </a:prstGeom>
        </p:spPr>
      </p:pic>
      <p:sp>
        <p:nvSpPr>
          <p:cNvPr id="10" name="Content Placeholder 2">
            <a:extLst>
              <a:ext uri="{FF2B5EF4-FFF2-40B4-BE49-F238E27FC236}">
                <a16:creationId xmlns:a16="http://schemas.microsoft.com/office/drawing/2014/main" id="{B9B16D48-8A26-A847-3330-ACA16A235717}"/>
              </a:ext>
            </a:extLst>
          </p:cNvPr>
          <p:cNvSpPr txBox="1">
            <a:spLocks/>
          </p:cNvSpPr>
          <p:nvPr/>
        </p:nvSpPr>
        <p:spPr>
          <a:xfrm>
            <a:off x="6498645" y="4340968"/>
            <a:ext cx="3090449" cy="535021"/>
          </a:xfrm>
          <a:prstGeom prst="rect">
            <a:avLst/>
          </a:prstGeom>
        </p:spPr>
        <p:txBody>
          <a:bodyPr vert="horz" lIns="91440" tIns="45720" rIns="91440" bIns="45720" rtlCol="0">
            <a:normAutofit/>
          </a:bodyPr>
          <a:lstStyle>
            <a:lvl1pPr marL="228568" indent="-228568" algn="l" defTabSz="91427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03" indent="-228568" algn="l" defTabSz="91427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840" indent="-228568" algn="l" defTabSz="9142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599974"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108"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245"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379"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8515"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5651"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j-lt"/>
              </a:rPr>
              <a:t>Race/Ethnicity</a:t>
            </a:r>
          </a:p>
        </p:txBody>
      </p:sp>
      <p:sp>
        <p:nvSpPr>
          <p:cNvPr id="11" name="Content Placeholder 2">
            <a:extLst>
              <a:ext uri="{FF2B5EF4-FFF2-40B4-BE49-F238E27FC236}">
                <a16:creationId xmlns:a16="http://schemas.microsoft.com/office/drawing/2014/main" id="{19C58310-5BDE-2D6F-E777-2E5E54E39F94}"/>
              </a:ext>
            </a:extLst>
          </p:cNvPr>
          <p:cNvSpPr txBox="1">
            <a:spLocks/>
          </p:cNvSpPr>
          <p:nvPr/>
        </p:nvSpPr>
        <p:spPr>
          <a:xfrm>
            <a:off x="3288855" y="3913818"/>
            <a:ext cx="3090449" cy="535021"/>
          </a:xfrm>
          <a:prstGeom prst="rect">
            <a:avLst/>
          </a:prstGeom>
        </p:spPr>
        <p:txBody>
          <a:bodyPr vert="horz" lIns="91440" tIns="45720" rIns="91440" bIns="45720" rtlCol="0">
            <a:normAutofit/>
          </a:bodyPr>
          <a:lstStyle>
            <a:lvl1pPr marL="228568" indent="-228568" algn="l" defTabSz="91427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03" indent="-228568" algn="l" defTabSz="91427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840" indent="-228568" algn="l" defTabSz="9142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599974"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108"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245"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379"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8515"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5651" indent="-228568" algn="l" defTabSz="9142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j-lt"/>
              </a:rPr>
              <a:t>Age of Householder</a:t>
            </a:r>
          </a:p>
        </p:txBody>
      </p:sp>
    </p:spTree>
    <p:extLst>
      <p:ext uri="{BB962C8B-B14F-4D97-AF65-F5344CB8AC3E}">
        <p14:creationId xmlns:p14="http://schemas.microsoft.com/office/powerpoint/2010/main" val="36057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50CD3F-EBF3-BD45-9FF4-85E5963A6685}" type="slidenum">
              <a:rPr lang="en-US" smtClean="0"/>
              <a:t>2</a:t>
            </a:fld>
            <a:endParaRPr lang="en-US"/>
          </a:p>
        </p:txBody>
      </p:sp>
      <p:sp>
        <p:nvSpPr>
          <p:cNvPr id="6" name="TextBox 5"/>
          <p:cNvSpPr txBox="1"/>
          <p:nvPr/>
        </p:nvSpPr>
        <p:spPr>
          <a:xfrm>
            <a:off x="457200" y="1232695"/>
            <a:ext cx="4068079" cy="369332"/>
          </a:xfrm>
          <a:prstGeom prst="rect">
            <a:avLst/>
          </a:prstGeom>
          <a:solidFill>
            <a:schemeClr val="bg1"/>
          </a:solidFill>
        </p:spPr>
        <p:txBody>
          <a:bodyPr wrap="square" rtlCol="0">
            <a:spAutoFit/>
          </a:bodyPr>
          <a:lstStyle/>
          <a:p>
            <a:endParaRPr lang="en-US"/>
          </a:p>
        </p:txBody>
      </p:sp>
      <p:sp>
        <p:nvSpPr>
          <p:cNvPr id="5" name="Title 4"/>
          <p:cNvSpPr>
            <a:spLocks noGrp="1"/>
          </p:cNvSpPr>
          <p:nvPr>
            <p:ph type="title"/>
          </p:nvPr>
        </p:nvSpPr>
        <p:spPr/>
        <p:txBody>
          <a:bodyPr/>
          <a:lstStyle/>
          <a:p>
            <a:r>
              <a:rPr lang="en-US" dirty="0"/>
              <a:t>PRESENTATION OUTLINE</a:t>
            </a:r>
          </a:p>
        </p:txBody>
      </p:sp>
      <p:sp>
        <p:nvSpPr>
          <p:cNvPr id="7" name="Content Placeholder 2"/>
          <p:cNvSpPr txBox="1">
            <a:spLocks/>
          </p:cNvSpPr>
          <p:nvPr/>
        </p:nvSpPr>
        <p:spPr>
          <a:xfrm>
            <a:off x="457200" y="1335741"/>
            <a:ext cx="8229600" cy="3431522"/>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t>2022 Inclusionary Housing Annual Report</a:t>
            </a:r>
          </a:p>
          <a:p>
            <a:endParaRPr lang="en-US" sz="1100" dirty="0"/>
          </a:p>
          <a:p>
            <a:r>
              <a:rPr lang="en-US" sz="4000" dirty="0"/>
              <a:t>2023 Sales Price Maximum update</a:t>
            </a:r>
          </a:p>
          <a:p>
            <a:endParaRPr lang="en-US" sz="1100" dirty="0"/>
          </a:p>
          <a:p>
            <a:r>
              <a:rPr lang="en-US" sz="4000" dirty="0">
                <a:solidFill>
                  <a:schemeClr val="accent4"/>
                </a:solidFill>
              </a:rPr>
              <a:t>Root Policy Research: </a:t>
            </a:r>
          </a:p>
          <a:p>
            <a:pPr lvl="1"/>
            <a:r>
              <a:rPr lang="en-US" sz="3400" dirty="0"/>
              <a:t>Housing Needs Assessment</a:t>
            </a:r>
          </a:p>
          <a:p>
            <a:pPr lvl="1"/>
            <a:r>
              <a:rPr lang="en-US" sz="3400" dirty="0"/>
              <a:t>Inclusionary Housing Policy Review</a:t>
            </a:r>
          </a:p>
          <a:p>
            <a:pPr lvl="2"/>
            <a:r>
              <a:rPr lang="en-US" dirty="0"/>
              <a:t>Ordinance Structure &amp; Fee-In-Lieu</a:t>
            </a:r>
          </a:p>
          <a:p>
            <a:endParaRPr lang="en-US" sz="1100" dirty="0"/>
          </a:p>
          <a:p>
            <a:r>
              <a:rPr lang="en-US" sz="4000" dirty="0"/>
              <a:t>IH policy discussion</a:t>
            </a:r>
          </a:p>
          <a:p>
            <a:pPr marL="457200" lvl="1" indent="0">
              <a:buFont typeface="Arial"/>
              <a:buNone/>
            </a:pPr>
            <a:r>
              <a:rPr lang="en-US" sz="3200" dirty="0"/>
              <a:t> </a:t>
            </a:r>
          </a:p>
          <a:p>
            <a:pPr marL="457200" lvl="1" indent="0">
              <a:buFont typeface="Arial"/>
              <a:buNone/>
            </a:pPr>
            <a:endParaRPr lang="en-US" sz="1200" dirty="0"/>
          </a:p>
          <a:p>
            <a:endParaRPr lang="en-US" sz="1600" dirty="0"/>
          </a:p>
        </p:txBody>
      </p:sp>
    </p:spTree>
    <p:extLst>
      <p:ext uri="{BB962C8B-B14F-4D97-AF65-F5344CB8AC3E}">
        <p14:creationId xmlns:p14="http://schemas.microsoft.com/office/powerpoint/2010/main" val="193766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43033F8-48CA-2714-4D9B-1CFC74409C38}"/>
              </a:ext>
            </a:extLst>
          </p:cNvPr>
          <p:cNvSpPr>
            <a:spLocks noGrp="1"/>
          </p:cNvSpPr>
          <p:nvPr>
            <p:ph type="title"/>
          </p:nvPr>
        </p:nvSpPr>
        <p:spPr/>
        <p:txBody>
          <a:bodyPr/>
          <a:lstStyle/>
          <a:p>
            <a:r>
              <a:rPr lang="en-US" dirty="0"/>
              <a:t>Affordability Gaps</a:t>
            </a:r>
          </a:p>
        </p:txBody>
      </p:sp>
      <p:sp>
        <p:nvSpPr>
          <p:cNvPr id="4" name="Text Placeholder 3">
            <a:extLst>
              <a:ext uri="{FF2B5EF4-FFF2-40B4-BE49-F238E27FC236}">
                <a16:creationId xmlns:a16="http://schemas.microsoft.com/office/drawing/2014/main" id="{47F151EF-A826-ED79-7150-52C17D3AC342}"/>
              </a:ext>
            </a:extLst>
          </p:cNvPr>
          <p:cNvSpPr>
            <a:spLocks noGrp="1"/>
          </p:cNvSpPr>
          <p:nvPr>
            <p:ph type="body" sz="half" idx="2"/>
          </p:nvPr>
        </p:nvSpPr>
        <p:spPr>
          <a:xfrm>
            <a:off x="348593" y="1543050"/>
            <a:ext cx="3030046" cy="2858691"/>
          </a:xfrm>
        </p:spPr>
        <p:txBody>
          <a:bodyPr>
            <a:normAutofit fontScale="85000" lnSpcReduction="10000"/>
          </a:bodyPr>
          <a:lstStyle/>
          <a:p>
            <a:pPr>
              <a:lnSpc>
                <a:spcPct val="110000"/>
              </a:lnSpc>
            </a:pPr>
            <a:r>
              <a:rPr lang="en-US" dirty="0"/>
              <a:t>The affordability gaps analysis indicates that affordability needs are concentrated below 50% AMI in the rental market and below 100% AMI in the for-sale market (though for-sale needs do persist up to 120% AMI.</a:t>
            </a:r>
          </a:p>
          <a:p>
            <a:pPr>
              <a:lnSpc>
                <a:spcPct val="110000"/>
              </a:lnSpc>
            </a:pPr>
            <a:r>
              <a:rPr lang="en-US" dirty="0"/>
              <a:t>Affordability gaps can be addressed through new production of housing units at the needed price-points or through subsidies of existing units. </a:t>
            </a:r>
          </a:p>
          <a:p>
            <a:endParaRPr lang="en-US" dirty="0"/>
          </a:p>
        </p:txBody>
      </p:sp>
      <p:sp>
        <p:nvSpPr>
          <p:cNvPr id="5" name="Slide Number Placeholder 4">
            <a:extLst>
              <a:ext uri="{FF2B5EF4-FFF2-40B4-BE49-F238E27FC236}">
                <a16:creationId xmlns:a16="http://schemas.microsoft.com/office/drawing/2014/main" id="{EF786AF6-FD75-54AF-07B5-90AAE910C594}"/>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20</a:t>
            </a:fld>
            <a:endParaRPr lang="en-US">
              <a:solidFill>
                <a:srgbClr val="53575A">
                  <a:tint val="75000"/>
                </a:srgbClr>
              </a:solidFill>
              <a:latin typeface="Open Sans"/>
            </a:endParaRPr>
          </a:p>
        </p:txBody>
      </p:sp>
      <p:pic>
        <p:nvPicPr>
          <p:cNvPr id="6" name="Picture 5">
            <a:extLst>
              <a:ext uri="{FF2B5EF4-FFF2-40B4-BE49-F238E27FC236}">
                <a16:creationId xmlns:a16="http://schemas.microsoft.com/office/drawing/2014/main" id="{23F42BE1-731F-338E-7060-D04810CE49FA}"/>
              </a:ext>
            </a:extLst>
          </p:cNvPr>
          <p:cNvPicPr>
            <a:picLocks noChangeAspect="1"/>
          </p:cNvPicPr>
          <p:nvPr/>
        </p:nvPicPr>
        <p:blipFill rotWithShape="1">
          <a:blip r:embed="rId2">
            <a:extLst>
              <a:ext uri="{28A0092B-C50C-407E-A947-70E740481C1C}">
                <a14:useLocalDpi xmlns:a14="http://schemas.microsoft.com/office/drawing/2010/main" val="0"/>
              </a:ext>
            </a:extLst>
          </a:blip>
          <a:srcRect l="20780" r="7911"/>
          <a:stretch/>
        </p:blipFill>
        <p:spPr bwMode="auto">
          <a:xfrm>
            <a:off x="4357500" y="1651106"/>
            <a:ext cx="4437908" cy="127798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C6E1A94-5DB9-22BA-97D6-FD1EC012BF73}"/>
              </a:ext>
            </a:extLst>
          </p:cNvPr>
          <p:cNvPicPr>
            <a:picLocks noChangeAspect="1"/>
          </p:cNvPicPr>
          <p:nvPr/>
        </p:nvPicPr>
        <p:blipFill rotWithShape="1">
          <a:blip r:embed="rId3">
            <a:extLst>
              <a:ext uri="{28A0092B-C50C-407E-A947-70E740481C1C}">
                <a14:useLocalDpi xmlns:a14="http://schemas.microsoft.com/office/drawing/2010/main" val="0"/>
              </a:ext>
            </a:extLst>
          </a:blip>
          <a:srcRect l="23070" r="4186"/>
          <a:stretch/>
        </p:blipFill>
        <p:spPr bwMode="auto">
          <a:xfrm>
            <a:off x="4312846" y="3387938"/>
            <a:ext cx="4527215" cy="1277985"/>
          </a:xfrm>
          <a:prstGeom prst="rect">
            <a:avLst/>
          </a:prstGeom>
          <a:noFill/>
          <a:ln>
            <a:noFill/>
          </a:ln>
          <a:extLst>
            <a:ext uri="{53640926-AAD7-44D8-BBD7-CCE9431645EC}">
              <a14:shadowObscured xmlns:a14="http://schemas.microsoft.com/office/drawing/2010/main"/>
            </a:ext>
          </a:extLst>
        </p:spPr>
      </p:pic>
      <p:sp>
        <p:nvSpPr>
          <p:cNvPr id="12" name="Text Placeholder 4">
            <a:extLst>
              <a:ext uri="{FF2B5EF4-FFF2-40B4-BE49-F238E27FC236}">
                <a16:creationId xmlns:a16="http://schemas.microsoft.com/office/drawing/2014/main" id="{BD1005EF-D643-DFDF-E479-F5ED8BF85942}"/>
              </a:ext>
            </a:extLst>
          </p:cNvPr>
          <p:cNvSpPr txBox="1">
            <a:spLocks/>
          </p:cNvSpPr>
          <p:nvPr/>
        </p:nvSpPr>
        <p:spPr>
          <a:xfrm>
            <a:off x="3968234" y="693690"/>
            <a:ext cx="5375291" cy="498570"/>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650" b="1" dirty="0">
                <a:solidFill>
                  <a:srgbClr val="186194"/>
                </a:solidFill>
                <a:latin typeface="Montserrat"/>
              </a:rPr>
              <a:t>Mismatches in supply and demand by price-point for current Longmont residents</a:t>
            </a:r>
          </a:p>
        </p:txBody>
      </p:sp>
      <p:sp>
        <p:nvSpPr>
          <p:cNvPr id="13" name="Text Placeholder 4">
            <a:extLst>
              <a:ext uri="{FF2B5EF4-FFF2-40B4-BE49-F238E27FC236}">
                <a16:creationId xmlns:a16="http://schemas.microsoft.com/office/drawing/2014/main" id="{2EEA8042-40EE-E27B-D901-0333DA213D34}"/>
              </a:ext>
            </a:extLst>
          </p:cNvPr>
          <p:cNvSpPr txBox="1">
            <a:spLocks/>
          </p:cNvSpPr>
          <p:nvPr/>
        </p:nvSpPr>
        <p:spPr>
          <a:xfrm>
            <a:off x="3976561" y="1506278"/>
            <a:ext cx="2679318" cy="498570"/>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350" b="1" dirty="0">
                <a:solidFill>
                  <a:srgbClr val="53575A"/>
                </a:solidFill>
                <a:latin typeface="Montserrat"/>
              </a:rPr>
              <a:t>Rental Affordability Gap</a:t>
            </a:r>
          </a:p>
        </p:txBody>
      </p:sp>
      <p:sp>
        <p:nvSpPr>
          <p:cNvPr id="14" name="Text Placeholder 4">
            <a:extLst>
              <a:ext uri="{FF2B5EF4-FFF2-40B4-BE49-F238E27FC236}">
                <a16:creationId xmlns:a16="http://schemas.microsoft.com/office/drawing/2014/main" id="{B70A0823-AD24-D5A1-FF48-83BCCFAA9807}"/>
              </a:ext>
            </a:extLst>
          </p:cNvPr>
          <p:cNvSpPr txBox="1">
            <a:spLocks/>
          </p:cNvSpPr>
          <p:nvPr/>
        </p:nvSpPr>
        <p:spPr>
          <a:xfrm>
            <a:off x="3976561" y="3267912"/>
            <a:ext cx="2679318" cy="498570"/>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350" b="1" dirty="0">
                <a:solidFill>
                  <a:srgbClr val="53575A"/>
                </a:solidFill>
                <a:latin typeface="Montserrat"/>
              </a:rPr>
              <a:t>For-Sale Affordability Gap</a:t>
            </a:r>
          </a:p>
        </p:txBody>
      </p:sp>
    </p:spTree>
    <p:extLst>
      <p:ext uri="{BB962C8B-B14F-4D97-AF65-F5344CB8AC3E}">
        <p14:creationId xmlns:p14="http://schemas.microsoft.com/office/powerpoint/2010/main" val="251287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85F95C-BABD-8B0A-7BD9-28856BD5753F}"/>
              </a:ext>
            </a:extLst>
          </p:cNvPr>
          <p:cNvSpPr/>
          <p:nvPr/>
        </p:nvSpPr>
        <p:spPr>
          <a:xfrm>
            <a:off x="0" y="1016306"/>
            <a:ext cx="9144000" cy="76016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1"/>
            <a:endParaRPr lang="en-US" sz="1177">
              <a:solidFill>
                <a:srgbClr val="FFFFFF"/>
              </a:solidFill>
              <a:latin typeface="Open Sans"/>
            </a:endParaRPr>
          </a:p>
        </p:txBody>
      </p:sp>
      <p:sp>
        <p:nvSpPr>
          <p:cNvPr id="8" name="Title 7">
            <a:extLst>
              <a:ext uri="{FF2B5EF4-FFF2-40B4-BE49-F238E27FC236}">
                <a16:creationId xmlns:a16="http://schemas.microsoft.com/office/drawing/2014/main" id="{CFDD963C-6B07-5558-00AB-4DA077EF981F}"/>
              </a:ext>
            </a:extLst>
          </p:cNvPr>
          <p:cNvSpPr>
            <a:spLocks noGrp="1"/>
          </p:cNvSpPr>
          <p:nvPr>
            <p:ph type="title"/>
          </p:nvPr>
        </p:nvSpPr>
        <p:spPr>
          <a:xfrm>
            <a:off x="412936" y="205481"/>
            <a:ext cx="8560904" cy="1265270"/>
          </a:xfrm>
        </p:spPr>
        <p:txBody>
          <a:bodyPr>
            <a:normAutofit/>
          </a:bodyPr>
          <a:lstStyle/>
          <a:p>
            <a:r>
              <a:rPr lang="en-US" dirty="0"/>
              <a:t>Cost Burden: </a:t>
            </a:r>
            <a:br>
              <a:rPr lang="en-US" dirty="0"/>
            </a:br>
            <a:r>
              <a:rPr lang="en-US" sz="1650" dirty="0"/>
              <a:t>Nearly 7,000 households in Longmont are cost burdened and another 5,700 are severely cost burdened. Cost burden and severe cost burden collectively affect over half of Longmont renters and one in five Longmont owners.</a:t>
            </a:r>
            <a:endParaRPr lang="en-US" dirty="0"/>
          </a:p>
        </p:txBody>
      </p:sp>
      <p:pic>
        <p:nvPicPr>
          <p:cNvPr id="4" name="Picture 3">
            <a:extLst>
              <a:ext uri="{FF2B5EF4-FFF2-40B4-BE49-F238E27FC236}">
                <a16:creationId xmlns:a16="http://schemas.microsoft.com/office/drawing/2014/main" id="{58FA20E2-56B5-A822-1B64-1F074BB6B1A2}"/>
              </a:ext>
            </a:extLst>
          </p:cNvPr>
          <p:cNvPicPr>
            <a:picLocks noChangeAspect="1"/>
          </p:cNvPicPr>
          <p:nvPr/>
        </p:nvPicPr>
        <p:blipFill rotWithShape="1">
          <a:blip r:embed="rId3">
            <a:extLst>
              <a:ext uri="{28A0092B-C50C-407E-A947-70E740481C1C}">
                <a14:useLocalDpi xmlns:a14="http://schemas.microsoft.com/office/drawing/2010/main" val="0"/>
              </a:ext>
            </a:extLst>
          </a:blip>
          <a:srcRect b="5377"/>
          <a:stretch/>
        </p:blipFill>
        <p:spPr bwMode="auto">
          <a:xfrm>
            <a:off x="352951" y="2144985"/>
            <a:ext cx="8620889" cy="25707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569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EB8A-0B78-0373-D3E2-1241C1A1BECE}"/>
              </a:ext>
            </a:extLst>
          </p:cNvPr>
          <p:cNvSpPr>
            <a:spLocks noGrp="1"/>
          </p:cNvSpPr>
          <p:nvPr>
            <p:ph type="title"/>
          </p:nvPr>
        </p:nvSpPr>
        <p:spPr/>
        <p:txBody>
          <a:bodyPr>
            <a:normAutofit/>
          </a:bodyPr>
          <a:lstStyle/>
          <a:p>
            <a:r>
              <a:rPr lang="en-US" sz="2700" dirty="0"/>
              <a:t>Addressing Needs &amp; Accommodating Growth </a:t>
            </a:r>
          </a:p>
        </p:txBody>
      </p:sp>
      <p:sp>
        <p:nvSpPr>
          <p:cNvPr id="3" name="Content Placeholder 2">
            <a:extLst>
              <a:ext uri="{FF2B5EF4-FFF2-40B4-BE49-F238E27FC236}">
                <a16:creationId xmlns:a16="http://schemas.microsoft.com/office/drawing/2014/main" id="{B69C984C-02D8-150A-B265-549C2D778878}"/>
              </a:ext>
            </a:extLst>
          </p:cNvPr>
          <p:cNvSpPr>
            <a:spLocks noGrp="1"/>
          </p:cNvSpPr>
          <p:nvPr>
            <p:ph idx="1"/>
          </p:nvPr>
        </p:nvSpPr>
        <p:spPr>
          <a:xfrm>
            <a:off x="429460" y="1273932"/>
            <a:ext cx="8266766" cy="3579776"/>
          </a:xfrm>
        </p:spPr>
        <p:txBody>
          <a:bodyPr>
            <a:normAutofit fontScale="47500" lnSpcReduction="20000"/>
          </a:bodyPr>
          <a:lstStyle/>
          <a:p>
            <a:pPr marL="0" indent="0">
              <a:lnSpc>
                <a:spcPct val="120000"/>
              </a:lnSpc>
              <a:buNone/>
            </a:pPr>
            <a:r>
              <a:rPr lang="en-US" dirty="0"/>
              <a:t>As part of the Boulder County Regional Housing Partnership, the City of Longmont has adopted a housing goal of achieving 12% of its housing stock deed-restricted and affordable by 2035. </a:t>
            </a:r>
            <a:r>
              <a:rPr lang="en-US" b="1" dirty="0">
                <a:solidFill>
                  <a:schemeClr val="accent3"/>
                </a:solidFill>
              </a:rPr>
              <a:t>Growth projections indicate the 12% target requires a total of 5,400 affordable units by 2025. The City is about halfway to its affordable production goal </a:t>
            </a:r>
            <a:r>
              <a:rPr lang="en-US" dirty="0"/>
              <a:t>at present, with 2,696 income-restricted units accounting for 6.7% of the total housing stock. </a:t>
            </a:r>
          </a:p>
          <a:p>
            <a:pPr marL="0" indent="0">
              <a:lnSpc>
                <a:spcPct val="120000"/>
              </a:lnSpc>
              <a:buNone/>
            </a:pPr>
            <a:r>
              <a:rPr lang="en-US" dirty="0"/>
              <a:t>In addition to addressing the City’s existing affordability needs, the City should also be prepared to absorb additional housing demand created by both economic and population growth in the City. </a:t>
            </a:r>
            <a:r>
              <a:rPr lang="en-US" b="1" dirty="0">
                <a:solidFill>
                  <a:schemeClr val="accent3"/>
                </a:solidFill>
              </a:rPr>
              <a:t>This will require the addition of both market-rate and affordable housing stock across a variety of product types </a:t>
            </a:r>
            <a:r>
              <a:rPr lang="en-US" dirty="0"/>
              <a:t>(e.g., apartments, townhome, duplexes, single family, etc.) in order to meet market preferences and changing demographics. Demographic shifts toward an older population also signal a need for more accessible/adaptable housing units (or programs) in Longmont. </a:t>
            </a:r>
          </a:p>
        </p:txBody>
      </p:sp>
      <p:sp>
        <p:nvSpPr>
          <p:cNvPr id="4" name="Slide Number Placeholder 3">
            <a:extLst>
              <a:ext uri="{FF2B5EF4-FFF2-40B4-BE49-F238E27FC236}">
                <a16:creationId xmlns:a16="http://schemas.microsoft.com/office/drawing/2014/main" id="{176BB361-2F72-AFD0-1DDE-A0FD707D2205}"/>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22</a:t>
            </a:fld>
            <a:endParaRPr lang="en-US">
              <a:solidFill>
                <a:srgbClr val="53575A">
                  <a:tint val="75000"/>
                </a:srgbClr>
              </a:solidFill>
              <a:latin typeface="Open Sans"/>
            </a:endParaRPr>
          </a:p>
        </p:txBody>
      </p:sp>
    </p:spTree>
    <p:extLst>
      <p:ext uri="{BB962C8B-B14F-4D97-AF65-F5344CB8AC3E}">
        <p14:creationId xmlns:p14="http://schemas.microsoft.com/office/powerpoint/2010/main" val="254881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A848-5856-43BE-B62A-33232454627A}"/>
              </a:ext>
            </a:extLst>
          </p:cNvPr>
          <p:cNvSpPr>
            <a:spLocks noGrp="1"/>
          </p:cNvSpPr>
          <p:nvPr>
            <p:ph type="title"/>
          </p:nvPr>
        </p:nvSpPr>
        <p:spPr/>
        <p:txBody>
          <a:bodyPr>
            <a:normAutofit fontScale="90000"/>
          </a:bodyPr>
          <a:lstStyle/>
          <a:p>
            <a:pPr>
              <a:lnSpc>
                <a:spcPct val="100000"/>
              </a:lnSpc>
            </a:pPr>
            <a:r>
              <a:rPr lang="en-US" sz="6546" dirty="0">
                <a:solidFill>
                  <a:srgbClr val="F8DA37"/>
                </a:solidFill>
                <a:latin typeface="Montserrat ExtraLight"/>
                <a:cs typeface="Montserrat SemiBold"/>
              </a:rPr>
              <a:t>Questions on Housing Needs Assessment?</a:t>
            </a:r>
            <a:br>
              <a:rPr lang="en-US" sz="6546" dirty="0">
                <a:solidFill>
                  <a:srgbClr val="D3D655"/>
                </a:solidFill>
                <a:latin typeface="Montserrat ExtraLight"/>
                <a:cs typeface="Montserrat SemiBold"/>
              </a:rPr>
            </a:br>
            <a:endParaRPr lang="en-US" sz="2700" dirty="0">
              <a:solidFill>
                <a:schemeClr val="bg1"/>
              </a:solidFill>
              <a:cs typeface="Montserrat SemiBold"/>
            </a:endParaRPr>
          </a:p>
        </p:txBody>
      </p:sp>
      <p:sp>
        <p:nvSpPr>
          <p:cNvPr id="4" name="Slide Number Placeholder 3">
            <a:extLst>
              <a:ext uri="{FF2B5EF4-FFF2-40B4-BE49-F238E27FC236}">
                <a16:creationId xmlns:a16="http://schemas.microsoft.com/office/drawing/2014/main" id="{4123AFB3-A78F-41D2-A236-70EC2ED9DC9C}"/>
              </a:ext>
            </a:extLst>
          </p:cNvPr>
          <p:cNvSpPr>
            <a:spLocks noGrp="1"/>
          </p:cNvSpPr>
          <p:nvPr>
            <p:ph type="sldNum" sz="quarter" idx="12"/>
          </p:nvPr>
        </p:nvSpPr>
        <p:spPr/>
        <p:txBody>
          <a:bodyPr/>
          <a:lstStyle/>
          <a:p>
            <a:pPr defTabSz="302575"/>
            <a:fld id="{B044B40D-486A-4792-BFD0-B123E13E9BEE}" type="slidenum">
              <a:rPr lang="en-US">
                <a:solidFill>
                  <a:srgbClr val="53575A">
                    <a:tint val="75000"/>
                  </a:srgbClr>
                </a:solidFill>
                <a:latin typeface="Open Sans"/>
              </a:rPr>
              <a:pPr defTabSz="302575"/>
              <a:t>23</a:t>
            </a:fld>
            <a:endParaRPr lang="en-US">
              <a:solidFill>
                <a:srgbClr val="53575A">
                  <a:tint val="75000"/>
                </a:srgbClr>
              </a:solidFill>
              <a:latin typeface="Open Sans"/>
            </a:endParaRPr>
          </a:p>
        </p:txBody>
      </p:sp>
    </p:spTree>
    <p:extLst>
      <p:ext uri="{BB962C8B-B14F-4D97-AF65-F5344CB8AC3E}">
        <p14:creationId xmlns:p14="http://schemas.microsoft.com/office/powerpoint/2010/main" val="84742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A848-5856-43BE-B62A-33232454627A}"/>
              </a:ext>
            </a:extLst>
          </p:cNvPr>
          <p:cNvSpPr>
            <a:spLocks noGrp="1"/>
          </p:cNvSpPr>
          <p:nvPr>
            <p:ph type="title"/>
          </p:nvPr>
        </p:nvSpPr>
        <p:spPr/>
        <p:txBody>
          <a:bodyPr>
            <a:normAutofit fontScale="90000"/>
          </a:bodyPr>
          <a:lstStyle/>
          <a:p>
            <a:pPr>
              <a:lnSpc>
                <a:spcPct val="100000"/>
              </a:lnSpc>
            </a:pPr>
            <a:r>
              <a:rPr lang="en-US" sz="6546" dirty="0">
                <a:solidFill>
                  <a:srgbClr val="F8DA37"/>
                </a:solidFill>
                <a:latin typeface="Montserrat ExtraLight"/>
                <a:cs typeface="Montserrat SemiBold"/>
              </a:rPr>
              <a:t>Inclusionary Policy Review</a:t>
            </a:r>
            <a:br>
              <a:rPr lang="en-US" sz="6546" dirty="0">
                <a:solidFill>
                  <a:srgbClr val="D3D655"/>
                </a:solidFill>
                <a:latin typeface="Montserrat ExtraLight"/>
                <a:cs typeface="Montserrat SemiBold"/>
              </a:rPr>
            </a:br>
            <a:endParaRPr lang="en-US" sz="2700" dirty="0">
              <a:solidFill>
                <a:schemeClr val="bg1"/>
              </a:solidFill>
              <a:cs typeface="Montserrat SemiBold"/>
            </a:endParaRPr>
          </a:p>
        </p:txBody>
      </p:sp>
      <p:sp>
        <p:nvSpPr>
          <p:cNvPr id="4" name="Slide Number Placeholder 3">
            <a:extLst>
              <a:ext uri="{FF2B5EF4-FFF2-40B4-BE49-F238E27FC236}">
                <a16:creationId xmlns:a16="http://schemas.microsoft.com/office/drawing/2014/main" id="{4123AFB3-A78F-41D2-A236-70EC2ED9DC9C}"/>
              </a:ext>
            </a:extLst>
          </p:cNvPr>
          <p:cNvSpPr>
            <a:spLocks noGrp="1"/>
          </p:cNvSpPr>
          <p:nvPr>
            <p:ph type="sldNum" sz="quarter" idx="12"/>
          </p:nvPr>
        </p:nvSpPr>
        <p:spPr/>
        <p:txBody>
          <a:bodyPr/>
          <a:lstStyle/>
          <a:p>
            <a:pPr defTabSz="302575"/>
            <a:fld id="{B044B40D-486A-4792-BFD0-B123E13E9BEE}" type="slidenum">
              <a:rPr lang="en-US">
                <a:solidFill>
                  <a:srgbClr val="53575A">
                    <a:tint val="75000"/>
                  </a:srgbClr>
                </a:solidFill>
                <a:latin typeface="Open Sans"/>
              </a:rPr>
              <a:pPr defTabSz="302575"/>
              <a:t>24</a:t>
            </a:fld>
            <a:endParaRPr lang="en-US">
              <a:solidFill>
                <a:srgbClr val="53575A">
                  <a:tint val="75000"/>
                </a:srgbClr>
              </a:solidFill>
              <a:latin typeface="Open Sans"/>
            </a:endParaRPr>
          </a:p>
        </p:txBody>
      </p:sp>
    </p:spTree>
    <p:extLst>
      <p:ext uri="{BB962C8B-B14F-4D97-AF65-F5344CB8AC3E}">
        <p14:creationId xmlns:p14="http://schemas.microsoft.com/office/powerpoint/2010/main" val="366850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7FFF6-7B18-4AE8-5466-1D314C569082}"/>
              </a:ext>
            </a:extLst>
          </p:cNvPr>
          <p:cNvSpPr>
            <a:spLocks noGrp="1"/>
          </p:cNvSpPr>
          <p:nvPr>
            <p:ph type="title"/>
          </p:nvPr>
        </p:nvSpPr>
        <p:spPr>
          <a:xfrm>
            <a:off x="289875" y="342900"/>
            <a:ext cx="3327620" cy="1200150"/>
          </a:xfrm>
        </p:spPr>
        <p:txBody>
          <a:bodyPr>
            <a:normAutofit/>
          </a:bodyPr>
          <a:lstStyle/>
          <a:p>
            <a:r>
              <a:rPr lang="en-US" dirty="0"/>
              <a:t>Affordability Requirements</a:t>
            </a:r>
          </a:p>
        </p:txBody>
      </p:sp>
      <p:sp>
        <p:nvSpPr>
          <p:cNvPr id="5" name="Content Placeholder 4">
            <a:extLst>
              <a:ext uri="{FF2B5EF4-FFF2-40B4-BE49-F238E27FC236}">
                <a16:creationId xmlns:a16="http://schemas.microsoft.com/office/drawing/2014/main" id="{7F3C7608-AAAA-22EA-784E-80A77BAF711E}"/>
              </a:ext>
            </a:extLst>
          </p:cNvPr>
          <p:cNvSpPr>
            <a:spLocks noGrp="1"/>
          </p:cNvSpPr>
          <p:nvPr>
            <p:ph idx="1"/>
          </p:nvPr>
        </p:nvSpPr>
        <p:spPr>
          <a:xfrm>
            <a:off x="3887391" y="1060516"/>
            <a:ext cx="4879538" cy="3584541"/>
          </a:xfrm>
        </p:spPr>
        <p:txBody>
          <a:bodyPr>
            <a:normAutofit/>
          </a:bodyPr>
          <a:lstStyle/>
          <a:p>
            <a:pPr marL="0" indent="0">
              <a:lnSpc>
                <a:spcPct val="100000"/>
              </a:lnSpc>
              <a:buNone/>
            </a:pPr>
            <a:r>
              <a:rPr lang="en-US" sz="1350" dirty="0">
                <a:solidFill>
                  <a:srgbClr val="53575A"/>
                </a:solidFill>
                <a:latin typeface="Open Sans" panose="020B0606030504020204" pitchFamily="34" charset="0"/>
                <a:ea typeface="Times New Roman" panose="02020603050405020304" pitchFamily="18" charset="0"/>
                <a:cs typeface="Times New Roman" panose="02020603050405020304" pitchFamily="18" charset="0"/>
              </a:rPr>
              <a:t>The current AMI targets are in line with identified housing needs (discussed in detail in the City’s Housing Needs Assessment) and the set-aside is in line with City’s 12% affordability goal. In addition, the City offers flexibility to developers wishing to provide deeper AMIs and to those providing middle tier housing. As such,</a:t>
            </a:r>
            <a:r>
              <a:rPr lang="en-US" sz="1350" b="1" dirty="0">
                <a:solidFill>
                  <a:srgbClr val="186194"/>
                </a:solidFill>
                <a:latin typeface="Open Sans" panose="020B0606030504020204" pitchFamily="34" charset="0"/>
                <a:ea typeface="Times New Roman" panose="02020603050405020304" pitchFamily="18" charset="0"/>
                <a:cs typeface="Times New Roman" panose="02020603050405020304" pitchFamily="18" charset="0"/>
              </a:rPr>
              <a:t> there are no recommended changes to the affordability requirements of the current program. </a:t>
            </a:r>
          </a:p>
          <a:p>
            <a:pPr marL="0" indent="0">
              <a:lnSpc>
                <a:spcPct val="100000"/>
              </a:lnSpc>
              <a:buNone/>
            </a:pPr>
            <a:endParaRPr lang="en-US" sz="1350" b="1" dirty="0">
              <a:solidFill>
                <a:srgbClr val="186194"/>
              </a:solidFill>
              <a:latin typeface="Open Sans" panose="020B0606030504020204" pitchFamily="34" charset="0"/>
              <a:ea typeface="Times New Roman" panose="02020603050405020304" pitchFamily="18" charset="0"/>
              <a:cs typeface="Times New Roman" panose="02020603050405020304" pitchFamily="18" charset="0"/>
            </a:endParaRPr>
          </a:p>
          <a:p>
            <a:pPr marL="0" indent="0">
              <a:lnSpc>
                <a:spcPct val="100000"/>
              </a:lnSpc>
              <a:buNone/>
            </a:pPr>
            <a:r>
              <a:rPr lang="en-US" sz="1350" dirty="0">
                <a:solidFill>
                  <a:srgbClr val="53575A"/>
                </a:solidFill>
                <a:latin typeface="Open Sans" panose="020B0606030504020204" pitchFamily="34" charset="0"/>
                <a:ea typeface="Times New Roman" panose="02020603050405020304" pitchFamily="18" charset="0"/>
                <a:cs typeface="Times New Roman" panose="02020603050405020304" pitchFamily="18" charset="0"/>
              </a:rPr>
              <a:t>It is important to note that the </a:t>
            </a:r>
            <a:r>
              <a:rPr lang="en-US" sz="1350" b="1" dirty="0">
                <a:solidFill>
                  <a:schemeClr val="accent4"/>
                </a:solidFill>
                <a:latin typeface="Open Sans" panose="020B0606030504020204" pitchFamily="34" charset="0"/>
                <a:ea typeface="Times New Roman" panose="02020603050405020304" pitchFamily="18" charset="0"/>
                <a:cs typeface="Times New Roman" panose="02020603050405020304" pitchFamily="18" charset="0"/>
              </a:rPr>
              <a:t>City’s IHO program alone is an insufficient tool to fulfill the entire affordability goal and/or fully address housing needs</a:t>
            </a:r>
            <a:r>
              <a:rPr lang="en-US" sz="1350" dirty="0">
                <a:solidFill>
                  <a:srgbClr val="53575A"/>
                </a:solidFill>
                <a:latin typeface="Open Sans" panose="020B0606030504020204" pitchFamily="34" charset="0"/>
                <a:ea typeface="Times New Roman" panose="02020603050405020304" pitchFamily="18" charset="0"/>
                <a:cs typeface="Times New Roman" panose="02020603050405020304" pitchFamily="18" charset="0"/>
              </a:rPr>
              <a:t>—unless paired with other subsidies, programs, and partners (e.g., LIHTC, state/local funding, housing authority, non-profit housing developers, etc.)</a:t>
            </a:r>
          </a:p>
        </p:txBody>
      </p:sp>
      <p:sp>
        <p:nvSpPr>
          <p:cNvPr id="6" name="Text Placeholder 5">
            <a:extLst>
              <a:ext uri="{FF2B5EF4-FFF2-40B4-BE49-F238E27FC236}">
                <a16:creationId xmlns:a16="http://schemas.microsoft.com/office/drawing/2014/main" id="{1981EEEE-DA8F-5912-5DFB-92CB64BFA4B5}"/>
              </a:ext>
            </a:extLst>
          </p:cNvPr>
          <p:cNvSpPr>
            <a:spLocks noGrp="1"/>
          </p:cNvSpPr>
          <p:nvPr>
            <p:ph type="body" sz="half" idx="2"/>
          </p:nvPr>
        </p:nvSpPr>
        <p:spPr>
          <a:xfrm>
            <a:off x="289875" y="1675615"/>
            <a:ext cx="3088763" cy="2726126"/>
          </a:xfrm>
        </p:spPr>
        <p:txBody>
          <a:bodyPr>
            <a:normAutofit/>
          </a:bodyPr>
          <a:lstStyle/>
          <a:p>
            <a:r>
              <a:rPr lang="en-US" sz="1800" dirty="0"/>
              <a:t>The City’s program currently requires a </a:t>
            </a:r>
            <a:r>
              <a:rPr lang="en-US" sz="1800" b="1" dirty="0"/>
              <a:t>12% set-aside </a:t>
            </a:r>
            <a:r>
              <a:rPr lang="en-US" sz="1800" dirty="0"/>
              <a:t>of units at </a:t>
            </a:r>
            <a:r>
              <a:rPr lang="en-US" sz="1800" b="1" dirty="0"/>
              <a:t>50% AMI for rental </a:t>
            </a:r>
            <a:r>
              <a:rPr lang="en-US" sz="1800" dirty="0"/>
              <a:t>and </a:t>
            </a:r>
            <a:r>
              <a:rPr lang="en-US" sz="1800" b="1" dirty="0"/>
              <a:t>80% AMI for owner </a:t>
            </a:r>
            <a:r>
              <a:rPr lang="en-US" sz="1800" dirty="0"/>
              <a:t>units. </a:t>
            </a:r>
          </a:p>
        </p:txBody>
      </p:sp>
      <p:sp>
        <p:nvSpPr>
          <p:cNvPr id="3" name="Slide Number Placeholder 2">
            <a:extLst>
              <a:ext uri="{FF2B5EF4-FFF2-40B4-BE49-F238E27FC236}">
                <a16:creationId xmlns:a16="http://schemas.microsoft.com/office/drawing/2014/main" id="{7EBAD69F-C0F9-4919-8C0E-537DFD2BFD19}"/>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25</a:t>
            </a:fld>
            <a:endParaRPr lang="en-US">
              <a:solidFill>
                <a:srgbClr val="53575A">
                  <a:tint val="75000"/>
                </a:srgbClr>
              </a:solidFill>
              <a:latin typeface="Open Sans"/>
            </a:endParaRPr>
          </a:p>
        </p:txBody>
      </p:sp>
      <p:sp>
        <p:nvSpPr>
          <p:cNvPr id="7" name="Text Placeholder 4">
            <a:extLst>
              <a:ext uri="{FF2B5EF4-FFF2-40B4-BE49-F238E27FC236}">
                <a16:creationId xmlns:a16="http://schemas.microsoft.com/office/drawing/2014/main" id="{17CC5BD1-D06A-4570-3817-2A808FECE43F}"/>
              </a:ext>
            </a:extLst>
          </p:cNvPr>
          <p:cNvSpPr txBox="1">
            <a:spLocks/>
          </p:cNvSpPr>
          <p:nvPr/>
        </p:nvSpPr>
        <p:spPr>
          <a:xfrm>
            <a:off x="3887392" y="561946"/>
            <a:ext cx="5375291" cy="498570"/>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650" b="1" dirty="0">
                <a:solidFill>
                  <a:srgbClr val="186194"/>
                </a:solidFill>
                <a:latin typeface="Montserrat"/>
              </a:rPr>
              <a:t>Root Policy Recommendations:</a:t>
            </a:r>
          </a:p>
        </p:txBody>
      </p:sp>
    </p:spTree>
    <p:extLst>
      <p:ext uri="{BB962C8B-B14F-4D97-AF65-F5344CB8AC3E}">
        <p14:creationId xmlns:p14="http://schemas.microsoft.com/office/powerpoint/2010/main" val="1127218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7FFF6-7B18-4AE8-5466-1D314C569082}"/>
              </a:ext>
            </a:extLst>
          </p:cNvPr>
          <p:cNvSpPr>
            <a:spLocks noGrp="1"/>
          </p:cNvSpPr>
          <p:nvPr>
            <p:ph type="title"/>
          </p:nvPr>
        </p:nvSpPr>
        <p:spPr>
          <a:xfrm>
            <a:off x="289875" y="342900"/>
            <a:ext cx="3082571" cy="1200150"/>
          </a:xfrm>
        </p:spPr>
        <p:txBody>
          <a:bodyPr>
            <a:normAutofit/>
          </a:bodyPr>
          <a:lstStyle/>
          <a:p>
            <a:r>
              <a:rPr lang="en-US" dirty="0"/>
              <a:t>Compliance Options</a:t>
            </a:r>
          </a:p>
        </p:txBody>
      </p:sp>
      <p:sp>
        <p:nvSpPr>
          <p:cNvPr id="6" name="Text Placeholder 5">
            <a:extLst>
              <a:ext uri="{FF2B5EF4-FFF2-40B4-BE49-F238E27FC236}">
                <a16:creationId xmlns:a16="http://schemas.microsoft.com/office/drawing/2014/main" id="{1981EEEE-DA8F-5912-5DFB-92CB64BFA4B5}"/>
              </a:ext>
            </a:extLst>
          </p:cNvPr>
          <p:cNvSpPr>
            <a:spLocks noGrp="1"/>
          </p:cNvSpPr>
          <p:nvPr>
            <p:ph type="body" sz="half" idx="2"/>
          </p:nvPr>
        </p:nvSpPr>
        <p:spPr>
          <a:xfrm>
            <a:off x="289875" y="1675615"/>
            <a:ext cx="3088763" cy="2726126"/>
          </a:xfrm>
        </p:spPr>
        <p:txBody>
          <a:bodyPr>
            <a:normAutofit/>
          </a:bodyPr>
          <a:lstStyle/>
          <a:p>
            <a:r>
              <a:rPr lang="en-US" sz="1800" dirty="0"/>
              <a:t>The most common compliance option used by developments subject to the IHO is the fee-in-lieu (56%), followed by building units on-site. </a:t>
            </a:r>
          </a:p>
          <a:p>
            <a:r>
              <a:rPr lang="en-US" sz="1800" dirty="0"/>
              <a:t>A few developers have also used the land donation and middle-tier housing options.  </a:t>
            </a:r>
          </a:p>
        </p:txBody>
      </p:sp>
      <p:sp>
        <p:nvSpPr>
          <p:cNvPr id="3" name="Slide Number Placeholder 2">
            <a:extLst>
              <a:ext uri="{FF2B5EF4-FFF2-40B4-BE49-F238E27FC236}">
                <a16:creationId xmlns:a16="http://schemas.microsoft.com/office/drawing/2014/main" id="{7EBAD69F-C0F9-4919-8C0E-537DFD2BFD19}"/>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26</a:t>
            </a:fld>
            <a:endParaRPr lang="en-US">
              <a:solidFill>
                <a:srgbClr val="53575A">
                  <a:tint val="75000"/>
                </a:srgbClr>
              </a:solidFill>
              <a:latin typeface="Open Sans"/>
            </a:endParaRPr>
          </a:p>
        </p:txBody>
      </p:sp>
      <p:sp>
        <p:nvSpPr>
          <p:cNvPr id="7" name="Content Placeholder 6">
            <a:extLst>
              <a:ext uri="{FF2B5EF4-FFF2-40B4-BE49-F238E27FC236}">
                <a16:creationId xmlns:a16="http://schemas.microsoft.com/office/drawing/2014/main" id="{171D4BD1-59F6-26F0-B175-29150838DD1E}"/>
              </a:ext>
            </a:extLst>
          </p:cNvPr>
          <p:cNvSpPr>
            <a:spLocks noGrp="1"/>
          </p:cNvSpPr>
          <p:nvPr>
            <p:ph idx="1"/>
          </p:nvPr>
        </p:nvSpPr>
        <p:spPr>
          <a:xfrm>
            <a:off x="3993442" y="1140938"/>
            <a:ext cx="4860683" cy="3655219"/>
          </a:xfrm>
        </p:spPr>
        <p:txBody>
          <a:bodyPr>
            <a:normAutofit fontScale="85000" lnSpcReduction="20000"/>
          </a:bodyPr>
          <a:lstStyle/>
          <a:p>
            <a:pPr>
              <a:lnSpc>
                <a:spcPct val="120000"/>
              </a:lnSpc>
            </a:pPr>
            <a:r>
              <a:rPr lang="en-US" sz="2325" dirty="0"/>
              <a:t>Raise the fee in lieu.</a:t>
            </a:r>
          </a:p>
          <a:p>
            <a:pPr>
              <a:lnSpc>
                <a:spcPct val="120000"/>
              </a:lnSpc>
            </a:pPr>
            <a:r>
              <a:rPr lang="en-US" sz="2325" dirty="0"/>
              <a:t>Streamlining the approval process for on-site rental production. </a:t>
            </a:r>
          </a:p>
          <a:p>
            <a:pPr>
              <a:lnSpc>
                <a:spcPct val="120000"/>
              </a:lnSpc>
            </a:pPr>
            <a:r>
              <a:rPr lang="en-US" sz="2325" dirty="0"/>
              <a:t>Amend the credit compliance option (to prohibit credit allocation for any project receiving </a:t>
            </a:r>
            <a:r>
              <a:rPr lang="en-US" sz="2325" u="sng" dirty="0"/>
              <a:t>federal</a:t>
            </a:r>
            <a:r>
              <a:rPr lang="en-US" sz="2325" dirty="0"/>
              <a:t>, state, or local subsidies).</a:t>
            </a:r>
          </a:p>
          <a:p>
            <a:pPr>
              <a:lnSpc>
                <a:spcPct val="120000"/>
              </a:lnSpc>
            </a:pPr>
            <a:r>
              <a:rPr lang="en-US" sz="2325" dirty="0"/>
              <a:t>Ensure a clear path for land donation and clarify evaluation criteria for Council approval.  </a:t>
            </a:r>
          </a:p>
          <a:p>
            <a:endParaRPr lang="en-US" dirty="0"/>
          </a:p>
        </p:txBody>
      </p:sp>
      <p:sp>
        <p:nvSpPr>
          <p:cNvPr id="8" name="Text Placeholder 4">
            <a:extLst>
              <a:ext uri="{FF2B5EF4-FFF2-40B4-BE49-F238E27FC236}">
                <a16:creationId xmlns:a16="http://schemas.microsoft.com/office/drawing/2014/main" id="{C03CC774-FA55-BDDE-5A69-577E28CE5B95}"/>
              </a:ext>
            </a:extLst>
          </p:cNvPr>
          <p:cNvSpPr txBox="1">
            <a:spLocks/>
          </p:cNvSpPr>
          <p:nvPr/>
        </p:nvSpPr>
        <p:spPr>
          <a:xfrm>
            <a:off x="3880322" y="693690"/>
            <a:ext cx="5375291" cy="498570"/>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650" b="1" dirty="0">
                <a:solidFill>
                  <a:srgbClr val="186194"/>
                </a:solidFill>
                <a:latin typeface="Montserrat"/>
              </a:rPr>
              <a:t>Root Policy Recommendations:</a:t>
            </a:r>
          </a:p>
        </p:txBody>
      </p:sp>
    </p:spTree>
    <p:extLst>
      <p:ext uri="{BB962C8B-B14F-4D97-AF65-F5344CB8AC3E}">
        <p14:creationId xmlns:p14="http://schemas.microsoft.com/office/powerpoint/2010/main" val="2254452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1217-7B05-E74E-289B-6A4A4F01C642}"/>
              </a:ext>
            </a:extLst>
          </p:cNvPr>
          <p:cNvSpPr>
            <a:spLocks noGrp="1"/>
          </p:cNvSpPr>
          <p:nvPr>
            <p:ph type="title"/>
          </p:nvPr>
        </p:nvSpPr>
        <p:spPr/>
        <p:txBody>
          <a:bodyPr/>
          <a:lstStyle/>
          <a:p>
            <a:r>
              <a:rPr lang="en-US" dirty="0"/>
              <a:t>Fee in Lieu</a:t>
            </a:r>
            <a:br>
              <a:rPr lang="en-US" dirty="0"/>
            </a:br>
            <a:endParaRPr lang="en-US" dirty="0"/>
          </a:p>
        </p:txBody>
      </p:sp>
      <p:sp>
        <p:nvSpPr>
          <p:cNvPr id="3" name="Content Placeholder 2">
            <a:extLst>
              <a:ext uri="{FF2B5EF4-FFF2-40B4-BE49-F238E27FC236}">
                <a16:creationId xmlns:a16="http://schemas.microsoft.com/office/drawing/2014/main" id="{B3ADD391-A370-D0E7-A639-4A64EBF67A33}"/>
              </a:ext>
            </a:extLst>
          </p:cNvPr>
          <p:cNvSpPr>
            <a:spLocks noGrp="1"/>
          </p:cNvSpPr>
          <p:nvPr>
            <p:ph idx="1"/>
          </p:nvPr>
        </p:nvSpPr>
        <p:spPr>
          <a:xfrm>
            <a:off x="3887391" y="533400"/>
            <a:ext cx="4937954" cy="4320308"/>
          </a:xfrm>
        </p:spPr>
        <p:txBody>
          <a:bodyPr>
            <a:normAutofit fontScale="47500" lnSpcReduction="20000"/>
          </a:bodyPr>
          <a:lstStyle/>
          <a:p>
            <a:pPr>
              <a:lnSpc>
                <a:spcPct val="120000"/>
              </a:lnSpc>
              <a:buClr>
                <a:schemeClr val="accent2"/>
              </a:buClr>
              <a:buSzPct val="125000"/>
            </a:pPr>
            <a:r>
              <a:rPr lang="en-US" dirty="0"/>
              <a:t>Most cities with an inclusionary housing ordinance offer a “fee-in-lieu” compliance option, which allows developers to pay a specified fee instead of constructing the affordable units. </a:t>
            </a:r>
          </a:p>
          <a:p>
            <a:pPr>
              <a:lnSpc>
                <a:spcPct val="120000"/>
              </a:lnSpc>
              <a:buClr>
                <a:schemeClr val="accent2"/>
              </a:buClr>
              <a:buSzPct val="125000"/>
            </a:pPr>
            <a:r>
              <a:rPr lang="en-US" dirty="0"/>
              <a:t>Fees can be structured on a per square foot or per unit basis and range from nominal fee amounts up to the full cost of developing the affordable unit, depending on the policy priorities of the program. </a:t>
            </a:r>
          </a:p>
          <a:p>
            <a:pPr>
              <a:lnSpc>
                <a:spcPct val="120000"/>
              </a:lnSpc>
              <a:buClr>
                <a:schemeClr val="accent2"/>
              </a:buClr>
              <a:buSzPct val="125000"/>
            </a:pPr>
            <a:r>
              <a:rPr lang="en-US" dirty="0"/>
              <a:t>In general, low fees incentivize developers to pay the fee-in-lieu rather than build units, which contributes to revenue generation but results in relatively few affordable units constructed as part of the inclusionary program. High fees are more likely to incentivize developers to construct units on site and would result in lower revenue generation. </a:t>
            </a:r>
          </a:p>
          <a:p>
            <a:endParaRPr lang="en-US" dirty="0"/>
          </a:p>
        </p:txBody>
      </p:sp>
      <p:sp>
        <p:nvSpPr>
          <p:cNvPr id="4" name="Text Placeholder 3">
            <a:extLst>
              <a:ext uri="{FF2B5EF4-FFF2-40B4-BE49-F238E27FC236}">
                <a16:creationId xmlns:a16="http://schemas.microsoft.com/office/drawing/2014/main" id="{73480B05-FE23-59AE-7901-0F4A635CC5B1}"/>
              </a:ext>
            </a:extLst>
          </p:cNvPr>
          <p:cNvSpPr>
            <a:spLocks noGrp="1"/>
          </p:cNvSpPr>
          <p:nvPr>
            <p:ph type="body" sz="half" idx="2"/>
          </p:nvPr>
        </p:nvSpPr>
        <p:spPr>
          <a:xfrm>
            <a:off x="423267" y="1362941"/>
            <a:ext cx="2949179" cy="2858691"/>
          </a:xfrm>
        </p:spPr>
        <p:txBody>
          <a:bodyPr/>
          <a:lstStyle/>
          <a:p>
            <a:r>
              <a:rPr lang="en-US" sz="2400" dirty="0"/>
              <a:t>Set according to </a:t>
            </a:r>
            <a:r>
              <a:rPr lang="en-US" sz="2400" b="1" dirty="0"/>
              <a:t>policy priorities </a:t>
            </a:r>
            <a:r>
              <a:rPr lang="en-US" sz="2400" dirty="0"/>
              <a:t>and established methodologies. </a:t>
            </a:r>
          </a:p>
          <a:p>
            <a:endParaRPr lang="en-US" dirty="0"/>
          </a:p>
        </p:txBody>
      </p:sp>
      <p:sp>
        <p:nvSpPr>
          <p:cNvPr id="5" name="Slide Number Placeholder 4">
            <a:extLst>
              <a:ext uri="{FF2B5EF4-FFF2-40B4-BE49-F238E27FC236}">
                <a16:creationId xmlns:a16="http://schemas.microsoft.com/office/drawing/2014/main" id="{BF3877D8-D10C-F0E5-E16C-86075A7A70D3}"/>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27</a:t>
            </a:fld>
            <a:endParaRPr lang="en-US">
              <a:solidFill>
                <a:srgbClr val="53575A">
                  <a:tint val="75000"/>
                </a:srgbClr>
              </a:solidFill>
              <a:latin typeface="Open Sans"/>
            </a:endParaRPr>
          </a:p>
        </p:txBody>
      </p:sp>
    </p:spTree>
    <p:extLst>
      <p:ext uri="{BB962C8B-B14F-4D97-AF65-F5344CB8AC3E}">
        <p14:creationId xmlns:p14="http://schemas.microsoft.com/office/powerpoint/2010/main" val="261802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E26DD7-F3AF-A38E-EC24-9347E5CAFE1F}"/>
              </a:ext>
            </a:extLst>
          </p:cNvPr>
          <p:cNvSpPr>
            <a:spLocks noGrp="1"/>
          </p:cNvSpPr>
          <p:nvPr>
            <p:ph type="title"/>
          </p:nvPr>
        </p:nvSpPr>
        <p:spPr>
          <a:xfrm>
            <a:off x="214312" y="342900"/>
            <a:ext cx="2328863" cy="1643063"/>
          </a:xfrm>
        </p:spPr>
        <p:txBody>
          <a:bodyPr>
            <a:normAutofit fontScale="90000"/>
          </a:bodyPr>
          <a:lstStyle/>
          <a:p>
            <a:r>
              <a:rPr lang="en-US" dirty="0"/>
              <a:t>IHO Fees for Front Range Programs</a:t>
            </a:r>
          </a:p>
        </p:txBody>
      </p:sp>
      <p:sp>
        <p:nvSpPr>
          <p:cNvPr id="8" name="Text Placeholder 7">
            <a:extLst>
              <a:ext uri="{FF2B5EF4-FFF2-40B4-BE49-F238E27FC236}">
                <a16:creationId xmlns:a16="http://schemas.microsoft.com/office/drawing/2014/main" id="{9CC39887-5E22-67B4-E5A6-0368F00BAEDE}"/>
              </a:ext>
            </a:extLst>
          </p:cNvPr>
          <p:cNvSpPr>
            <a:spLocks noGrp="1"/>
          </p:cNvSpPr>
          <p:nvPr>
            <p:ph type="body" sz="half" idx="2"/>
          </p:nvPr>
        </p:nvSpPr>
        <p:spPr>
          <a:xfrm>
            <a:off x="214312" y="2150269"/>
            <a:ext cx="2328863" cy="2828925"/>
          </a:xfrm>
        </p:spPr>
        <p:txBody>
          <a:bodyPr>
            <a:normAutofit/>
          </a:bodyPr>
          <a:lstStyle/>
          <a:p>
            <a:r>
              <a:rPr lang="en-US" sz="1350" i="1" dirty="0"/>
              <a:t>NOTE: Different programs reflect varying policy priorities impacting fee-in-lieu amounts. As such, comparison between communities is not a benchmark for adjusting current fees but does provide context for current fee structure. </a:t>
            </a:r>
          </a:p>
        </p:txBody>
      </p:sp>
      <p:sp>
        <p:nvSpPr>
          <p:cNvPr id="5" name="Slide Number Placeholder 4">
            <a:extLst>
              <a:ext uri="{FF2B5EF4-FFF2-40B4-BE49-F238E27FC236}">
                <a16:creationId xmlns:a16="http://schemas.microsoft.com/office/drawing/2014/main" id="{8E298B68-DA50-266F-FB0F-AB1D0E4E395A}"/>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28</a:t>
            </a:fld>
            <a:endParaRPr lang="en-US">
              <a:solidFill>
                <a:srgbClr val="53575A">
                  <a:tint val="75000"/>
                </a:srgbClr>
              </a:solidFill>
              <a:latin typeface="Open Sans"/>
            </a:endParaRPr>
          </a:p>
        </p:txBody>
      </p:sp>
      <p:pic>
        <p:nvPicPr>
          <p:cNvPr id="9" name="Picture 8">
            <a:extLst>
              <a:ext uri="{FF2B5EF4-FFF2-40B4-BE49-F238E27FC236}">
                <a16:creationId xmlns:a16="http://schemas.microsoft.com/office/drawing/2014/main" id="{A897BB6C-E2F1-6445-BD9D-2500557228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505" y="103899"/>
            <a:ext cx="5442037" cy="4935702"/>
          </a:xfrm>
          <a:prstGeom prst="rect">
            <a:avLst/>
          </a:prstGeom>
          <a:noFill/>
          <a:ln>
            <a:noFill/>
          </a:ln>
        </p:spPr>
      </p:pic>
    </p:spTree>
    <p:extLst>
      <p:ext uri="{BB962C8B-B14F-4D97-AF65-F5344CB8AC3E}">
        <p14:creationId xmlns:p14="http://schemas.microsoft.com/office/powerpoint/2010/main" val="1008825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1217-7B05-E74E-289B-6A4A4F01C642}"/>
              </a:ext>
            </a:extLst>
          </p:cNvPr>
          <p:cNvSpPr>
            <a:spLocks noGrp="1"/>
          </p:cNvSpPr>
          <p:nvPr>
            <p:ph type="title"/>
          </p:nvPr>
        </p:nvSpPr>
        <p:spPr>
          <a:xfrm>
            <a:off x="100012" y="490538"/>
            <a:ext cx="2586038" cy="1731168"/>
          </a:xfrm>
        </p:spPr>
        <p:txBody>
          <a:bodyPr>
            <a:normAutofit fontScale="90000"/>
          </a:bodyPr>
          <a:lstStyle/>
          <a:p>
            <a:r>
              <a:rPr lang="en-US" dirty="0"/>
              <a:t>Common Methods for Fee in Lieu Calculations</a:t>
            </a:r>
          </a:p>
        </p:txBody>
      </p:sp>
      <p:sp>
        <p:nvSpPr>
          <p:cNvPr id="4" name="Text Placeholder 3">
            <a:extLst>
              <a:ext uri="{FF2B5EF4-FFF2-40B4-BE49-F238E27FC236}">
                <a16:creationId xmlns:a16="http://schemas.microsoft.com/office/drawing/2014/main" id="{73480B05-FE23-59AE-7901-0F4A635CC5B1}"/>
              </a:ext>
            </a:extLst>
          </p:cNvPr>
          <p:cNvSpPr>
            <a:spLocks noGrp="1"/>
          </p:cNvSpPr>
          <p:nvPr>
            <p:ph type="body" sz="half" idx="2"/>
          </p:nvPr>
        </p:nvSpPr>
        <p:spPr>
          <a:xfrm>
            <a:off x="185738" y="2372917"/>
            <a:ext cx="2228850" cy="2022872"/>
          </a:xfrm>
        </p:spPr>
        <p:txBody>
          <a:bodyPr/>
          <a:lstStyle/>
          <a:p>
            <a:pPr marL="385763" indent="-385763">
              <a:buAutoNum type="arabicPeriod"/>
            </a:pPr>
            <a:r>
              <a:rPr lang="en-US" sz="1650" dirty="0"/>
              <a:t>Affordability Gap Method (used by Longmont for current fees)</a:t>
            </a:r>
          </a:p>
          <a:p>
            <a:pPr marL="385763" indent="-385763">
              <a:buAutoNum type="arabicPeriod"/>
            </a:pPr>
            <a:r>
              <a:rPr lang="en-US" sz="1650" dirty="0"/>
              <a:t>Development Cost Method</a:t>
            </a:r>
          </a:p>
          <a:p>
            <a:endParaRPr lang="en-US" dirty="0"/>
          </a:p>
        </p:txBody>
      </p:sp>
      <p:sp>
        <p:nvSpPr>
          <p:cNvPr id="5" name="Slide Number Placeholder 4">
            <a:extLst>
              <a:ext uri="{FF2B5EF4-FFF2-40B4-BE49-F238E27FC236}">
                <a16:creationId xmlns:a16="http://schemas.microsoft.com/office/drawing/2014/main" id="{BF3877D8-D10C-F0E5-E16C-86075A7A70D3}"/>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29</a:t>
            </a:fld>
            <a:endParaRPr lang="en-US">
              <a:solidFill>
                <a:srgbClr val="53575A">
                  <a:tint val="75000"/>
                </a:srgbClr>
              </a:solidFill>
              <a:latin typeface="Open Sans"/>
            </a:endParaRPr>
          </a:p>
        </p:txBody>
      </p:sp>
      <p:sp>
        <p:nvSpPr>
          <p:cNvPr id="8" name="Text Placeholder 4">
            <a:extLst>
              <a:ext uri="{FF2B5EF4-FFF2-40B4-BE49-F238E27FC236}">
                <a16:creationId xmlns:a16="http://schemas.microsoft.com/office/drawing/2014/main" id="{F9D22301-B5A5-F2F1-CFBF-201A45708582}"/>
              </a:ext>
            </a:extLst>
          </p:cNvPr>
          <p:cNvSpPr txBox="1">
            <a:spLocks/>
          </p:cNvSpPr>
          <p:nvPr/>
        </p:nvSpPr>
        <p:spPr>
          <a:xfrm>
            <a:off x="2994451" y="3130650"/>
            <a:ext cx="3575730" cy="705140"/>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350" b="1" dirty="0">
                <a:solidFill>
                  <a:srgbClr val="186194"/>
                </a:solidFill>
                <a:latin typeface="Montserrat"/>
              </a:rPr>
              <a:t>Affordable Unit Development Costs (2022)</a:t>
            </a:r>
          </a:p>
        </p:txBody>
      </p:sp>
      <p:pic>
        <p:nvPicPr>
          <p:cNvPr id="10" name="Graphic 9" descr="Home with solid fill">
            <a:extLst>
              <a:ext uri="{FF2B5EF4-FFF2-40B4-BE49-F238E27FC236}">
                <a16:creationId xmlns:a16="http://schemas.microsoft.com/office/drawing/2014/main" id="{77D26966-E539-B254-1789-65BFD2CD23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8022" y="3683867"/>
            <a:ext cx="1312539" cy="1312539"/>
          </a:xfrm>
          <a:prstGeom prst="rect">
            <a:avLst/>
          </a:prstGeom>
        </p:spPr>
      </p:pic>
      <p:pic>
        <p:nvPicPr>
          <p:cNvPr id="12" name="Graphic 11" descr="Building with solid fill">
            <a:extLst>
              <a:ext uri="{FF2B5EF4-FFF2-40B4-BE49-F238E27FC236}">
                <a16:creationId xmlns:a16="http://schemas.microsoft.com/office/drawing/2014/main" id="{EA3BD48C-F57D-0AB6-C8A5-1FD322E8C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3418" y="3196070"/>
            <a:ext cx="2057400" cy="1840099"/>
          </a:xfrm>
          <a:prstGeom prst="rect">
            <a:avLst/>
          </a:prstGeom>
        </p:spPr>
      </p:pic>
      <p:sp>
        <p:nvSpPr>
          <p:cNvPr id="13" name="Text Placeholder 4">
            <a:extLst>
              <a:ext uri="{FF2B5EF4-FFF2-40B4-BE49-F238E27FC236}">
                <a16:creationId xmlns:a16="http://schemas.microsoft.com/office/drawing/2014/main" id="{8627437D-07EA-E56B-ED79-70B9A4A16A7A}"/>
              </a:ext>
            </a:extLst>
          </p:cNvPr>
          <p:cNvSpPr txBox="1">
            <a:spLocks/>
          </p:cNvSpPr>
          <p:nvPr/>
        </p:nvSpPr>
        <p:spPr>
          <a:xfrm>
            <a:off x="4290795" y="3550045"/>
            <a:ext cx="1660268" cy="297776"/>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275" b="1" dirty="0">
                <a:solidFill>
                  <a:srgbClr val="F29C1F"/>
                </a:solidFill>
                <a:latin typeface="Montserrat"/>
              </a:rPr>
              <a:t>$422,128 per unit</a:t>
            </a:r>
          </a:p>
        </p:txBody>
      </p:sp>
      <p:sp>
        <p:nvSpPr>
          <p:cNvPr id="14" name="Text Placeholder 4">
            <a:extLst>
              <a:ext uri="{FF2B5EF4-FFF2-40B4-BE49-F238E27FC236}">
                <a16:creationId xmlns:a16="http://schemas.microsoft.com/office/drawing/2014/main" id="{BC33F86E-83DF-998B-5127-36EAF2D54A25}"/>
              </a:ext>
            </a:extLst>
          </p:cNvPr>
          <p:cNvSpPr txBox="1">
            <a:spLocks/>
          </p:cNvSpPr>
          <p:nvPr/>
        </p:nvSpPr>
        <p:spPr>
          <a:xfrm>
            <a:off x="6526090" y="3569154"/>
            <a:ext cx="932056" cy="624654"/>
          </a:xfrm>
          <a:prstGeom prst="rect">
            <a:avLst/>
          </a:prstGeom>
          <a:solidFill>
            <a:schemeClr val="accent6"/>
          </a:solidFill>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defTabSz="298871">
              <a:lnSpc>
                <a:spcPct val="100000"/>
              </a:lnSpc>
              <a:spcBef>
                <a:spcPts val="900"/>
              </a:spcBef>
              <a:spcAft>
                <a:spcPts val="900"/>
              </a:spcAft>
              <a:buNone/>
            </a:pPr>
            <a:r>
              <a:rPr lang="en-US" sz="1275" b="1" dirty="0">
                <a:solidFill>
                  <a:srgbClr val="FFFFFF"/>
                </a:solidFill>
                <a:latin typeface="Montserrat"/>
              </a:rPr>
              <a:t>$386,673 per unit</a:t>
            </a:r>
          </a:p>
        </p:txBody>
      </p:sp>
      <p:pic>
        <p:nvPicPr>
          <p:cNvPr id="15" name="Picture 14">
            <a:extLst>
              <a:ext uri="{FF2B5EF4-FFF2-40B4-BE49-F238E27FC236}">
                <a16:creationId xmlns:a16="http://schemas.microsoft.com/office/drawing/2014/main" id="{A7500DAB-180D-06A2-108A-50EB6180806A}"/>
              </a:ext>
            </a:extLst>
          </p:cNvPr>
          <p:cNvPicPr>
            <a:picLocks noChangeAspect="1"/>
          </p:cNvPicPr>
          <p:nvPr/>
        </p:nvPicPr>
        <p:blipFill rotWithShape="1">
          <a:blip r:embed="rId6"/>
          <a:srcRect l="10783" r="21545"/>
          <a:stretch/>
        </p:blipFill>
        <p:spPr>
          <a:xfrm>
            <a:off x="3084921" y="490538"/>
            <a:ext cx="5635361" cy="2311853"/>
          </a:xfrm>
          <a:prstGeom prst="rect">
            <a:avLst/>
          </a:prstGeom>
        </p:spPr>
      </p:pic>
      <p:sp>
        <p:nvSpPr>
          <p:cNvPr id="16" name="Text Placeholder 4">
            <a:extLst>
              <a:ext uri="{FF2B5EF4-FFF2-40B4-BE49-F238E27FC236}">
                <a16:creationId xmlns:a16="http://schemas.microsoft.com/office/drawing/2014/main" id="{D56C52EF-FDFD-69D4-4639-13E04ABE250D}"/>
              </a:ext>
            </a:extLst>
          </p:cNvPr>
          <p:cNvSpPr txBox="1">
            <a:spLocks/>
          </p:cNvSpPr>
          <p:nvPr/>
        </p:nvSpPr>
        <p:spPr>
          <a:xfrm>
            <a:off x="2956189" y="202877"/>
            <a:ext cx="5114084" cy="498570"/>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1350" b="1" dirty="0">
                <a:solidFill>
                  <a:srgbClr val="186194"/>
                </a:solidFill>
                <a:latin typeface="Montserrat"/>
              </a:rPr>
              <a:t>Gap between Market-Rate and Affordable (2022)</a:t>
            </a:r>
          </a:p>
        </p:txBody>
      </p:sp>
    </p:spTree>
    <p:extLst>
      <p:ext uri="{BB962C8B-B14F-4D97-AF65-F5344CB8AC3E}">
        <p14:creationId xmlns:p14="http://schemas.microsoft.com/office/powerpoint/2010/main" val="274609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Inclusionary housing annual report</a:t>
            </a:r>
          </a:p>
        </p:txBody>
      </p:sp>
    </p:spTree>
    <p:extLst>
      <p:ext uri="{BB962C8B-B14F-4D97-AF65-F5344CB8AC3E}">
        <p14:creationId xmlns:p14="http://schemas.microsoft.com/office/powerpoint/2010/main" val="1037795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C1307-0597-7E8C-BAFC-ED04E89A2237}"/>
              </a:ext>
            </a:extLst>
          </p:cNvPr>
          <p:cNvSpPr>
            <a:spLocks noGrp="1"/>
          </p:cNvSpPr>
          <p:nvPr>
            <p:ph type="title"/>
          </p:nvPr>
        </p:nvSpPr>
        <p:spPr>
          <a:xfrm>
            <a:off x="423267" y="342900"/>
            <a:ext cx="2949179" cy="1042555"/>
          </a:xfrm>
        </p:spPr>
        <p:txBody>
          <a:bodyPr>
            <a:normAutofit fontScale="90000"/>
          </a:bodyPr>
          <a:lstStyle/>
          <a:p>
            <a:r>
              <a:rPr lang="en-US" dirty="0"/>
              <a:t>Longmont IHO Fee Options</a:t>
            </a:r>
          </a:p>
        </p:txBody>
      </p:sp>
      <p:sp>
        <p:nvSpPr>
          <p:cNvPr id="9" name="Text Placeholder 8">
            <a:extLst>
              <a:ext uri="{FF2B5EF4-FFF2-40B4-BE49-F238E27FC236}">
                <a16:creationId xmlns:a16="http://schemas.microsoft.com/office/drawing/2014/main" id="{FCE7AD1C-8261-2696-BED8-93E3C5D685B4}"/>
              </a:ext>
            </a:extLst>
          </p:cNvPr>
          <p:cNvSpPr>
            <a:spLocks noGrp="1"/>
          </p:cNvSpPr>
          <p:nvPr>
            <p:ph type="body" sz="half" idx="2"/>
          </p:nvPr>
        </p:nvSpPr>
        <p:spPr>
          <a:xfrm>
            <a:off x="429459" y="1643929"/>
            <a:ext cx="2949179" cy="2730104"/>
          </a:xfrm>
        </p:spPr>
        <p:txBody>
          <a:bodyPr>
            <a:normAutofit/>
          </a:bodyPr>
          <a:lstStyle/>
          <a:p>
            <a:pPr marL="257175" indent="-257175">
              <a:buFont typeface="Arial" panose="020B0604020202020204" pitchFamily="34" charset="0"/>
              <a:buChar char="•"/>
            </a:pPr>
            <a:r>
              <a:rPr lang="en-US" sz="2100" dirty="0"/>
              <a:t>Affordability Gap with a data update;</a:t>
            </a:r>
          </a:p>
          <a:p>
            <a:pPr marL="257175" indent="-257175">
              <a:buFont typeface="Arial" panose="020B0604020202020204" pitchFamily="34" charset="0"/>
              <a:buChar char="•"/>
            </a:pPr>
            <a:r>
              <a:rPr lang="en-US" sz="2100" dirty="0"/>
              <a:t>Modified Affordability Gap (new construction baseline); </a:t>
            </a:r>
          </a:p>
          <a:p>
            <a:pPr marL="257175" indent="-257175">
              <a:buFont typeface="Arial" panose="020B0604020202020204" pitchFamily="34" charset="0"/>
              <a:buChar char="•"/>
            </a:pPr>
            <a:r>
              <a:rPr lang="en-US" sz="2100" dirty="0"/>
              <a:t>Development Cost method.</a:t>
            </a:r>
          </a:p>
        </p:txBody>
      </p:sp>
      <p:sp>
        <p:nvSpPr>
          <p:cNvPr id="5" name="Slide Number Placeholder 4">
            <a:extLst>
              <a:ext uri="{FF2B5EF4-FFF2-40B4-BE49-F238E27FC236}">
                <a16:creationId xmlns:a16="http://schemas.microsoft.com/office/drawing/2014/main" id="{FD2D967A-704C-4DAF-4CE0-F0E3E49A1964}"/>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30</a:t>
            </a:fld>
            <a:endParaRPr lang="en-US">
              <a:solidFill>
                <a:srgbClr val="53575A">
                  <a:tint val="75000"/>
                </a:srgbClr>
              </a:solidFill>
              <a:latin typeface="Open Sans"/>
            </a:endParaRPr>
          </a:p>
        </p:txBody>
      </p:sp>
      <p:pic>
        <p:nvPicPr>
          <p:cNvPr id="6" name="Picture 5">
            <a:extLst>
              <a:ext uri="{FF2B5EF4-FFF2-40B4-BE49-F238E27FC236}">
                <a16:creationId xmlns:a16="http://schemas.microsoft.com/office/drawing/2014/main" id="{97AA4C80-D684-8D2A-0090-7EE2874837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595" y="570412"/>
            <a:ext cx="4724250" cy="3283865"/>
          </a:xfrm>
          <a:prstGeom prst="rect">
            <a:avLst/>
          </a:prstGeom>
          <a:noFill/>
          <a:ln>
            <a:noFill/>
          </a:ln>
        </p:spPr>
      </p:pic>
      <p:sp>
        <p:nvSpPr>
          <p:cNvPr id="11" name="TextBox 10">
            <a:extLst>
              <a:ext uri="{FF2B5EF4-FFF2-40B4-BE49-F238E27FC236}">
                <a16:creationId xmlns:a16="http://schemas.microsoft.com/office/drawing/2014/main" id="{659498B9-6DBF-808D-A2CC-F04656A50FC5}"/>
              </a:ext>
            </a:extLst>
          </p:cNvPr>
          <p:cNvSpPr txBox="1"/>
          <p:nvPr/>
        </p:nvSpPr>
        <p:spPr>
          <a:xfrm>
            <a:off x="4120595" y="3950307"/>
            <a:ext cx="4724250" cy="646331"/>
          </a:xfrm>
          <a:prstGeom prst="rect">
            <a:avLst/>
          </a:prstGeom>
          <a:noFill/>
        </p:spPr>
        <p:txBody>
          <a:bodyPr wrap="square">
            <a:spAutoFit/>
          </a:bodyPr>
          <a:lstStyle/>
          <a:p>
            <a:pPr defTabSz="298871"/>
            <a:r>
              <a:rPr lang="en-US" sz="1200" dirty="0">
                <a:solidFill>
                  <a:srgbClr val="5A99D2"/>
                </a:solidFill>
                <a:latin typeface="Open Sans" panose="020B0606030504020204" pitchFamily="34" charset="0"/>
                <a:ea typeface="Times New Roman" panose="02020603050405020304" pitchFamily="18" charset="0"/>
                <a:cs typeface="Times New Roman" panose="02020603050405020304" pitchFamily="18" charset="0"/>
              </a:rPr>
              <a:t>Longmont’s current fees are too low for the City to effectively use the fee revenue to create an </a:t>
            </a:r>
            <a:r>
              <a:rPr lang="en-US" sz="1200" i="1" dirty="0">
                <a:solidFill>
                  <a:srgbClr val="5A99D2"/>
                </a:solidFill>
                <a:latin typeface="Open Sans" panose="020B0606030504020204" pitchFamily="34" charset="0"/>
                <a:ea typeface="Times New Roman" panose="02020603050405020304" pitchFamily="18" charset="0"/>
                <a:cs typeface="Times New Roman" panose="02020603050405020304" pitchFamily="18" charset="0"/>
              </a:rPr>
              <a:t>equivalent</a:t>
            </a:r>
            <a:r>
              <a:rPr lang="en-US" sz="1200" dirty="0">
                <a:solidFill>
                  <a:srgbClr val="5A99D2"/>
                </a:solidFill>
                <a:latin typeface="Open Sans" panose="020B0606030504020204" pitchFamily="34" charset="0"/>
                <a:ea typeface="Times New Roman" panose="02020603050405020304" pitchFamily="18" charset="0"/>
                <a:cs typeface="Times New Roman" panose="02020603050405020304" pitchFamily="18" charset="0"/>
              </a:rPr>
              <a:t> number of affordable units, without leveraging other subsidies.</a:t>
            </a:r>
            <a:endParaRPr lang="en-US" sz="1177" dirty="0">
              <a:solidFill>
                <a:srgbClr val="5A99D2"/>
              </a:solidFill>
              <a:latin typeface="Open Sans"/>
            </a:endParaRPr>
          </a:p>
        </p:txBody>
      </p:sp>
    </p:spTree>
    <p:extLst>
      <p:ext uri="{BB962C8B-B14F-4D97-AF65-F5344CB8AC3E}">
        <p14:creationId xmlns:p14="http://schemas.microsoft.com/office/powerpoint/2010/main" val="1540132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C1307-0597-7E8C-BAFC-ED04E89A2237}"/>
              </a:ext>
            </a:extLst>
          </p:cNvPr>
          <p:cNvSpPr>
            <a:spLocks noGrp="1"/>
          </p:cNvSpPr>
          <p:nvPr>
            <p:ph type="title"/>
          </p:nvPr>
        </p:nvSpPr>
        <p:spPr>
          <a:xfrm>
            <a:off x="423267" y="342900"/>
            <a:ext cx="2949179" cy="1042555"/>
          </a:xfrm>
        </p:spPr>
        <p:txBody>
          <a:bodyPr>
            <a:normAutofit/>
          </a:bodyPr>
          <a:lstStyle/>
          <a:p>
            <a:r>
              <a:rPr lang="en-US" dirty="0"/>
              <a:t>Upcoming Deliverables</a:t>
            </a:r>
          </a:p>
        </p:txBody>
      </p:sp>
      <p:sp>
        <p:nvSpPr>
          <p:cNvPr id="9" name="Text Placeholder 8">
            <a:extLst>
              <a:ext uri="{FF2B5EF4-FFF2-40B4-BE49-F238E27FC236}">
                <a16:creationId xmlns:a16="http://schemas.microsoft.com/office/drawing/2014/main" id="{FCE7AD1C-8261-2696-BED8-93E3C5D685B4}"/>
              </a:ext>
            </a:extLst>
          </p:cNvPr>
          <p:cNvSpPr>
            <a:spLocks noGrp="1"/>
          </p:cNvSpPr>
          <p:nvPr>
            <p:ph type="body" sz="half" idx="2"/>
          </p:nvPr>
        </p:nvSpPr>
        <p:spPr>
          <a:xfrm>
            <a:off x="429459" y="1643929"/>
            <a:ext cx="2949179" cy="2730104"/>
          </a:xfrm>
        </p:spPr>
        <p:txBody>
          <a:bodyPr>
            <a:normAutofit/>
          </a:bodyPr>
          <a:lstStyle/>
          <a:p>
            <a:pPr marL="257175" indent="-257175">
              <a:buFont typeface="Arial" panose="020B0604020202020204" pitchFamily="34" charset="0"/>
              <a:buChar char="•"/>
            </a:pPr>
            <a:r>
              <a:rPr lang="en-US" sz="2100" dirty="0"/>
              <a:t>IHO Incentives Review</a:t>
            </a:r>
          </a:p>
          <a:p>
            <a:pPr marL="257175" indent="-257175">
              <a:buFont typeface="Arial" panose="020B0604020202020204" pitchFamily="34" charset="0"/>
              <a:buChar char="•"/>
            </a:pPr>
            <a:r>
              <a:rPr lang="en-US" sz="2100" dirty="0"/>
              <a:t>Data Dashboard</a:t>
            </a:r>
          </a:p>
          <a:p>
            <a:pPr marL="257175" indent="-257175">
              <a:buFont typeface="Arial" panose="020B0604020202020204" pitchFamily="34" charset="0"/>
              <a:buChar char="•"/>
            </a:pPr>
            <a:r>
              <a:rPr lang="en-US" sz="2100" dirty="0"/>
              <a:t>Attainable Housing Deed Restrictions Market Comparison</a:t>
            </a:r>
          </a:p>
        </p:txBody>
      </p:sp>
      <p:sp>
        <p:nvSpPr>
          <p:cNvPr id="5" name="Slide Number Placeholder 4">
            <a:extLst>
              <a:ext uri="{FF2B5EF4-FFF2-40B4-BE49-F238E27FC236}">
                <a16:creationId xmlns:a16="http://schemas.microsoft.com/office/drawing/2014/main" id="{FD2D967A-704C-4DAF-4CE0-F0E3E49A1964}"/>
              </a:ext>
            </a:extLst>
          </p:cNvPr>
          <p:cNvSpPr>
            <a:spLocks noGrp="1"/>
          </p:cNvSpPr>
          <p:nvPr>
            <p:ph type="sldNum" sz="quarter" idx="12"/>
          </p:nvPr>
        </p:nvSpPr>
        <p:spPr/>
        <p:txBody>
          <a:bodyPr/>
          <a:lstStyle/>
          <a:p>
            <a:pPr defTabSz="298871"/>
            <a:fld id="{B044B40D-486A-4792-BFD0-B123E13E9BEE}" type="slidenum">
              <a:rPr lang="en-US">
                <a:solidFill>
                  <a:srgbClr val="53575A">
                    <a:tint val="75000"/>
                  </a:srgbClr>
                </a:solidFill>
                <a:latin typeface="Open Sans"/>
              </a:rPr>
              <a:pPr defTabSz="298871"/>
              <a:t>31</a:t>
            </a:fld>
            <a:endParaRPr lang="en-US">
              <a:solidFill>
                <a:srgbClr val="53575A">
                  <a:tint val="75000"/>
                </a:srgbClr>
              </a:solidFill>
              <a:latin typeface="Open Sans"/>
            </a:endParaRPr>
          </a:p>
        </p:txBody>
      </p:sp>
      <p:sp>
        <p:nvSpPr>
          <p:cNvPr id="10" name="Text Placeholder 4">
            <a:extLst>
              <a:ext uri="{FF2B5EF4-FFF2-40B4-BE49-F238E27FC236}">
                <a16:creationId xmlns:a16="http://schemas.microsoft.com/office/drawing/2014/main" id="{17CC5BD1-D06A-4570-3817-2A808FECE43F}"/>
              </a:ext>
            </a:extLst>
          </p:cNvPr>
          <p:cNvSpPr txBox="1">
            <a:spLocks/>
          </p:cNvSpPr>
          <p:nvPr/>
        </p:nvSpPr>
        <p:spPr>
          <a:xfrm>
            <a:off x="3932808" y="1385455"/>
            <a:ext cx="4781733" cy="1808872"/>
          </a:xfrm>
          <a:prstGeom prst="rect">
            <a:avLst/>
          </a:prstGeom>
        </p:spPr>
        <p:txBody>
          <a:bodyPr>
            <a:noAutofit/>
          </a:bodyPr>
          <a:lstStyle>
            <a:lvl1pPr marL="304757" indent="-304757" algn="l" defTabSz="1219027" rtl="0" eaLnBrk="1" latinLnBrk="0" hangingPunct="1">
              <a:lnSpc>
                <a:spcPct val="90000"/>
              </a:lnSpc>
              <a:spcBef>
                <a:spcPts val="1333"/>
              </a:spcBef>
              <a:buFont typeface="Arial" panose="020B0604020202020204" pitchFamily="34" charset="0"/>
              <a:buChar char="•"/>
              <a:defRPr sz="2182" kern="1200">
                <a:solidFill>
                  <a:schemeClr val="tx1"/>
                </a:solidFill>
                <a:latin typeface="+mn-lt"/>
                <a:ea typeface="+mn-ea"/>
                <a:cs typeface="+mn-cs"/>
              </a:defRPr>
            </a:lvl1pPr>
            <a:lvl2pPr marL="914271" indent="-304757" algn="l" defTabSz="1219027" rtl="0" eaLnBrk="1" latinLnBrk="0" hangingPunct="1">
              <a:lnSpc>
                <a:spcPct val="90000"/>
              </a:lnSpc>
              <a:spcBef>
                <a:spcPts val="667"/>
              </a:spcBef>
              <a:buFont typeface="Arial" panose="020B0604020202020204" pitchFamily="34" charset="0"/>
              <a:buChar char="•"/>
              <a:defRPr sz="1940" kern="1200">
                <a:solidFill>
                  <a:schemeClr val="tx1"/>
                </a:solidFill>
                <a:latin typeface="+mn-lt"/>
                <a:ea typeface="+mn-ea"/>
                <a:cs typeface="+mn-cs"/>
              </a:defRPr>
            </a:lvl2pPr>
            <a:lvl3pPr marL="1523786" indent="-304757" algn="l" defTabSz="1219027" rtl="0" eaLnBrk="1" latinLnBrk="0" hangingPunct="1">
              <a:lnSpc>
                <a:spcPct val="90000"/>
              </a:lnSpc>
              <a:spcBef>
                <a:spcPts val="667"/>
              </a:spcBef>
              <a:buFont typeface="Arial" panose="020B0604020202020204" pitchFamily="34" charset="0"/>
              <a:buChar char="•"/>
              <a:defRPr sz="1697" kern="1200">
                <a:solidFill>
                  <a:schemeClr val="tx1"/>
                </a:solidFill>
                <a:latin typeface="+mn-lt"/>
                <a:ea typeface="+mn-ea"/>
                <a:cs typeface="+mn-cs"/>
              </a:defRPr>
            </a:lvl3pPr>
            <a:lvl4pPr marL="2133298"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4pPr>
            <a:lvl5pPr marL="2742811" indent="-304757" algn="l" defTabSz="1219027" rtl="0" eaLnBrk="1" latinLnBrk="0" hangingPunct="1">
              <a:lnSpc>
                <a:spcPct val="90000"/>
              </a:lnSpc>
              <a:spcBef>
                <a:spcPts val="667"/>
              </a:spcBef>
              <a:buFont typeface="Arial" panose="020B0604020202020204" pitchFamily="34" charset="0"/>
              <a:buChar char="•"/>
              <a:defRPr sz="1454" kern="1200">
                <a:solidFill>
                  <a:schemeClr val="tx1"/>
                </a:solidFill>
                <a:latin typeface="+mn-lt"/>
                <a:ea typeface="+mn-ea"/>
                <a:cs typeface="+mn-cs"/>
              </a:defRPr>
            </a:lvl5pPr>
            <a:lvl6pPr marL="3352327"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839"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353"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868" indent="-304757" algn="l" defTabSz="121902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298871">
              <a:lnSpc>
                <a:spcPct val="100000"/>
              </a:lnSpc>
              <a:spcBef>
                <a:spcPts val="900"/>
              </a:spcBef>
              <a:spcAft>
                <a:spcPts val="900"/>
              </a:spcAft>
              <a:buNone/>
            </a:pPr>
            <a:r>
              <a:rPr lang="en-US" sz="3000" b="1" dirty="0">
                <a:solidFill>
                  <a:srgbClr val="186194"/>
                </a:solidFill>
                <a:latin typeface="Montserrat"/>
              </a:rPr>
              <a:t>What other areas should be explored for further study?</a:t>
            </a:r>
          </a:p>
        </p:txBody>
      </p:sp>
    </p:spTree>
    <p:extLst>
      <p:ext uri="{BB962C8B-B14F-4D97-AF65-F5344CB8AC3E}">
        <p14:creationId xmlns:p14="http://schemas.microsoft.com/office/powerpoint/2010/main" val="3854192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7129A4-C5B3-4B45-A456-B88706AA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126" y="3687928"/>
            <a:ext cx="1258392" cy="1168648"/>
          </a:xfrm>
          <a:prstGeom prst="rect">
            <a:avLst/>
          </a:prstGeom>
        </p:spPr>
      </p:pic>
    </p:spTree>
    <p:extLst>
      <p:ext uri="{BB962C8B-B14F-4D97-AF65-F5344CB8AC3E}">
        <p14:creationId xmlns:p14="http://schemas.microsoft.com/office/powerpoint/2010/main" val="275370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50CD3F-EBF3-BD45-9FF4-85E5963A6685}" type="slidenum">
              <a:rPr lang="en-US" smtClean="0"/>
              <a:t>33</a:t>
            </a:fld>
            <a:endParaRPr lang="en-US"/>
          </a:p>
        </p:txBody>
      </p:sp>
      <p:sp>
        <p:nvSpPr>
          <p:cNvPr id="6" name="TextBox 5"/>
          <p:cNvSpPr txBox="1"/>
          <p:nvPr/>
        </p:nvSpPr>
        <p:spPr>
          <a:xfrm>
            <a:off x="457200" y="1232695"/>
            <a:ext cx="4068079" cy="369332"/>
          </a:xfrm>
          <a:prstGeom prst="rect">
            <a:avLst/>
          </a:prstGeom>
          <a:solidFill>
            <a:schemeClr val="bg1"/>
          </a:solidFill>
        </p:spPr>
        <p:txBody>
          <a:bodyPr wrap="square" rtlCol="0">
            <a:spAutoFit/>
          </a:bodyPr>
          <a:lstStyle/>
          <a:p>
            <a:endParaRPr lang="en-US"/>
          </a:p>
        </p:txBody>
      </p:sp>
      <p:sp>
        <p:nvSpPr>
          <p:cNvPr id="5" name="Title 4"/>
          <p:cNvSpPr>
            <a:spLocks noGrp="1"/>
          </p:cNvSpPr>
          <p:nvPr>
            <p:ph type="title"/>
          </p:nvPr>
        </p:nvSpPr>
        <p:spPr/>
        <p:txBody>
          <a:bodyPr/>
          <a:lstStyle/>
          <a:p>
            <a:r>
              <a:rPr lang="en-US" dirty="0"/>
              <a:t>COUNCIL POLICY QUESTIONS</a:t>
            </a:r>
          </a:p>
        </p:txBody>
      </p:sp>
      <p:sp>
        <p:nvSpPr>
          <p:cNvPr id="8" name="Content Placeholder 2"/>
          <p:cNvSpPr txBox="1">
            <a:spLocks/>
          </p:cNvSpPr>
          <p:nvPr/>
        </p:nvSpPr>
        <p:spPr>
          <a:xfrm>
            <a:off x="457200" y="1353671"/>
            <a:ext cx="8229600" cy="3413592"/>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t>Direction on IHO Structure</a:t>
            </a:r>
          </a:p>
          <a:p>
            <a:pPr lvl="1"/>
            <a:r>
              <a:rPr lang="en-US" dirty="0"/>
              <a:t>Should we remove the VAA requirement?</a:t>
            </a:r>
          </a:p>
          <a:p>
            <a:pPr lvl="1"/>
            <a:r>
              <a:rPr lang="en-US" dirty="0"/>
              <a:t>Should we amend the credit compliance option?</a:t>
            </a:r>
          </a:p>
          <a:p>
            <a:pPr lvl="1"/>
            <a:r>
              <a:rPr lang="en-US" dirty="0"/>
              <a:t>Should we look closer at the land donation option?</a:t>
            </a:r>
          </a:p>
          <a:p>
            <a:r>
              <a:rPr lang="en-US" sz="3200" dirty="0"/>
              <a:t>Direction on Fee-In-Lieu</a:t>
            </a:r>
          </a:p>
          <a:p>
            <a:pPr lvl="1"/>
            <a:r>
              <a:rPr lang="en-US" dirty="0"/>
              <a:t>Should we update calculation according to existing code?</a:t>
            </a:r>
          </a:p>
          <a:p>
            <a:pPr marL="457200" lvl="1" indent="0">
              <a:buNone/>
            </a:pPr>
            <a:r>
              <a:rPr lang="en-US" i="1" dirty="0"/>
              <a:t>OR</a:t>
            </a:r>
          </a:p>
          <a:p>
            <a:pPr lvl="1"/>
            <a:r>
              <a:rPr lang="en-US" dirty="0"/>
              <a:t>Should we select a Root-recommended modification?</a:t>
            </a:r>
          </a:p>
          <a:p>
            <a:pPr marL="457200" lvl="1" indent="0">
              <a:buFont typeface="Arial"/>
              <a:buNone/>
            </a:pPr>
            <a:endParaRPr lang="en-US" sz="1200" dirty="0"/>
          </a:p>
          <a:p>
            <a:endParaRPr lang="en-US" sz="1600" dirty="0"/>
          </a:p>
        </p:txBody>
      </p:sp>
    </p:spTree>
    <p:extLst>
      <p:ext uri="{BB962C8B-B14F-4D97-AF65-F5344CB8AC3E}">
        <p14:creationId xmlns:p14="http://schemas.microsoft.com/office/powerpoint/2010/main" val="69707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C1307-0597-7E8C-BAFC-ED04E89A2237}"/>
              </a:ext>
            </a:extLst>
          </p:cNvPr>
          <p:cNvSpPr>
            <a:spLocks noGrp="1"/>
          </p:cNvSpPr>
          <p:nvPr>
            <p:ph type="title"/>
          </p:nvPr>
        </p:nvSpPr>
        <p:spPr>
          <a:xfrm>
            <a:off x="423267" y="342900"/>
            <a:ext cx="2949179" cy="1042555"/>
          </a:xfrm>
        </p:spPr>
        <p:txBody>
          <a:bodyPr>
            <a:normAutofit fontScale="90000"/>
          </a:bodyPr>
          <a:lstStyle/>
          <a:p>
            <a:r>
              <a:rPr lang="en-US" dirty="0"/>
              <a:t>Longmont IHO Fee Options</a:t>
            </a:r>
          </a:p>
        </p:txBody>
      </p:sp>
      <p:sp>
        <p:nvSpPr>
          <p:cNvPr id="9" name="Text Placeholder 8">
            <a:extLst>
              <a:ext uri="{FF2B5EF4-FFF2-40B4-BE49-F238E27FC236}">
                <a16:creationId xmlns:a16="http://schemas.microsoft.com/office/drawing/2014/main" id="{FCE7AD1C-8261-2696-BED8-93E3C5D685B4}"/>
              </a:ext>
            </a:extLst>
          </p:cNvPr>
          <p:cNvSpPr>
            <a:spLocks noGrp="1"/>
          </p:cNvSpPr>
          <p:nvPr>
            <p:ph type="body" sz="half" idx="2"/>
          </p:nvPr>
        </p:nvSpPr>
        <p:spPr>
          <a:xfrm>
            <a:off x="429459" y="1643929"/>
            <a:ext cx="2949179" cy="2730104"/>
          </a:xfrm>
        </p:spPr>
        <p:txBody>
          <a:bodyPr>
            <a:normAutofit/>
          </a:bodyPr>
          <a:lstStyle/>
          <a:p>
            <a:pPr marL="257175" indent="-257175">
              <a:buFont typeface="Arial" panose="020B0604020202020204" pitchFamily="34" charset="0"/>
              <a:buChar char="•"/>
            </a:pPr>
            <a:r>
              <a:rPr lang="en-US" sz="2100" dirty="0"/>
              <a:t>Affordability Gap with a data update;</a:t>
            </a:r>
          </a:p>
          <a:p>
            <a:pPr marL="257175" indent="-257175">
              <a:buFont typeface="Arial" panose="020B0604020202020204" pitchFamily="34" charset="0"/>
              <a:buChar char="•"/>
            </a:pPr>
            <a:r>
              <a:rPr lang="en-US" sz="2100" dirty="0"/>
              <a:t>Modified Affordability Gap (new construction baseline); </a:t>
            </a:r>
          </a:p>
          <a:p>
            <a:pPr marL="257175" indent="-257175">
              <a:buFont typeface="Arial" panose="020B0604020202020204" pitchFamily="34" charset="0"/>
              <a:buChar char="•"/>
            </a:pPr>
            <a:r>
              <a:rPr lang="en-US" sz="2100" dirty="0"/>
              <a:t>Development Cost method.</a:t>
            </a:r>
          </a:p>
        </p:txBody>
      </p:sp>
      <p:sp>
        <p:nvSpPr>
          <p:cNvPr id="5" name="Slide Number Placeholder 4">
            <a:extLst>
              <a:ext uri="{FF2B5EF4-FFF2-40B4-BE49-F238E27FC236}">
                <a16:creationId xmlns:a16="http://schemas.microsoft.com/office/drawing/2014/main" id="{FD2D967A-704C-4DAF-4CE0-F0E3E49A1964}"/>
              </a:ext>
            </a:extLst>
          </p:cNvPr>
          <p:cNvSpPr>
            <a:spLocks noGrp="1"/>
          </p:cNvSpPr>
          <p:nvPr>
            <p:ph type="sldNum" sz="quarter" idx="12"/>
          </p:nvPr>
        </p:nvSpPr>
        <p:spPr/>
        <p:txBody>
          <a:bodyPr/>
          <a:lstStyle/>
          <a:p>
            <a:pPr marL="0" marR="0" lvl="0" indent="0" algn="r" defTabSz="298871" rtl="0" eaLnBrk="1" fontAlgn="auto" latinLnBrk="0" hangingPunct="1">
              <a:lnSpc>
                <a:spcPct val="100000"/>
              </a:lnSpc>
              <a:spcBef>
                <a:spcPts val="0"/>
              </a:spcBef>
              <a:spcAft>
                <a:spcPts val="0"/>
              </a:spcAft>
              <a:buClrTx/>
              <a:buSzTx/>
              <a:buFontTx/>
              <a:buNone/>
              <a:tabLst/>
              <a:defRPr/>
            </a:pPr>
            <a:fld id="{B044B40D-486A-4792-BFD0-B123E13E9BEE}" type="slidenum">
              <a:rPr kumimoji="0" lang="en-US" sz="1200" b="0" i="0" u="none" strike="noStrike" kern="1200" cap="none" spc="0" normalizeH="0" baseline="0" noProof="0">
                <a:ln>
                  <a:noFill/>
                </a:ln>
                <a:solidFill>
                  <a:srgbClr val="53575A">
                    <a:tint val="75000"/>
                  </a:srgbClr>
                </a:solidFill>
                <a:effectLst/>
                <a:uLnTx/>
                <a:uFillTx/>
                <a:latin typeface="Open Sans"/>
                <a:ea typeface="+mn-ea"/>
                <a:cs typeface="+mn-cs"/>
              </a:rPr>
              <a:pPr marL="0" marR="0" lvl="0" indent="0" algn="r" defTabSz="298871"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53575A">
                  <a:tint val="75000"/>
                </a:srgbClr>
              </a:solidFill>
              <a:effectLst/>
              <a:uLnTx/>
              <a:uFillTx/>
              <a:latin typeface="Open Sans"/>
              <a:ea typeface="+mn-ea"/>
              <a:cs typeface="+mn-cs"/>
            </a:endParaRPr>
          </a:p>
        </p:txBody>
      </p:sp>
      <p:pic>
        <p:nvPicPr>
          <p:cNvPr id="6" name="Picture 5">
            <a:extLst>
              <a:ext uri="{FF2B5EF4-FFF2-40B4-BE49-F238E27FC236}">
                <a16:creationId xmlns:a16="http://schemas.microsoft.com/office/drawing/2014/main" id="{97AA4C80-D684-8D2A-0090-7EE2874837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595" y="570412"/>
            <a:ext cx="4724250" cy="3283865"/>
          </a:xfrm>
          <a:prstGeom prst="rect">
            <a:avLst/>
          </a:prstGeom>
          <a:noFill/>
          <a:ln>
            <a:noFill/>
          </a:ln>
        </p:spPr>
      </p:pic>
      <p:sp>
        <p:nvSpPr>
          <p:cNvPr id="11" name="TextBox 10">
            <a:extLst>
              <a:ext uri="{FF2B5EF4-FFF2-40B4-BE49-F238E27FC236}">
                <a16:creationId xmlns:a16="http://schemas.microsoft.com/office/drawing/2014/main" id="{659498B9-6DBF-808D-A2CC-F04656A50FC5}"/>
              </a:ext>
            </a:extLst>
          </p:cNvPr>
          <p:cNvSpPr txBox="1"/>
          <p:nvPr/>
        </p:nvSpPr>
        <p:spPr>
          <a:xfrm>
            <a:off x="4120595" y="3950307"/>
            <a:ext cx="4724250" cy="646331"/>
          </a:xfrm>
          <a:prstGeom prst="rect">
            <a:avLst/>
          </a:prstGeom>
          <a:noFill/>
        </p:spPr>
        <p:txBody>
          <a:bodyPr wrap="square">
            <a:spAutoFit/>
          </a:bodyPr>
          <a:lstStyle/>
          <a:p>
            <a:pPr marL="0" marR="0" lvl="0" indent="0" algn="l" defTabSz="29887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99D2"/>
                </a:solidFill>
                <a:effectLst/>
                <a:uLnTx/>
                <a:uFillTx/>
                <a:latin typeface="Open Sans" panose="020B0606030504020204" pitchFamily="34" charset="0"/>
                <a:ea typeface="Times New Roman" panose="02020603050405020304" pitchFamily="18" charset="0"/>
                <a:cs typeface="Times New Roman" panose="02020603050405020304" pitchFamily="18" charset="0"/>
              </a:rPr>
              <a:t>Longmont’s current fees are too low for the City to effectively use the fee revenue to create an </a:t>
            </a:r>
            <a:r>
              <a:rPr kumimoji="0" lang="en-US" sz="1200" b="0" i="1" u="none" strike="noStrike" kern="1200" cap="none" spc="0" normalizeH="0" baseline="0" noProof="0" dirty="0">
                <a:ln>
                  <a:noFill/>
                </a:ln>
                <a:solidFill>
                  <a:srgbClr val="5A99D2"/>
                </a:solidFill>
                <a:effectLst/>
                <a:uLnTx/>
                <a:uFillTx/>
                <a:latin typeface="Open Sans" panose="020B0606030504020204" pitchFamily="34" charset="0"/>
                <a:ea typeface="Times New Roman" panose="02020603050405020304" pitchFamily="18" charset="0"/>
                <a:cs typeface="Times New Roman" panose="02020603050405020304" pitchFamily="18" charset="0"/>
              </a:rPr>
              <a:t>equivalent</a:t>
            </a:r>
            <a:r>
              <a:rPr kumimoji="0" lang="en-US" sz="1200" b="0" i="0" u="none" strike="noStrike" kern="1200" cap="none" spc="0" normalizeH="0" baseline="0" noProof="0" dirty="0">
                <a:ln>
                  <a:noFill/>
                </a:ln>
                <a:solidFill>
                  <a:srgbClr val="5A99D2"/>
                </a:solidFill>
                <a:effectLst/>
                <a:uLnTx/>
                <a:uFillTx/>
                <a:latin typeface="Open Sans" panose="020B0606030504020204" pitchFamily="34" charset="0"/>
                <a:ea typeface="Times New Roman" panose="02020603050405020304" pitchFamily="18" charset="0"/>
                <a:cs typeface="Times New Roman" panose="02020603050405020304" pitchFamily="18" charset="0"/>
              </a:rPr>
              <a:t> number of affordable units, without leveraging other subsidies.</a:t>
            </a:r>
            <a:endParaRPr kumimoji="0" lang="en-US" sz="1177" b="0" i="0" u="none" strike="noStrike" kern="1200" cap="none" spc="0" normalizeH="0" baseline="0" noProof="0" dirty="0">
              <a:ln>
                <a:noFill/>
              </a:ln>
              <a:solidFill>
                <a:srgbClr val="5A99D2"/>
              </a:solidFill>
              <a:effectLst/>
              <a:uLnTx/>
              <a:uFillTx/>
              <a:latin typeface="Open Sans"/>
              <a:ea typeface="+mn-ea"/>
              <a:cs typeface="+mn-cs"/>
            </a:endParaRPr>
          </a:p>
        </p:txBody>
      </p:sp>
    </p:spTree>
    <p:extLst>
      <p:ext uri="{BB962C8B-B14F-4D97-AF65-F5344CB8AC3E}">
        <p14:creationId xmlns:p14="http://schemas.microsoft.com/office/powerpoint/2010/main" val="1080493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FEE-IN-LIEU METHODOLOGY COMPARISON</a:t>
            </a:r>
          </a:p>
        </p:txBody>
      </p:sp>
      <p:sp>
        <p:nvSpPr>
          <p:cNvPr id="3" name="Slide Number Placeholder 2"/>
          <p:cNvSpPr>
            <a:spLocks noGrp="1"/>
          </p:cNvSpPr>
          <p:nvPr>
            <p:ph type="sldNum" sz="quarter" idx="12"/>
          </p:nvPr>
        </p:nvSpPr>
        <p:spPr/>
        <p:txBody>
          <a:bodyPr/>
          <a:lstStyle/>
          <a:p>
            <a:fld id="{BB50CD3F-EBF3-BD45-9FF4-85E5963A6685}" type="slidenum">
              <a:rPr lang="en-US" smtClean="0"/>
              <a:t>35</a:t>
            </a:fld>
            <a:endParaRPr lang="en-US"/>
          </a:p>
        </p:txBody>
      </p:sp>
      <p:sp>
        <p:nvSpPr>
          <p:cNvPr id="7" name="Content Placeholder 2"/>
          <p:cNvSpPr txBox="1">
            <a:spLocks/>
          </p:cNvSpPr>
          <p:nvPr/>
        </p:nvSpPr>
        <p:spPr>
          <a:xfrm>
            <a:off x="457200" y="1550894"/>
            <a:ext cx="4016188" cy="275216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Generates revenue</a:t>
            </a:r>
          </a:p>
          <a:p>
            <a:r>
              <a:rPr lang="en-US" sz="2400" dirty="0"/>
              <a:t>Provides gap funding</a:t>
            </a:r>
          </a:p>
          <a:p>
            <a:r>
              <a:rPr lang="en-US" sz="2400" dirty="0"/>
              <a:t>Leverages outside funding</a:t>
            </a:r>
          </a:p>
          <a:p>
            <a:r>
              <a:rPr lang="en-US" sz="2400" dirty="0"/>
              <a:t>May concentrate low-income people into specific projects</a:t>
            </a:r>
          </a:p>
          <a:p>
            <a:endParaRPr lang="en-US" sz="1600" dirty="0"/>
          </a:p>
        </p:txBody>
      </p:sp>
      <p:sp>
        <p:nvSpPr>
          <p:cNvPr id="8" name="Content Placeholder 2"/>
          <p:cNvSpPr txBox="1">
            <a:spLocks/>
          </p:cNvSpPr>
          <p:nvPr/>
        </p:nvSpPr>
        <p:spPr>
          <a:xfrm>
            <a:off x="4473388" y="1550894"/>
            <a:ext cx="4016188" cy="275216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Relies on developers to produce units</a:t>
            </a:r>
          </a:p>
          <a:p>
            <a:r>
              <a:rPr lang="en-US" sz="2400" dirty="0"/>
              <a:t>Mixed income neighborhoods</a:t>
            </a:r>
          </a:p>
        </p:txBody>
      </p:sp>
      <p:sp>
        <p:nvSpPr>
          <p:cNvPr id="9" name="TextBox 8"/>
          <p:cNvSpPr txBox="1"/>
          <p:nvPr/>
        </p:nvSpPr>
        <p:spPr>
          <a:xfrm>
            <a:off x="457200" y="1015485"/>
            <a:ext cx="3818964" cy="461665"/>
          </a:xfrm>
          <a:prstGeom prst="rect">
            <a:avLst/>
          </a:prstGeom>
          <a:solidFill>
            <a:schemeClr val="accent4"/>
          </a:solidFill>
        </p:spPr>
        <p:txBody>
          <a:bodyPr wrap="square" rtlCol="0">
            <a:spAutoFit/>
          </a:bodyPr>
          <a:lstStyle/>
          <a:p>
            <a:pPr algn="ctr"/>
            <a:r>
              <a:rPr lang="en-US" sz="2400" dirty="0">
                <a:solidFill>
                  <a:schemeClr val="bg1"/>
                </a:solidFill>
              </a:rPr>
              <a:t>Affordability Gap</a:t>
            </a:r>
          </a:p>
        </p:txBody>
      </p:sp>
      <p:sp>
        <p:nvSpPr>
          <p:cNvPr id="10" name="TextBox 9"/>
          <p:cNvSpPr txBox="1"/>
          <p:nvPr/>
        </p:nvSpPr>
        <p:spPr>
          <a:xfrm>
            <a:off x="4473388" y="1015485"/>
            <a:ext cx="4347883" cy="461665"/>
          </a:xfrm>
          <a:prstGeom prst="rect">
            <a:avLst/>
          </a:prstGeom>
          <a:solidFill>
            <a:schemeClr val="accent4"/>
          </a:solidFill>
        </p:spPr>
        <p:txBody>
          <a:bodyPr wrap="square" rtlCol="0">
            <a:spAutoFit/>
          </a:bodyPr>
          <a:lstStyle/>
          <a:p>
            <a:pPr algn="ctr"/>
            <a:r>
              <a:rPr lang="en-US" sz="2400" dirty="0">
                <a:solidFill>
                  <a:schemeClr val="bg1"/>
                </a:solidFill>
              </a:rPr>
              <a:t>Development Cost</a:t>
            </a:r>
          </a:p>
        </p:txBody>
      </p:sp>
      <p:sp>
        <p:nvSpPr>
          <p:cNvPr id="11" name="TextBox 10"/>
          <p:cNvSpPr txBox="1"/>
          <p:nvPr/>
        </p:nvSpPr>
        <p:spPr>
          <a:xfrm>
            <a:off x="457200" y="4122509"/>
            <a:ext cx="8364071" cy="461665"/>
          </a:xfrm>
          <a:prstGeom prst="rect">
            <a:avLst/>
          </a:prstGeom>
          <a:solidFill>
            <a:schemeClr val="accent2"/>
          </a:solidFill>
        </p:spPr>
        <p:txBody>
          <a:bodyPr wrap="square" rtlCol="0">
            <a:spAutoFit/>
          </a:bodyPr>
          <a:lstStyle/>
          <a:p>
            <a:pPr algn="ctr"/>
            <a:r>
              <a:rPr lang="en-US" sz="2400" i="1" dirty="0">
                <a:solidFill>
                  <a:schemeClr val="bg1"/>
                </a:solidFill>
              </a:rPr>
              <a:t>What are the unintended consequences, if any?</a:t>
            </a:r>
          </a:p>
        </p:txBody>
      </p:sp>
    </p:spTree>
    <p:extLst>
      <p:ext uri="{BB962C8B-B14F-4D97-AF65-F5344CB8AC3E}">
        <p14:creationId xmlns:p14="http://schemas.microsoft.com/office/powerpoint/2010/main" val="10385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50CD3F-EBF3-BD45-9FF4-85E5963A6685}" type="slidenum">
              <a:rPr lang="en-US" smtClean="0"/>
              <a:t>4</a:t>
            </a:fld>
            <a:endParaRPr lang="en-US"/>
          </a:p>
        </p:txBody>
      </p:sp>
      <p:sp>
        <p:nvSpPr>
          <p:cNvPr id="6" name="TextBox 5"/>
          <p:cNvSpPr txBox="1"/>
          <p:nvPr/>
        </p:nvSpPr>
        <p:spPr>
          <a:xfrm>
            <a:off x="457200" y="1232695"/>
            <a:ext cx="4068079" cy="369332"/>
          </a:xfrm>
          <a:prstGeom prst="rect">
            <a:avLst/>
          </a:prstGeom>
          <a:solidFill>
            <a:schemeClr val="bg1"/>
          </a:solidFill>
        </p:spPr>
        <p:txBody>
          <a:bodyPr wrap="square" rtlCol="0">
            <a:spAutoFit/>
          </a:bodyPr>
          <a:lstStyle/>
          <a:p>
            <a:endParaRPr lang="en-US"/>
          </a:p>
        </p:txBody>
      </p:sp>
      <p:sp>
        <p:nvSpPr>
          <p:cNvPr id="5" name="Title 4"/>
          <p:cNvSpPr>
            <a:spLocks noGrp="1"/>
          </p:cNvSpPr>
          <p:nvPr>
            <p:ph type="title"/>
          </p:nvPr>
        </p:nvSpPr>
        <p:spPr/>
        <p:txBody>
          <a:bodyPr/>
          <a:lstStyle/>
          <a:p>
            <a:r>
              <a:rPr lang="en-US" dirty="0"/>
              <a:t>AFFORDABLE UNIT GENERATION</a:t>
            </a:r>
          </a:p>
        </p:txBody>
      </p:sp>
      <p:pic>
        <p:nvPicPr>
          <p:cNvPr id="7" name="Picture 6"/>
          <p:cNvPicPr>
            <a:picLocks noChangeAspect="1"/>
          </p:cNvPicPr>
          <p:nvPr/>
        </p:nvPicPr>
        <p:blipFill>
          <a:blip r:embed="rId3"/>
          <a:stretch>
            <a:fillRect/>
          </a:stretch>
        </p:blipFill>
        <p:spPr>
          <a:xfrm>
            <a:off x="516935" y="1232695"/>
            <a:ext cx="8016688" cy="3715699"/>
          </a:xfrm>
          <a:prstGeom prst="rect">
            <a:avLst/>
          </a:prstGeom>
        </p:spPr>
      </p:pic>
    </p:spTree>
    <p:extLst>
      <p:ext uri="{BB962C8B-B14F-4D97-AF65-F5344CB8AC3E}">
        <p14:creationId xmlns:p14="http://schemas.microsoft.com/office/powerpoint/2010/main" val="210035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HOMES PROVIDED </a:t>
            </a:r>
          </a:p>
        </p:txBody>
      </p:sp>
      <p:sp>
        <p:nvSpPr>
          <p:cNvPr id="4" name="Text Placeholder 3"/>
          <p:cNvSpPr>
            <a:spLocks noGrp="1"/>
          </p:cNvSpPr>
          <p:nvPr>
            <p:ph type="body" sz="half" idx="2"/>
          </p:nvPr>
        </p:nvSpPr>
        <p:spPr/>
        <p:txBody>
          <a:bodyPr/>
          <a:lstStyle/>
          <a:p>
            <a:r>
              <a:rPr lang="en-US" u="sng" dirty="0"/>
              <a:t>What we track:</a:t>
            </a:r>
          </a:p>
          <a:p>
            <a:endParaRPr lang="en-US" dirty="0"/>
          </a:p>
          <a:p>
            <a:r>
              <a:rPr lang="en-US" dirty="0"/>
              <a:t>Permanently affordable units</a:t>
            </a:r>
          </a:p>
          <a:p>
            <a:endParaRPr lang="en-US" dirty="0"/>
          </a:p>
          <a:p>
            <a:r>
              <a:rPr lang="en-US" dirty="0"/>
              <a:t>Likely to remain affordable units</a:t>
            </a:r>
          </a:p>
        </p:txBody>
      </p:sp>
      <p:sp>
        <p:nvSpPr>
          <p:cNvPr id="5" name="Slide Number Placeholder 4"/>
          <p:cNvSpPr>
            <a:spLocks noGrp="1"/>
          </p:cNvSpPr>
          <p:nvPr>
            <p:ph type="sldNum" sz="quarter" idx="12"/>
          </p:nvPr>
        </p:nvSpPr>
        <p:spPr/>
        <p:txBody>
          <a:bodyPr/>
          <a:lstStyle/>
          <a:p>
            <a:fld id="{BB50CD3F-EBF3-BD45-9FF4-85E5963A6685}" type="slidenum">
              <a:rPr lang="en-US" smtClean="0"/>
              <a:t>5</a:t>
            </a:fld>
            <a:endParaRPr lang="en-US"/>
          </a:p>
        </p:txBody>
      </p:sp>
      <p:grpSp>
        <p:nvGrpSpPr>
          <p:cNvPr id="6" name="Group 4"/>
          <p:cNvGrpSpPr>
            <a:grpSpLocks noChangeAspect="1"/>
          </p:cNvGrpSpPr>
          <p:nvPr/>
        </p:nvGrpSpPr>
        <p:grpSpPr bwMode="auto">
          <a:xfrm>
            <a:off x="3570276" y="880267"/>
            <a:ext cx="5573724" cy="1662446"/>
            <a:chOff x="519" y="1138"/>
            <a:chExt cx="4553" cy="1358"/>
          </a:xfrm>
        </p:grpSpPr>
        <p:sp>
          <p:nvSpPr>
            <p:cNvPr id="8" name="AutoShape 3"/>
            <p:cNvSpPr>
              <a:spLocks noChangeAspect="1" noChangeArrowheads="1" noTextEdit="1"/>
            </p:cNvSpPr>
            <p:nvPr/>
          </p:nvSpPr>
          <p:spPr bwMode="auto">
            <a:xfrm>
              <a:off x="519" y="1138"/>
              <a:ext cx="4553"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 y="1138"/>
              <a:ext cx="4563"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4"/>
          <a:stretch>
            <a:fillRect/>
          </a:stretch>
        </p:blipFill>
        <p:spPr>
          <a:xfrm>
            <a:off x="2840769" y="2425469"/>
            <a:ext cx="5342219" cy="2591881"/>
          </a:xfrm>
          <a:prstGeom prst="rect">
            <a:avLst/>
          </a:prstGeom>
        </p:spPr>
      </p:pic>
    </p:spTree>
    <p:extLst>
      <p:ext uri="{BB962C8B-B14F-4D97-AF65-F5344CB8AC3E}">
        <p14:creationId xmlns:p14="http://schemas.microsoft.com/office/powerpoint/2010/main" val="222386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DOLLARS INVESTED</a:t>
            </a:r>
          </a:p>
        </p:txBody>
      </p:sp>
      <p:sp>
        <p:nvSpPr>
          <p:cNvPr id="4" name="Text Placeholder 3"/>
          <p:cNvSpPr>
            <a:spLocks noGrp="1"/>
          </p:cNvSpPr>
          <p:nvPr>
            <p:ph type="body" sz="half" idx="2"/>
          </p:nvPr>
        </p:nvSpPr>
        <p:spPr>
          <a:xfrm>
            <a:off x="288606" y="1018381"/>
            <a:ext cx="3283269" cy="3748882"/>
          </a:xfrm>
        </p:spPr>
        <p:txBody>
          <a:bodyPr>
            <a:normAutofit/>
          </a:bodyPr>
          <a:lstStyle/>
          <a:p>
            <a:r>
              <a:rPr lang="en-US" dirty="0"/>
              <a:t>The City’s ARPA investments contributed to the boost in unit generation in 2022.</a:t>
            </a:r>
          </a:p>
          <a:p>
            <a:endParaRPr lang="en-US" dirty="0"/>
          </a:p>
        </p:txBody>
      </p:sp>
      <p:sp>
        <p:nvSpPr>
          <p:cNvPr id="5" name="Slide Number Placeholder 4"/>
          <p:cNvSpPr>
            <a:spLocks noGrp="1"/>
          </p:cNvSpPr>
          <p:nvPr>
            <p:ph type="sldNum" sz="quarter" idx="12"/>
          </p:nvPr>
        </p:nvSpPr>
        <p:spPr>
          <a:xfrm>
            <a:off x="6574971" y="4767263"/>
            <a:ext cx="2133600" cy="273844"/>
          </a:xfrm>
        </p:spPr>
        <p:txBody>
          <a:bodyPr/>
          <a:lstStyle/>
          <a:p>
            <a:fld id="{BB50CD3F-EBF3-BD45-9FF4-85E5963A6685}" type="slidenum">
              <a:rPr lang="en-US" smtClean="0"/>
              <a:t>6</a:t>
            </a:fld>
            <a:endParaRPr lang="en-US"/>
          </a:p>
        </p:txBody>
      </p:sp>
      <p:pic>
        <p:nvPicPr>
          <p:cNvPr id="3" name="Picture 2"/>
          <p:cNvPicPr>
            <a:picLocks noChangeAspect="1"/>
          </p:cNvPicPr>
          <p:nvPr/>
        </p:nvPicPr>
        <p:blipFill>
          <a:blip r:embed="rId3"/>
          <a:stretch>
            <a:fillRect/>
          </a:stretch>
        </p:blipFill>
        <p:spPr>
          <a:xfrm>
            <a:off x="3685650" y="1233534"/>
            <a:ext cx="5207266" cy="3168137"/>
          </a:xfrm>
          <a:prstGeom prst="rect">
            <a:avLst/>
          </a:prstGeom>
        </p:spPr>
      </p:pic>
    </p:spTree>
    <p:extLst>
      <p:ext uri="{BB962C8B-B14F-4D97-AF65-F5344CB8AC3E}">
        <p14:creationId xmlns:p14="http://schemas.microsoft.com/office/powerpoint/2010/main" val="197166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FEE-IN-LIEU</a:t>
            </a:r>
          </a:p>
        </p:txBody>
      </p:sp>
      <p:sp>
        <p:nvSpPr>
          <p:cNvPr id="4" name="Text Placeholder 3"/>
          <p:cNvSpPr>
            <a:spLocks noGrp="1"/>
          </p:cNvSpPr>
          <p:nvPr>
            <p:ph type="body" sz="half" idx="2"/>
          </p:nvPr>
        </p:nvSpPr>
        <p:spPr/>
        <p:txBody>
          <a:bodyPr>
            <a:normAutofit/>
          </a:bodyPr>
          <a:lstStyle/>
          <a:p>
            <a:r>
              <a:rPr lang="en-US" sz="1800" dirty="0"/>
              <a:t>$653,323 in Fee-in-lieu received since IH program started. </a:t>
            </a:r>
          </a:p>
        </p:txBody>
      </p:sp>
      <p:sp>
        <p:nvSpPr>
          <p:cNvPr id="5" name="Slide Number Placeholder 4"/>
          <p:cNvSpPr>
            <a:spLocks noGrp="1"/>
          </p:cNvSpPr>
          <p:nvPr>
            <p:ph type="sldNum" sz="quarter" idx="12"/>
          </p:nvPr>
        </p:nvSpPr>
        <p:spPr/>
        <p:txBody>
          <a:bodyPr/>
          <a:lstStyle/>
          <a:p>
            <a:fld id="{BB50CD3F-EBF3-BD45-9FF4-85E5963A6685}" type="slidenum">
              <a:rPr lang="en-US" smtClean="0"/>
              <a:t>7</a:t>
            </a:fld>
            <a:endParaRPr lang="en-US"/>
          </a:p>
        </p:txBody>
      </p:sp>
      <p:pic>
        <p:nvPicPr>
          <p:cNvPr id="3" name="Picture 2"/>
          <p:cNvPicPr>
            <a:picLocks noChangeAspect="1"/>
          </p:cNvPicPr>
          <p:nvPr/>
        </p:nvPicPr>
        <p:blipFill rotWithShape="1">
          <a:blip r:embed="rId3"/>
          <a:srcRect t="4818"/>
          <a:stretch/>
        </p:blipFill>
        <p:spPr>
          <a:xfrm>
            <a:off x="3441887" y="922731"/>
            <a:ext cx="4554631" cy="3981454"/>
          </a:xfrm>
          <a:prstGeom prst="rect">
            <a:avLst/>
          </a:prstGeom>
        </p:spPr>
      </p:pic>
    </p:spTree>
    <p:extLst>
      <p:ext uri="{BB962C8B-B14F-4D97-AF65-F5344CB8AC3E}">
        <p14:creationId xmlns:p14="http://schemas.microsoft.com/office/powerpoint/2010/main" val="343558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OPTION SELECTION</a:t>
            </a:r>
          </a:p>
        </p:txBody>
      </p:sp>
      <p:sp>
        <p:nvSpPr>
          <p:cNvPr id="5" name="Slide Number Placeholder 4"/>
          <p:cNvSpPr>
            <a:spLocks noGrp="1"/>
          </p:cNvSpPr>
          <p:nvPr>
            <p:ph type="sldNum" sz="quarter" idx="12"/>
          </p:nvPr>
        </p:nvSpPr>
        <p:spPr/>
        <p:txBody>
          <a:bodyPr/>
          <a:lstStyle/>
          <a:p>
            <a:fld id="{BB50CD3F-EBF3-BD45-9FF4-85E5963A6685}" type="slidenum">
              <a:rPr lang="en-US" smtClean="0"/>
              <a:t>8</a:t>
            </a:fld>
            <a:endParaRPr lang="en-US"/>
          </a:p>
        </p:txBody>
      </p:sp>
      <p:pic>
        <p:nvPicPr>
          <p:cNvPr id="6" name="Picture 5"/>
          <p:cNvPicPr>
            <a:picLocks noChangeAspect="1"/>
          </p:cNvPicPr>
          <p:nvPr/>
        </p:nvPicPr>
        <p:blipFill rotWithShape="1">
          <a:blip r:embed="rId3"/>
          <a:srcRect l="5564" t="20855" r="19296" b="11471"/>
          <a:stretch/>
        </p:blipFill>
        <p:spPr>
          <a:xfrm>
            <a:off x="288609" y="1156447"/>
            <a:ext cx="5822740" cy="3610816"/>
          </a:xfrm>
          <a:prstGeom prst="rect">
            <a:avLst/>
          </a:prstGeom>
        </p:spPr>
      </p:pic>
      <p:pic>
        <p:nvPicPr>
          <p:cNvPr id="7" name="Picture 6"/>
          <p:cNvPicPr>
            <a:picLocks noChangeAspect="1"/>
          </p:cNvPicPr>
          <p:nvPr/>
        </p:nvPicPr>
        <p:blipFill rotWithShape="1">
          <a:blip r:embed="rId4"/>
          <a:srcRect l="24231" t="8485" r="27117" b="5450"/>
          <a:stretch/>
        </p:blipFill>
        <p:spPr>
          <a:xfrm>
            <a:off x="6242325" y="866986"/>
            <a:ext cx="2576945" cy="3913558"/>
          </a:xfrm>
          <a:prstGeom prst="rect">
            <a:avLst/>
          </a:prstGeom>
        </p:spPr>
      </p:pic>
      <p:sp>
        <p:nvSpPr>
          <p:cNvPr id="3" name="TextBox 2"/>
          <p:cNvSpPr txBox="1"/>
          <p:nvPr/>
        </p:nvSpPr>
        <p:spPr>
          <a:xfrm>
            <a:off x="6553200" y="3388659"/>
            <a:ext cx="736099" cy="369332"/>
          </a:xfrm>
          <a:prstGeom prst="rect">
            <a:avLst/>
          </a:prstGeom>
          <a:noFill/>
        </p:spPr>
        <p:txBody>
          <a:bodyPr wrap="none" rtlCol="0">
            <a:spAutoFit/>
          </a:bodyPr>
          <a:lstStyle/>
          <a:p>
            <a:r>
              <a:rPr lang="en-US" dirty="0"/>
              <a:t>2022</a:t>
            </a:r>
          </a:p>
        </p:txBody>
      </p:sp>
    </p:spTree>
    <p:extLst>
      <p:ext uri="{BB962C8B-B14F-4D97-AF65-F5344CB8AC3E}">
        <p14:creationId xmlns:p14="http://schemas.microsoft.com/office/powerpoint/2010/main" val="370772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50CD3F-EBF3-BD45-9FF4-85E5963A6685}" type="slidenum">
              <a:rPr lang="en-US" smtClean="0"/>
              <a:t>9</a:t>
            </a:fld>
            <a:endParaRPr lang="en-US"/>
          </a:p>
        </p:txBody>
      </p:sp>
      <p:graphicFrame>
        <p:nvGraphicFramePr>
          <p:cNvPr id="13" name="Content Placeholder 10"/>
          <p:cNvGraphicFramePr>
            <a:graphicFrameLocks/>
          </p:cNvGraphicFramePr>
          <p:nvPr>
            <p:extLst>
              <p:ext uri="{D42A27DB-BD31-4B8C-83A1-F6EECF244321}">
                <p14:modId xmlns:p14="http://schemas.microsoft.com/office/powerpoint/2010/main" val="1475301343"/>
              </p:ext>
            </p:extLst>
          </p:nvPr>
        </p:nvGraphicFramePr>
        <p:xfrm>
          <a:off x="723579" y="1883782"/>
          <a:ext cx="6316277" cy="2715168"/>
        </p:xfrm>
        <a:graphic>
          <a:graphicData uri="http://schemas.openxmlformats.org/drawingml/2006/table">
            <a:tbl>
              <a:tblPr firstRow="1" bandRow="1">
                <a:tableStyleId>{5C22544A-7EE6-4342-B048-85BDC9FD1C3A}</a:tableStyleId>
              </a:tblPr>
              <a:tblGrid>
                <a:gridCol w="2886623">
                  <a:extLst>
                    <a:ext uri="{9D8B030D-6E8A-4147-A177-3AD203B41FA5}">
                      <a16:colId xmlns:a16="http://schemas.microsoft.com/office/drawing/2014/main" val="3299811936"/>
                    </a:ext>
                  </a:extLst>
                </a:gridCol>
                <a:gridCol w="1128927">
                  <a:extLst>
                    <a:ext uri="{9D8B030D-6E8A-4147-A177-3AD203B41FA5}">
                      <a16:colId xmlns:a16="http://schemas.microsoft.com/office/drawing/2014/main" val="3569646350"/>
                    </a:ext>
                  </a:extLst>
                </a:gridCol>
                <a:gridCol w="1128927">
                  <a:extLst>
                    <a:ext uri="{9D8B030D-6E8A-4147-A177-3AD203B41FA5}">
                      <a16:colId xmlns:a16="http://schemas.microsoft.com/office/drawing/2014/main" val="1418104331"/>
                    </a:ext>
                  </a:extLst>
                </a:gridCol>
                <a:gridCol w="1171800">
                  <a:extLst>
                    <a:ext uri="{9D8B030D-6E8A-4147-A177-3AD203B41FA5}">
                      <a16:colId xmlns:a16="http://schemas.microsoft.com/office/drawing/2014/main" val="1484228318"/>
                    </a:ext>
                  </a:extLst>
                </a:gridCol>
              </a:tblGrid>
              <a:tr h="358741">
                <a:tc>
                  <a:txBody>
                    <a:bodyPr/>
                    <a:lstStyle/>
                    <a:p>
                      <a:pPr algn="ctr"/>
                      <a:r>
                        <a:rPr lang="en-US" sz="2000" dirty="0">
                          <a:latin typeface="Arial Rounded MT Bold" panose="020F0704030504030204" pitchFamily="34" charset="0"/>
                        </a:rPr>
                        <a:t>2019-2022</a:t>
                      </a:r>
                    </a:p>
                  </a:txBody>
                  <a:tcPr/>
                </a:tc>
                <a:tc>
                  <a:txBody>
                    <a:bodyPr/>
                    <a:lstStyle/>
                    <a:p>
                      <a:pPr algn="ctr"/>
                      <a:r>
                        <a:rPr lang="en-US" sz="2000" dirty="0">
                          <a:latin typeface="Arial Rounded MT Bold" panose="020F0704030504030204" pitchFamily="34" charset="0"/>
                        </a:rPr>
                        <a:t>100% </a:t>
                      </a:r>
                    </a:p>
                  </a:txBody>
                  <a:tcPr/>
                </a:tc>
                <a:tc>
                  <a:txBody>
                    <a:bodyPr/>
                    <a:lstStyle/>
                    <a:p>
                      <a:pPr algn="ctr"/>
                      <a:r>
                        <a:rPr lang="en-US" sz="2000" dirty="0">
                          <a:latin typeface="Arial Rounded MT Bold" panose="020F0704030504030204" pitchFamily="34" charset="0"/>
                        </a:rPr>
                        <a:t>110%</a:t>
                      </a:r>
                    </a:p>
                  </a:txBody>
                  <a:tcPr/>
                </a:tc>
                <a:tc>
                  <a:txBody>
                    <a:bodyPr/>
                    <a:lstStyle/>
                    <a:p>
                      <a:pPr algn="ctr"/>
                      <a:r>
                        <a:rPr lang="en-US" sz="2000" dirty="0">
                          <a:latin typeface="Arial Rounded MT Bold" panose="020F0704030504030204" pitchFamily="34" charset="0"/>
                        </a:rPr>
                        <a:t>120%</a:t>
                      </a:r>
                    </a:p>
                  </a:txBody>
                  <a:tcPr/>
                </a:tc>
                <a:extLst>
                  <a:ext uri="{0D108BD9-81ED-4DB2-BD59-A6C34878D82A}">
                    <a16:rowId xmlns:a16="http://schemas.microsoft.com/office/drawing/2014/main" val="3620070688"/>
                  </a:ext>
                </a:extLst>
              </a:tr>
              <a:tr h="559616">
                <a:tc>
                  <a:txBody>
                    <a:bodyPr/>
                    <a:lstStyle/>
                    <a:p>
                      <a:r>
                        <a:rPr lang="en-US" sz="1800" dirty="0">
                          <a:latin typeface="Arial Rounded MT Bold" panose="020F0704030504030204" pitchFamily="34" charset="0"/>
                        </a:rPr>
                        <a:t>Townhomes </a:t>
                      </a:r>
                      <a:r>
                        <a:rPr lang="en-US" sz="1600" dirty="0">
                          <a:latin typeface="Arial Rounded MT Bold" panose="020F0704030504030204" pitchFamily="34" charset="0"/>
                        </a:rPr>
                        <a:t>(Proposed) </a:t>
                      </a:r>
                      <a:endParaRPr lang="en-US" sz="1600" dirty="0">
                        <a:solidFill>
                          <a:srgbClr val="69BE28"/>
                        </a:solidFill>
                        <a:latin typeface="Arial Rounded MT Bold" panose="020F0704030504030204" pitchFamily="34" charset="0"/>
                      </a:endParaRPr>
                    </a:p>
                  </a:txBody>
                  <a:tcPr anchor="ctr"/>
                </a:tc>
                <a:tc>
                  <a:txBody>
                    <a:bodyPr/>
                    <a:lstStyle/>
                    <a:p>
                      <a:pPr algn="ctr"/>
                      <a:r>
                        <a:rPr lang="en-US" sz="1800" dirty="0">
                          <a:latin typeface="Arial Rounded MT Bold" panose="020F0704030504030204" pitchFamily="34" charset="0"/>
                        </a:rPr>
                        <a:t>53</a:t>
                      </a:r>
                    </a:p>
                  </a:txBody>
                  <a:tcPr anchor="ctr"/>
                </a:tc>
                <a:tc>
                  <a:txBody>
                    <a:bodyPr/>
                    <a:lstStyle/>
                    <a:p>
                      <a:pPr algn="ctr"/>
                      <a:r>
                        <a:rPr lang="en-US" sz="1800" dirty="0">
                          <a:latin typeface="Arial Rounded MT Bold" panose="020F0704030504030204" pitchFamily="34" charset="0"/>
                        </a:rPr>
                        <a:t>21</a:t>
                      </a:r>
                    </a:p>
                  </a:txBody>
                  <a:tcPr anchor="ctr"/>
                </a:tc>
                <a:tc>
                  <a:txBody>
                    <a:bodyPr/>
                    <a:lstStyle/>
                    <a:p>
                      <a:pPr algn="ctr"/>
                      <a:r>
                        <a:rPr lang="en-US" sz="1800" dirty="0">
                          <a:latin typeface="Arial Rounded MT Bold" panose="020F0704030504030204" pitchFamily="34" charset="0"/>
                        </a:rPr>
                        <a:t>17</a:t>
                      </a:r>
                    </a:p>
                  </a:txBody>
                  <a:tcPr anchor="ctr"/>
                </a:tc>
                <a:extLst>
                  <a:ext uri="{0D108BD9-81ED-4DB2-BD59-A6C34878D82A}">
                    <a16:rowId xmlns:a16="http://schemas.microsoft.com/office/drawing/2014/main" val="1831023198"/>
                  </a:ext>
                </a:extLst>
              </a:tr>
              <a:tr h="559616">
                <a:tc>
                  <a:txBody>
                    <a:bodyPr/>
                    <a:lstStyle/>
                    <a:p>
                      <a:r>
                        <a:rPr lang="en-US" sz="1800" dirty="0">
                          <a:solidFill>
                            <a:srgbClr val="69BE28"/>
                          </a:solidFill>
                          <a:latin typeface="Arial Rounded MT Bold" panose="020F0704030504030204" pitchFamily="34" charset="0"/>
                        </a:rPr>
                        <a:t>Townhomes (Sold)</a:t>
                      </a:r>
                      <a:r>
                        <a:rPr lang="en-US" sz="1800" baseline="0" dirty="0">
                          <a:solidFill>
                            <a:srgbClr val="69BE28"/>
                          </a:solidFill>
                          <a:latin typeface="Arial Rounded MT Bold" panose="020F0704030504030204" pitchFamily="34" charset="0"/>
                        </a:rPr>
                        <a:t> </a:t>
                      </a:r>
                      <a:endParaRPr lang="en-US" sz="1800" dirty="0">
                        <a:solidFill>
                          <a:srgbClr val="69BE28"/>
                        </a:solidFill>
                        <a:latin typeface="Arial Rounded MT Bold" panose="020F0704030504030204" pitchFamily="34" charset="0"/>
                      </a:endParaRPr>
                    </a:p>
                  </a:txBody>
                  <a:tcPr anchor="ctr"/>
                </a:tc>
                <a:tc>
                  <a:txBody>
                    <a:bodyPr/>
                    <a:lstStyle/>
                    <a:p>
                      <a:pPr algn="ctr"/>
                      <a:endParaRPr lang="en-US" sz="1800" dirty="0">
                        <a:latin typeface="Arial Rounded MT Bold" panose="020F0704030504030204" pitchFamily="34" charset="0"/>
                      </a:endParaRPr>
                    </a:p>
                  </a:txBody>
                  <a:tcPr anchor="ctr"/>
                </a:tc>
                <a:tc>
                  <a:txBody>
                    <a:bodyPr/>
                    <a:lstStyle/>
                    <a:p>
                      <a:pPr algn="ctr"/>
                      <a:r>
                        <a:rPr lang="en-US" sz="1800" dirty="0">
                          <a:latin typeface="Arial Rounded MT Bold" panose="020F0704030504030204" pitchFamily="34" charset="0"/>
                        </a:rPr>
                        <a:t>1</a:t>
                      </a:r>
                    </a:p>
                  </a:txBody>
                  <a:tcPr anchor="ctr"/>
                </a:tc>
                <a:tc>
                  <a:txBody>
                    <a:bodyPr/>
                    <a:lstStyle/>
                    <a:p>
                      <a:pPr algn="ctr"/>
                      <a:r>
                        <a:rPr lang="en-US" sz="1800" dirty="0">
                          <a:latin typeface="Arial Rounded MT Bold" panose="020F0704030504030204" pitchFamily="34" charset="0"/>
                        </a:rPr>
                        <a:t>1</a:t>
                      </a:r>
                    </a:p>
                  </a:txBody>
                  <a:tcPr anchor="ctr"/>
                </a:tc>
                <a:extLst>
                  <a:ext uri="{0D108BD9-81ED-4DB2-BD59-A6C34878D82A}">
                    <a16:rowId xmlns:a16="http://schemas.microsoft.com/office/drawing/2014/main" val="2443594756"/>
                  </a:ext>
                </a:extLst>
              </a:tr>
              <a:tr h="559616">
                <a:tc>
                  <a:txBody>
                    <a:bodyPr/>
                    <a:lstStyle/>
                    <a:p>
                      <a:r>
                        <a:rPr lang="en-US" sz="1800" dirty="0">
                          <a:latin typeface="Arial Rounded MT Bold" panose="020F0704030504030204" pitchFamily="34" charset="0"/>
                        </a:rPr>
                        <a:t>Proposed Condos </a:t>
                      </a:r>
                      <a:endParaRPr lang="en-US" sz="1800" dirty="0">
                        <a:solidFill>
                          <a:srgbClr val="69BE28"/>
                        </a:solidFill>
                        <a:latin typeface="Arial Rounded MT Bold" panose="020F0704030504030204" pitchFamily="34" charset="0"/>
                      </a:endParaRPr>
                    </a:p>
                  </a:txBody>
                  <a:tcPr anchor="ctr"/>
                </a:tc>
                <a:tc>
                  <a:txBody>
                    <a:bodyPr/>
                    <a:lstStyle/>
                    <a:p>
                      <a:pPr algn="ctr"/>
                      <a:endParaRPr lang="en-US" sz="1800" dirty="0">
                        <a:latin typeface="Arial Rounded MT Bold" panose="020F0704030504030204" pitchFamily="34" charset="0"/>
                      </a:endParaRPr>
                    </a:p>
                  </a:txBody>
                  <a:tcPr anchor="ctr"/>
                </a:tc>
                <a:tc>
                  <a:txBody>
                    <a:bodyPr/>
                    <a:lstStyle/>
                    <a:p>
                      <a:pPr algn="ctr"/>
                      <a:endParaRPr lang="en-US" sz="1800" dirty="0">
                        <a:latin typeface="Arial Rounded MT Bold" panose="020F0704030504030204" pitchFamily="34" charset="0"/>
                      </a:endParaRPr>
                    </a:p>
                  </a:txBody>
                  <a:tcPr anchor="ctr"/>
                </a:tc>
                <a:tc>
                  <a:txBody>
                    <a:bodyPr/>
                    <a:lstStyle/>
                    <a:p>
                      <a:pPr algn="ctr"/>
                      <a:r>
                        <a:rPr lang="en-US" sz="1800" dirty="0">
                          <a:latin typeface="Arial Rounded MT Bold" panose="020F0704030504030204" pitchFamily="34" charset="0"/>
                        </a:rPr>
                        <a:t>347</a:t>
                      </a:r>
                    </a:p>
                    <a:p>
                      <a:pPr algn="ctr"/>
                      <a:endParaRPr lang="en-US" sz="1800" dirty="0">
                        <a:latin typeface="Arial Rounded MT Bold" panose="020F0704030504030204" pitchFamily="34" charset="0"/>
                      </a:endParaRPr>
                    </a:p>
                  </a:txBody>
                  <a:tcPr anchor="ctr"/>
                </a:tc>
                <a:extLst>
                  <a:ext uri="{0D108BD9-81ED-4DB2-BD59-A6C34878D82A}">
                    <a16:rowId xmlns:a16="http://schemas.microsoft.com/office/drawing/2014/main" val="1811070491"/>
                  </a:ext>
                </a:extLst>
              </a:tr>
              <a:tr h="559616">
                <a:tc>
                  <a:txBody>
                    <a:bodyPr/>
                    <a:lstStyle/>
                    <a:p>
                      <a:r>
                        <a:rPr lang="en-US" sz="1800" dirty="0">
                          <a:solidFill>
                            <a:srgbClr val="69BE28"/>
                          </a:solidFill>
                          <a:latin typeface="Arial Rounded MT Bold" panose="020F0704030504030204" pitchFamily="34" charset="0"/>
                        </a:rPr>
                        <a:t>Condos (Sold)</a:t>
                      </a:r>
                      <a:r>
                        <a:rPr lang="en-US" sz="1800" baseline="0" dirty="0">
                          <a:solidFill>
                            <a:srgbClr val="69BE28"/>
                          </a:solidFill>
                          <a:latin typeface="Arial Rounded MT Bold" panose="020F0704030504030204" pitchFamily="34" charset="0"/>
                        </a:rPr>
                        <a:t> </a:t>
                      </a:r>
                      <a:endParaRPr lang="en-US" sz="1800" dirty="0">
                        <a:solidFill>
                          <a:srgbClr val="69BE28"/>
                        </a:solidFill>
                        <a:latin typeface="Arial Rounded MT Bold" panose="020F0704030504030204" pitchFamily="34" charset="0"/>
                      </a:endParaRPr>
                    </a:p>
                  </a:txBody>
                  <a:tcPr anchor="ctr"/>
                </a:tc>
                <a:tc>
                  <a:txBody>
                    <a:bodyPr/>
                    <a:lstStyle/>
                    <a:p>
                      <a:pPr algn="ctr"/>
                      <a:endParaRPr lang="en-US" sz="1800" dirty="0">
                        <a:latin typeface="Arial Rounded MT Bold" panose="020F0704030504030204" pitchFamily="34" charset="0"/>
                      </a:endParaRPr>
                    </a:p>
                  </a:txBody>
                  <a:tcPr anchor="ctr"/>
                </a:tc>
                <a:tc>
                  <a:txBody>
                    <a:bodyPr/>
                    <a:lstStyle/>
                    <a:p>
                      <a:pPr algn="ctr"/>
                      <a:r>
                        <a:rPr lang="en-US" sz="1800" dirty="0">
                          <a:latin typeface="Arial Rounded MT Bold" panose="020F0704030504030204" pitchFamily="34" charset="0"/>
                        </a:rPr>
                        <a:t>4</a:t>
                      </a:r>
                    </a:p>
                  </a:txBody>
                  <a:tcPr anchor="ctr"/>
                </a:tc>
                <a:tc>
                  <a:txBody>
                    <a:bodyPr/>
                    <a:lstStyle/>
                    <a:p>
                      <a:pPr algn="ctr"/>
                      <a:r>
                        <a:rPr lang="en-US" sz="1800" dirty="0">
                          <a:latin typeface="Arial Rounded MT Bold" panose="020F0704030504030204" pitchFamily="34" charset="0"/>
                        </a:rPr>
                        <a:t>5</a:t>
                      </a:r>
                    </a:p>
                  </a:txBody>
                  <a:tcPr anchor="ctr"/>
                </a:tc>
                <a:extLst>
                  <a:ext uri="{0D108BD9-81ED-4DB2-BD59-A6C34878D82A}">
                    <a16:rowId xmlns:a16="http://schemas.microsoft.com/office/drawing/2014/main" val="72398439"/>
                  </a:ext>
                </a:extLst>
              </a:tr>
            </a:tbl>
          </a:graphicData>
        </a:graphic>
      </p:graphicFrame>
      <p:sp>
        <p:nvSpPr>
          <p:cNvPr id="6" name="Title 1"/>
          <p:cNvSpPr>
            <a:spLocks noGrp="1"/>
          </p:cNvSpPr>
          <p:nvPr>
            <p:ph type="title"/>
          </p:nvPr>
        </p:nvSpPr>
        <p:spPr>
          <a:xfrm>
            <a:off x="288608" y="281184"/>
            <a:ext cx="8398192" cy="599083"/>
          </a:xfrm>
        </p:spPr>
        <p:txBody>
          <a:bodyPr/>
          <a:lstStyle/>
          <a:p>
            <a:pPr algn="l"/>
            <a:r>
              <a:rPr lang="en-US" dirty="0"/>
              <a:t>MIDDLE-TIER PIPELINE</a:t>
            </a:r>
          </a:p>
        </p:txBody>
      </p:sp>
      <p:graphicFrame>
        <p:nvGraphicFramePr>
          <p:cNvPr id="7" name="Table 3">
            <a:extLst>
              <a:ext uri="{FF2B5EF4-FFF2-40B4-BE49-F238E27FC236}">
                <a16:creationId xmlns:a16="http://schemas.microsoft.com/office/drawing/2014/main" id="{69B46BDB-0987-03FB-9746-2DBF9F5BFB30}"/>
              </a:ext>
            </a:extLst>
          </p:cNvPr>
          <p:cNvGraphicFramePr>
            <a:graphicFrameLocks noGrp="1"/>
          </p:cNvGraphicFramePr>
          <p:nvPr>
            <p:extLst>
              <p:ext uri="{D42A27DB-BD31-4B8C-83A1-F6EECF244321}">
                <p14:modId xmlns:p14="http://schemas.microsoft.com/office/powerpoint/2010/main" val="62649909"/>
              </p:ext>
            </p:extLst>
          </p:nvPr>
        </p:nvGraphicFramePr>
        <p:xfrm>
          <a:off x="5193950" y="282910"/>
          <a:ext cx="2718500" cy="1432560"/>
        </p:xfrm>
        <a:graphic>
          <a:graphicData uri="http://schemas.openxmlformats.org/drawingml/2006/table">
            <a:tbl>
              <a:tblPr firstRow="1" bandRow="1">
                <a:tableStyleId>{5C22544A-7EE6-4342-B048-85BDC9FD1C3A}</a:tableStyleId>
              </a:tblPr>
              <a:tblGrid>
                <a:gridCol w="1223498">
                  <a:extLst>
                    <a:ext uri="{9D8B030D-6E8A-4147-A177-3AD203B41FA5}">
                      <a16:colId xmlns:a16="http://schemas.microsoft.com/office/drawing/2014/main" val="923473014"/>
                    </a:ext>
                  </a:extLst>
                </a:gridCol>
                <a:gridCol w="1495002">
                  <a:extLst>
                    <a:ext uri="{9D8B030D-6E8A-4147-A177-3AD203B41FA5}">
                      <a16:colId xmlns:a16="http://schemas.microsoft.com/office/drawing/2014/main" val="3669817421"/>
                    </a:ext>
                  </a:extLst>
                </a:gridCol>
              </a:tblGrid>
              <a:tr h="512795">
                <a:tc>
                  <a:txBody>
                    <a:bodyPr/>
                    <a:lstStyle/>
                    <a:p>
                      <a:pPr algn="ctr"/>
                      <a:r>
                        <a:rPr lang="en-US" sz="1400" dirty="0"/>
                        <a:t>Middle Tier</a:t>
                      </a:r>
                    </a:p>
                  </a:txBody>
                  <a:tcPr/>
                </a:tc>
                <a:tc>
                  <a:txBody>
                    <a:bodyPr/>
                    <a:lstStyle/>
                    <a:p>
                      <a:pPr algn="ctr"/>
                      <a:r>
                        <a:rPr lang="en-US" sz="1400" dirty="0"/>
                        <a:t>Affordable Requirement</a:t>
                      </a:r>
                    </a:p>
                  </a:txBody>
                  <a:tcPr/>
                </a:tc>
                <a:extLst>
                  <a:ext uri="{0D108BD9-81ED-4DB2-BD59-A6C34878D82A}">
                    <a16:rowId xmlns:a16="http://schemas.microsoft.com/office/drawing/2014/main" val="180678488"/>
                  </a:ext>
                </a:extLst>
              </a:tr>
              <a:tr h="298661">
                <a:tc>
                  <a:txBody>
                    <a:bodyPr/>
                    <a:lstStyle/>
                    <a:p>
                      <a:r>
                        <a:rPr lang="en-US" sz="1400" dirty="0"/>
                        <a:t>80-100%</a:t>
                      </a:r>
                    </a:p>
                  </a:txBody>
                  <a:tcPr/>
                </a:tc>
                <a:tc>
                  <a:txBody>
                    <a:bodyPr/>
                    <a:lstStyle/>
                    <a:p>
                      <a:r>
                        <a:rPr lang="en-US" sz="1400" dirty="0"/>
                        <a:t>100% reduction</a:t>
                      </a:r>
                    </a:p>
                  </a:txBody>
                  <a:tcPr/>
                </a:tc>
                <a:extLst>
                  <a:ext uri="{0D108BD9-81ED-4DB2-BD59-A6C34878D82A}">
                    <a16:rowId xmlns:a16="http://schemas.microsoft.com/office/drawing/2014/main" val="2988928567"/>
                  </a:ext>
                </a:extLst>
              </a:tr>
              <a:tr h="298661">
                <a:tc>
                  <a:txBody>
                    <a:bodyPr/>
                    <a:lstStyle/>
                    <a:p>
                      <a:r>
                        <a:rPr lang="en-US" sz="1400" dirty="0"/>
                        <a:t>100-110%</a:t>
                      </a:r>
                    </a:p>
                  </a:txBody>
                  <a:tcPr/>
                </a:tc>
                <a:tc>
                  <a:txBody>
                    <a:bodyPr/>
                    <a:lstStyle/>
                    <a:p>
                      <a:r>
                        <a:rPr lang="en-US" sz="1400" dirty="0"/>
                        <a:t>60% reduction</a:t>
                      </a:r>
                    </a:p>
                  </a:txBody>
                  <a:tcPr/>
                </a:tc>
                <a:extLst>
                  <a:ext uri="{0D108BD9-81ED-4DB2-BD59-A6C34878D82A}">
                    <a16:rowId xmlns:a16="http://schemas.microsoft.com/office/drawing/2014/main" val="2814440985"/>
                  </a:ext>
                </a:extLst>
              </a:tr>
              <a:tr h="298661">
                <a:tc>
                  <a:txBody>
                    <a:bodyPr/>
                    <a:lstStyle/>
                    <a:p>
                      <a:pPr lvl="0">
                        <a:buNone/>
                      </a:pPr>
                      <a:r>
                        <a:rPr lang="en-US" sz="1400" dirty="0"/>
                        <a:t>110-120%</a:t>
                      </a:r>
                    </a:p>
                  </a:txBody>
                  <a:tcPr/>
                </a:tc>
                <a:tc>
                  <a:txBody>
                    <a:bodyPr/>
                    <a:lstStyle/>
                    <a:p>
                      <a:pPr lvl="0">
                        <a:buNone/>
                      </a:pPr>
                      <a:r>
                        <a:rPr lang="en-US" sz="1400" dirty="0"/>
                        <a:t>20% reduction</a:t>
                      </a:r>
                    </a:p>
                  </a:txBody>
                  <a:tcPr/>
                </a:tc>
                <a:extLst>
                  <a:ext uri="{0D108BD9-81ED-4DB2-BD59-A6C34878D82A}">
                    <a16:rowId xmlns:a16="http://schemas.microsoft.com/office/drawing/2014/main" val="963112440"/>
                  </a:ext>
                </a:extLst>
              </a:tr>
            </a:tbl>
          </a:graphicData>
        </a:graphic>
      </p:graphicFrame>
    </p:spTree>
    <p:extLst>
      <p:ext uri="{BB962C8B-B14F-4D97-AF65-F5344CB8AC3E}">
        <p14:creationId xmlns:p14="http://schemas.microsoft.com/office/powerpoint/2010/main" val="1659267265"/>
      </p:ext>
    </p:extLst>
  </p:cSld>
  <p:clrMapOvr>
    <a:masterClrMapping/>
  </p:clrMapOvr>
</p:sld>
</file>

<file path=ppt/theme/theme1.xml><?xml version="1.0" encoding="utf-8"?>
<a:theme xmlns:a="http://schemas.openxmlformats.org/drawingml/2006/main" name="Office Theme">
  <a:themeElements>
    <a:clrScheme name="City of Longmont Branding">
      <a:dk1>
        <a:srgbClr val="4D4D4D"/>
      </a:dk1>
      <a:lt1>
        <a:sysClr val="window" lastClr="FFFFFF"/>
      </a:lt1>
      <a:dk2>
        <a:srgbClr val="44546A"/>
      </a:dk2>
      <a:lt2>
        <a:srgbClr val="E7E6E6"/>
      </a:lt2>
      <a:accent1>
        <a:srgbClr val="003057"/>
      </a:accent1>
      <a:accent2>
        <a:srgbClr val="326295"/>
      </a:accent2>
      <a:accent3>
        <a:srgbClr val="6787B7"/>
      </a:accent3>
      <a:accent4>
        <a:srgbClr val="C05131"/>
      </a:accent4>
      <a:accent5>
        <a:srgbClr val="FF9D6E"/>
      </a:accent5>
      <a:accent6>
        <a:srgbClr val="EFBE7D"/>
      </a:accent6>
      <a:hlink>
        <a:srgbClr val="326295"/>
      </a:hlink>
      <a:folHlink>
        <a:srgbClr val="C05131"/>
      </a:folHlink>
    </a:clrScheme>
    <a:fontScheme name="Nunito">
      <a:majorFont>
        <a:latin typeface="Nunito ExtraBold"/>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Root Official">
      <a:dk1>
        <a:srgbClr val="53575A"/>
      </a:dk1>
      <a:lt1>
        <a:srgbClr val="FFFFFF"/>
      </a:lt1>
      <a:dk2>
        <a:srgbClr val="888B8D"/>
      </a:dk2>
      <a:lt2>
        <a:srgbClr val="000000"/>
      </a:lt2>
      <a:accent1>
        <a:srgbClr val="EA6951"/>
      </a:accent1>
      <a:accent2>
        <a:srgbClr val="56C0A1"/>
      </a:accent2>
      <a:accent3>
        <a:srgbClr val="5A99D2"/>
      </a:accent3>
      <a:accent4>
        <a:srgbClr val="186194"/>
      </a:accent4>
      <a:accent5>
        <a:srgbClr val="373A44"/>
      </a:accent5>
      <a:accent6>
        <a:srgbClr val="F29C1F"/>
      </a:accent6>
      <a:hlink>
        <a:srgbClr val="186194"/>
      </a:hlink>
      <a:folHlink>
        <a:srgbClr val="EF5283"/>
      </a:folHlink>
    </a:clrScheme>
    <a:fontScheme name="Root Policy">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75173a3-b948-4720-9b44-abf8aa6921ce">
      <UserInfo>
        <DisplayName>Teresa Tate</DisplayName>
        <AccountId>28</AccountId>
        <AccountType/>
      </UserInfo>
      <UserInfo>
        <DisplayName>Marijke Unger</DisplayName>
        <AccountId>6</AccountId>
        <AccountType/>
      </UserInfo>
      <UserInfo>
        <DisplayName>Jeff Friesner</DisplayName>
        <AccountId>20</AccountId>
        <AccountType/>
      </UserInfo>
      <UserInfo>
        <DisplayName>Jim Angstadt</DisplayName>
        <AccountId>19</AccountId>
        <AccountType/>
      </UserInfo>
      <UserInfo>
        <DisplayName>Heidi Reitmeier</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CF61D97E3E0D46963F4CCC52CAC10A" ma:contentTypeVersion="11" ma:contentTypeDescription="Create a new document." ma:contentTypeScope="" ma:versionID="78871cd9e886d81f0182123de7e56943">
  <xsd:schema xmlns:xsd="http://www.w3.org/2001/XMLSchema" xmlns:xs="http://www.w3.org/2001/XMLSchema" xmlns:p="http://schemas.microsoft.com/office/2006/metadata/properties" xmlns:ns3="584cc466-ec42-4de1-a361-2fd20b54460a" xmlns:ns4="375173a3-b948-4720-9b44-abf8aa6921ce" targetNamespace="http://schemas.microsoft.com/office/2006/metadata/properties" ma:root="true" ma:fieldsID="766dfba990cbf36a0463438b8c40f13e" ns3:_="" ns4:_="">
    <xsd:import namespace="584cc466-ec42-4de1-a361-2fd20b54460a"/>
    <xsd:import namespace="375173a3-b948-4720-9b44-abf8aa6921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cc466-ec42-4de1-a361-2fd20b544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173a3-b948-4720-9b44-abf8aa6921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9AC02-507D-4677-B182-1AD551380729}">
  <ds:schemaRefs>
    <ds:schemaRef ds:uri="http://schemas.microsoft.com/sharepoint/v3/contenttype/forms"/>
  </ds:schemaRefs>
</ds:datastoreItem>
</file>

<file path=customXml/itemProps2.xml><?xml version="1.0" encoding="utf-8"?>
<ds:datastoreItem xmlns:ds="http://schemas.openxmlformats.org/officeDocument/2006/customXml" ds:itemID="{65F6FC62-2108-4ADE-87A2-39CE4796F953}">
  <ds:schemaRefs>
    <ds:schemaRef ds:uri="http://purl.org/dc/terms/"/>
    <ds:schemaRef ds:uri="http://schemas.openxmlformats.org/package/2006/metadata/core-properties"/>
    <ds:schemaRef ds:uri="584cc466-ec42-4de1-a361-2fd20b54460a"/>
    <ds:schemaRef ds:uri="http://schemas.microsoft.com/office/2006/documentManagement/types"/>
    <ds:schemaRef ds:uri="http://schemas.microsoft.com/office/infopath/2007/PartnerControls"/>
    <ds:schemaRef ds:uri="http://purl.org/dc/elements/1.1/"/>
    <ds:schemaRef ds:uri="http://schemas.microsoft.com/office/2006/metadata/properties"/>
    <ds:schemaRef ds:uri="375173a3-b948-4720-9b44-abf8aa6921ce"/>
    <ds:schemaRef ds:uri="http://www.w3.org/XML/1998/namespace"/>
    <ds:schemaRef ds:uri="http://purl.org/dc/dcmitype/"/>
  </ds:schemaRefs>
</ds:datastoreItem>
</file>

<file path=customXml/itemProps3.xml><?xml version="1.0" encoding="utf-8"?>
<ds:datastoreItem xmlns:ds="http://schemas.openxmlformats.org/officeDocument/2006/customXml" ds:itemID="{E900A08C-2BBF-487C-B2C3-1C3A40372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cc466-ec42-4de1-a361-2fd20b54460a"/>
    <ds:schemaRef ds:uri="375173a3-b948-4720-9b44-abf8aa692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36369</TotalTime>
  <Words>2217</Words>
  <Application>Microsoft Office PowerPoint</Application>
  <PresentationFormat>On-screen Show (16:9)</PresentationFormat>
  <Paragraphs>255</Paragraphs>
  <Slides>35</Slides>
  <Notes>22</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Arial Rounded MT Bold</vt:lpstr>
      <vt:lpstr>Calibri</vt:lpstr>
      <vt:lpstr>Montserrat</vt:lpstr>
      <vt:lpstr>Montserrat ExtraLight</vt:lpstr>
      <vt:lpstr>Montserrat SemiBold</vt:lpstr>
      <vt:lpstr>Nunito</vt:lpstr>
      <vt:lpstr>Nunito ExtraBold</vt:lpstr>
      <vt:lpstr>Open Sans</vt:lpstr>
      <vt:lpstr>Wingdings</vt:lpstr>
      <vt:lpstr>Office Theme</vt:lpstr>
      <vt:lpstr>1_Office Theme</vt:lpstr>
      <vt:lpstr>INCLUSIONARY HOUSING PROGRAM REPORT</vt:lpstr>
      <vt:lpstr>PRESENTATION OUTLINE</vt:lpstr>
      <vt:lpstr>2022 Inclusionary housing annual report</vt:lpstr>
      <vt:lpstr>AFFORDABLE UNIT GENERATION</vt:lpstr>
      <vt:lpstr>AFFORDABLE HOMES PROVIDED </vt:lpstr>
      <vt:lpstr>DOLLARS INVESTED</vt:lpstr>
      <vt:lpstr>PAYING FEE-IN-LIEU</vt:lpstr>
      <vt:lpstr>COMPLIANCE OPTION SELECTION</vt:lpstr>
      <vt:lpstr>MIDDLE-TIER PIPELINE</vt:lpstr>
      <vt:lpstr>IH ACCOMPLISHMENTS AND OUTLOOK</vt:lpstr>
      <vt:lpstr>2023 SALES PRICE MAXIMUM UPDATE</vt:lpstr>
      <vt:lpstr>SALES PRICE MAXIMUM UPDATE </vt:lpstr>
      <vt:lpstr>QUESTIONS ON IH ANNUAL REPORT?</vt:lpstr>
      <vt:lpstr>Longmont  housing affordability  &amp; IHO Policy review </vt:lpstr>
      <vt:lpstr>Housing Affordability Needs </vt:lpstr>
      <vt:lpstr>Defining Affordability</vt:lpstr>
      <vt:lpstr>Rising Rents: The average market-rate rent in 2023 ($1,700) generally serves households earning 60% to 80% AMI (depending on household and unit size). </vt:lpstr>
      <vt:lpstr>Rising Home Prices</vt:lpstr>
      <vt:lpstr>Home-Ownership</vt:lpstr>
      <vt:lpstr>Affordability Gaps</vt:lpstr>
      <vt:lpstr>Cost Burden:  Nearly 7,000 households in Longmont are cost burdened and another 5,700 are severely cost burdened. Cost burden and severe cost burden collectively affect over half of Longmont renters and one in five Longmont owners.</vt:lpstr>
      <vt:lpstr>Addressing Needs &amp; Accommodating Growth </vt:lpstr>
      <vt:lpstr>Questions on Housing Needs Assessment? </vt:lpstr>
      <vt:lpstr>Inclusionary Policy Review </vt:lpstr>
      <vt:lpstr>Affordability Requirements</vt:lpstr>
      <vt:lpstr>Compliance Options</vt:lpstr>
      <vt:lpstr>Fee in Lieu </vt:lpstr>
      <vt:lpstr>IHO Fees for Front Range Programs</vt:lpstr>
      <vt:lpstr>Common Methods for Fee in Lieu Calculations</vt:lpstr>
      <vt:lpstr>Longmont IHO Fee Options</vt:lpstr>
      <vt:lpstr>Upcoming Deliverables</vt:lpstr>
      <vt:lpstr>PowerPoint Presentation</vt:lpstr>
      <vt:lpstr>COUNCIL POLICY QUESTIONS</vt:lpstr>
      <vt:lpstr>Longmont IHO Fee Options</vt:lpstr>
      <vt:lpstr>FEE-IN-LIEU METHODOLOGY COMPARISON</vt:lpstr>
    </vt:vector>
  </TitlesOfParts>
  <Company>Guide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Mary Wunderle</dc:creator>
  <cp:lastModifiedBy>Deborah Callies</cp:lastModifiedBy>
  <cp:revision>174</cp:revision>
  <cp:lastPrinted>2023-07-11T17:49:24Z</cp:lastPrinted>
  <dcterms:created xsi:type="dcterms:W3CDTF">2018-11-08T16:07:25Z</dcterms:created>
  <dcterms:modified xsi:type="dcterms:W3CDTF">2023-07-18T22:29:13Z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0x01010033CF61D97E3E0D46963F4CCC52CAC10A</vt:lpwstr>
  </property>
</Properties>
</file>